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theme/themeOverride1.xml" ContentType="application/vnd.openxmlformats-officedocument.themeOverride+xml"/>
  <Override PartName="/ppt/notesSlides/notesSlide8.xml" ContentType="application/vnd.openxmlformats-officedocument.presentationml.notesSl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theme/themeOverride2.xml" ContentType="application/vnd.openxmlformats-officedocument.themeOverride+xml"/>
  <Override PartName="/ppt/notesSlides/notesSlide10.xml" ContentType="application/vnd.openxmlformats-officedocument.presentationml.notesSlide+xml"/>
  <Override PartName="/ppt/charts/chart9.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theme/themeOverride3.xml" ContentType="application/vnd.openxmlformats-officedocument.themeOverride+xml"/>
  <Override PartName="/ppt/notesSlides/notesSlide12.xml" ContentType="application/vnd.openxmlformats-officedocument.presentationml.notesSlide+xml"/>
  <Override PartName="/ppt/charts/chart11.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charts/chart12.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735" r:id="rId1"/>
  </p:sldMasterIdLst>
  <p:notesMasterIdLst>
    <p:notesMasterId r:id="rId16"/>
  </p:notesMasterIdLst>
  <p:sldIdLst>
    <p:sldId id="256" r:id="rId2"/>
    <p:sldId id="262" r:id="rId3"/>
    <p:sldId id="270" r:id="rId4"/>
    <p:sldId id="264" r:id="rId5"/>
    <p:sldId id="271" r:id="rId6"/>
    <p:sldId id="272" r:id="rId7"/>
    <p:sldId id="260" r:id="rId8"/>
    <p:sldId id="273" r:id="rId9"/>
    <p:sldId id="265" r:id="rId10"/>
    <p:sldId id="274" r:id="rId11"/>
    <p:sldId id="266" r:id="rId12"/>
    <p:sldId id="276" r:id="rId13"/>
    <p:sldId id="275" r:id="rId14"/>
    <p:sldId id="277" r:id="rId15"/>
  </p:sldIdLst>
  <p:sldSz cx="10080625" cy="7559675"/>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99"/>
    <a:srgbClr val="66FFFF"/>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53" autoAdjust="0"/>
    <p:restoredTop sz="94631" autoAdjust="0"/>
  </p:normalViewPr>
  <p:slideViewPr>
    <p:cSldViewPr>
      <p:cViewPr>
        <p:scale>
          <a:sx n="90" d="100"/>
          <a:sy n="90" d="100"/>
        </p:scale>
        <p:origin x="-594" y="-21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insaf\Desktop\Statistics\2021\BOOK%202021.xls"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minsaf\Desktop\Statistics\2022\Q1\BOOK%202022.xls" TargetMode="External"/><Relationship Id="rId2" Type="http://schemas.microsoft.com/office/2011/relationships/chartColorStyle" Target="colors5.xml"/><Relationship Id="rId1" Type="http://schemas.microsoft.com/office/2011/relationships/chartStyle" Target="style5.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6.xml"/><Relationship Id="rId1" Type="http://schemas.microsoft.com/office/2011/relationships/chartStyle" Target="style6.xml"/></Relationships>
</file>

<file path=ppt/charts/_rels/chart2.xml.rels><?xml version="1.0" encoding="UTF-8" standalone="yes"?>
<Relationships xmlns="http://schemas.openxmlformats.org/package/2006/relationships"><Relationship Id="rId1" Type="http://schemas.openxmlformats.org/officeDocument/2006/relationships/oleObject" Target="file:///C:\Users\minsaf\Desktop\Statistics\2021\BOOK%202021.xls"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C:\Users\minsaf\Desktop\Statistics\2021\BOOK%202021.xls"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C:\Users\minsaf\Desktop\Statistics\2021\BOOK%202021.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minsaf\Desktop\Statistics\2022\Q1\BOOK%202022.xls" TargetMode="Externa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9.xml.rels><?xml version="1.0" encoding="UTF-8" standalone="yes"?>
<Relationships xmlns="http://schemas.openxmlformats.org/package/2006/relationships"><Relationship Id="rId3" Type="http://schemas.openxmlformats.org/officeDocument/2006/relationships/oleObject" Target="file:///C:\Users\minsaf\Desktop\Statistics\2022\Q1\BOOK%202022.xls"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a:t>Total Uplifts</a:t>
            </a: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'air uplift'!$C$40</c:f>
              <c:strCache>
                <c:ptCount val="1"/>
                <c:pt idx="0">
                  <c:v>2017</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uplift'!$C$41:$C$52</c:f>
              <c:numCache>
                <c:formatCode>#,##0.00</c:formatCode>
                <c:ptCount val="12"/>
                <c:pt idx="0">
                  <c:v>11209.9</c:v>
                </c:pt>
                <c:pt idx="1">
                  <c:v>11613.41</c:v>
                </c:pt>
                <c:pt idx="2">
                  <c:v>13652.25</c:v>
                </c:pt>
                <c:pt idx="3">
                  <c:v>12576.85</c:v>
                </c:pt>
                <c:pt idx="4">
                  <c:v>12567.75</c:v>
                </c:pt>
                <c:pt idx="5">
                  <c:v>12555.7</c:v>
                </c:pt>
                <c:pt idx="6">
                  <c:v>14287.77</c:v>
                </c:pt>
                <c:pt idx="7">
                  <c:v>14930.72</c:v>
                </c:pt>
                <c:pt idx="8">
                  <c:v>14199.97</c:v>
                </c:pt>
                <c:pt idx="9">
                  <c:v>15275.54</c:v>
                </c:pt>
                <c:pt idx="10">
                  <c:v>14706.86</c:v>
                </c:pt>
                <c:pt idx="11">
                  <c:v>14537.97</c:v>
                </c:pt>
              </c:numCache>
            </c:numRef>
          </c:val>
          <c:extLst>
            <c:ext xmlns:c16="http://schemas.microsoft.com/office/drawing/2014/chart" uri="{C3380CC4-5D6E-409C-BE32-E72D297353CC}">
              <c16:uniqueId val="{00000000-EF85-4F95-A13B-CEAEB8C758F3}"/>
            </c:ext>
          </c:extLst>
        </c:ser>
        <c:ser>
          <c:idx val="1"/>
          <c:order val="1"/>
          <c:tx>
            <c:strRef>
              <c:f>'air uplift'!$D$40</c:f>
              <c:strCache>
                <c:ptCount val="1"/>
                <c:pt idx="0">
                  <c:v>2018</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uplift'!$D$41:$D$52</c:f>
              <c:numCache>
                <c:formatCode>#,##0.00</c:formatCode>
                <c:ptCount val="12"/>
                <c:pt idx="0">
                  <c:v>14028.341</c:v>
                </c:pt>
                <c:pt idx="1">
                  <c:v>13801.1</c:v>
                </c:pt>
                <c:pt idx="2">
                  <c:v>16244.861000000001</c:v>
                </c:pt>
                <c:pt idx="3">
                  <c:v>14901.625</c:v>
                </c:pt>
                <c:pt idx="4">
                  <c:v>14472.565000000001</c:v>
                </c:pt>
                <c:pt idx="5">
                  <c:v>13375.308000000001</c:v>
                </c:pt>
                <c:pt idx="6">
                  <c:v>14094.698</c:v>
                </c:pt>
                <c:pt idx="7">
                  <c:v>14868.576999999999</c:v>
                </c:pt>
                <c:pt idx="8">
                  <c:v>13845.339</c:v>
                </c:pt>
                <c:pt idx="9">
                  <c:v>14457.098</c:v>
                </c:pt>
                <c:pt idx="10">
                  <c:v>14011.266</c:v>
                </c:pt>
                <c:pt idx="11">
                  <c:v>13894.246999999999</c:v>
                </c:pt>
              </c:numCache>
            </c:numRef>
          </c:val>
          <c:extLst>
            <c:ext xmlns:c16="http://schemas.microsoft.com/office/drawing/2014/chart" uri="{C3380CC4-5D6E-409C-BE32-E72D297353CC}">
              <c16:uniqueId val="{00000001-EF85-4F95-A13B-CEAEB8C758F3}"/>
            </c:ext>
          </c:extLst>
        </c:ser>
        <c:ser>
          <c:idx val="2"/>
          <c:order val="2"/>
          <c:tx>
            <c:strRef>
              <c:f>'air uplift'!$E$40</c:f>
              <c:strCache>
                <c:ptCount val="1"/>
                <c:pt idx="0">
                  <c:v>2019</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uplift'!$E$41:$E$52</c:f>
              <c:numCache>
                <c:formatCode>#,##0.00</c:formatCode>
                <c:ptCount val="12"/>
                <c:pt idx="0">
                  <c:v>13785.712</c:v>
                </c:pt>
                <c:pt idx="1">
                  <c:v>13417.895</c:v>
                </c:pt>
                <c:pt idx="2">
                  <c:v>16292.415000000001</c:v>
                </c:pt>
                <c:pt idx="3">
                  <c:v>12808.028</c:v>
                </c:pt>
                <c:pt idx="4">
                  <c:v>12822.102000000001</c:v>
                </c:pt>
                <c:pt idx="5">
                  <c:v>12478.47</c:v>
                </c:pt>
                <c:pt idx="6">
                  <c:v>13997.981</c:v>
                </c:pt>
                <c:pt idx="7">
                  <c:v>13766.299000000001</c:v>
                </c:pt>
                <c:pt idx="8">
                  <c:v>12332.204</c:v>
                </c:pt>
                <c:pt idx="9">
                  <c:v>13958.566999999999</c:v>
                </c:pt>
                <c:pt idx="10">
                  <c:v>13304.603999999999</c:v>
                </c:pt>
                <c:pt idx="11">
                  <c:v>13343.25</c:v>
                </c:pt>
              </c:numCache>
            </c:numRef>
          </c:val>
          <c:extLst>
            <c:ext xmlns:c16="http://schemas.microsoft.com/office/drawing/2014/chart" uri="{C3380CC4-5D6E-409C-BE32-E72D297353CC}">
              <c16:uniqueId val="{00000002-EF85-4F95-A13B-CEAEB8C758F3}"/>
            </c:ext>
          </c:extLst>
        </c:ser>
        <c:ser>
          <c:idx val="3"/>
          <c:order val="3"/>
          <c:tx>
            <c:strRef>
              <c:f>'air uplift'!$F$40</c:f>
              <c:strCache>
                <c:ptCount val="1"/>
                <c:pt idx="0">
                  <c:v>2020</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uplift'!$F$41:$F$52</c:f>
              <c:numCache>
                <c:formatCode>#,##0.00</c:formatCode>
                <c:ptCount val="12"/>
                <c:pt idx="0">
                  <c:v>13279.38</c:v>
                </c:pt>
                <c:pt idx="1">
                  <c:v>13174.61</c:v>
                </c:pt>
                <c:pt idx="2">
                  <c:v>9016.1779999999999</c:v>
                </c:pt>
                <c:pt idx="3">
                  <c:v>2440.2199999999998</c:v>
                </c:pt>
                <c:pt idx="4">
                  <c:v>4135.5020000000004</c:v>
                </c:pt>
                <c:pt idx="5">
                  <c:v>7876.4949999999999</c:v>
                </c:pt>
                <c:pt idx="6">
                  <c:v>6944.1620000000003</c:v>
                </c:pt>
                <c:pt idx="7">
                  <c:v>7744.6289999999999</c:v>
                </c:pt>
                <c:pt idx="8">
                  <c:v>7733.1670000000004</c:v>
                </c:pt>
                <c:pt idx="9">
                  <c:v>7581.66</c:v>
                </c:pt>
                <c:pt idx="10">
                  <c:v>7494.9780000000001</c:v>
                </c:pt>
                <c:pt idx="11">
                  <c:v>8597.9349999999995</c:v>
                </c:pt>
              </c:numCache>
            </c:numRef>
          </c:val>
          <c:extLst>
            <c:ext xmlns:c16="http://schemas.microsoft.com/office/drawing/2014/chart" uri="{C3380CC4-5D6E-409C-BE32-E72D297353CC}">
              <c16:uniqueId val="{00000003-EF85-4F95-A13B-CEAEB8C758F3}"/>
            </c:ext>
          </c:extLst>
        </c:ser>
        <c:ser>
          <c:idx val="4"/>
          <c:order val="4"/>
          <c:tx>
            <c:strRef>
              <c:f>'air uplift'!$G$40</c:f>
              <c:strCache>
                <c:ptCount val="1"/>
                <c:pt idx="0">
                  <c:v>2021</c:v>
                </c:pt>
              </c:strCache>
            </c:strRef>
          </c:tx>
          <c:spPr>
            <a:gradFill rotWithShape="1">
              <a:gsLst>
                <a:gs pos="0">
                  <a:schemeClr val="accent5">
                    <a:tint val="98000"/>
                    <a:hueMod val="94000"/>
                    <a:satMod val="130000"/>
                    <a:lumMod val="138000"/>
                  </a:schemeClr>
                </a:gs>
                <a:gs pos="100000">
                  <a:schemeClr val="accent5">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uplift'!$G$41:$G$52</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extLst>
            <c:ext xmlns:c16="http://schemas.microsoft.com/office/drawing/2014/chart" uri="{C3380CC4-5D6E-409C-BE32-E72D297353CC}">
              <c16:uniqueId val="{00000004-EF85-4F95-A13B-CEAEB8C758F3}"/>
            </c:ext>
          </c:extLst>
        </c:ser>
        <c:ser>
          <c:idx val="5"/>
          <c:order val="5"/>
          <c:tx>
            <c:strRef>
              <c:f>'air uplift'!$H$40</c:f>
              <c:strCache>
                <c:ptCount val="1"/>
                <c:pt idx="0">
                  <c:v>2022</c:v>
                </c:pt>
              </c:strCache>
            </c:strRef>
          </c:tx>
          <c:spPr>
            <a:solidFill>
              <a:srgbClr val="FF0000"/>
            </a:solidFill>
            <a:ln>
              <a:noFill/>
            </a:ln>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c:spPr>
          <c:invertIfNegative val="0"/>
          <c:cat>
            <c:strRef>
              <c:f>'air uplift'!$B$41:$B$52</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uplift'!$H$41:$H$52</c:f>
              <c:numCache>
                <c:formatCode>#,##0.00</c:formatCode>
                <c:ptCount val="12"/>
                <c:pt idx="0">
                  <c:v>10207.39</c:v>
                </c:pt>
                <c:pt idx="1">
                  <c:v>9634.57</c:v>
                </c:pt>
                <c:pt idx="2">
                  <c:v>11235.13</c:v>
                </c:pt>
              </c:numCache>
            </c:numRef>
          </c:val>
          <c:extLst>
            <c:ext xmlns:c16="http://schemas.microsoft.com/office/drawing/2014/chart" uri="{C3380CC4-5D6E-409C-BE32-E72D297353CC}">
              <c16:uniqueId val="{00000005-EF85-4F95-A13B-CEAEB8C758F3}"/>
            </c:ext>
          </c:extLst>
        </c:ser>
        <c:dLbls>
          <c:showLegendKey val="0"/>
          <c:showVal val="0"/>
          <c:showCatName val="0"/>
          <c:showSerName val="0"/>
          <c:showPercent val="0"/>
          <c:showBubbleSize val="0"/>
        </c:dLbls>
        <c:gapWidth val="100"/>
        <c:overlap val="-24"/>
        <c:axId val="1540979200"/>
        <c:axId val="1"/>
      </c:barChart>
      <c:catAx>
        <c:axId val="154097920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40979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9326334209E-2"/>
          <c:y val="1.9834096669148447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ser>
          <c:idx val="1"/>
          <c:order val="0"/>
          <c:tx>
            <c:strRef>
              <c:f>Sheet4!$C$7</c:f>
              <c:strCache>
                <c:ptCount val="1"/>
                <c:pt idx="0">
                  <c:v>Laden </c:v>
                </c:pt>
              </c:strCache>
            </c:strRef>
          </c:tx>
          <c:invertIfNegative val="0"/>
          <c:cat>
            <c:strRef>
              <c:f>Sheet4!$B$8:$B$13</c:f>
              <c:strCache>
                <c:ptCount val="6"/>
                <c:pt idx="0">
                  <c:v>2017</c:v>
                </c:pt>
                <c:pt idx="1">
                  <c:v>2018</c:v>
                </c:pt>
                <c:pt idx="2">
                  <c:v>2019</c:v>
                </c:pt>
                <c:pt idx="3">
                  <c:v>2020</c:v>
                </c:pt>
                <c:pt idx="4">
                  <c:v>2021</c:v>
                </c:pt>
                <c:pt idx="5">
                  <c:v>2022 (Q1)</c:v>
                </c:pt>
              </c:strCache>
            </c:strRef>
          </c:cat>
          <c:val>
            <c:numRef>
              <c:f>Sheet4!$C$8:$C$13</c:f>
              <c:numCache>
                <c:formatCode>General</c:formatCode>
                <c:ptCount val="6"/>
                <c:pt idx="0">
                  <c:v>650262</c:v>
                </c:pt>
                <c:pt idx="1">
                  <c:v>630514</c:v>
                </c:pt>
                <c:pt idx="2">
                  <c:v>594904</c:v>
                </c:pt>
                <c:pt idx="3">
                  <c:v>494020</c:v>
                </c:pt>
                <c:pt idx="4">
                  <c:v>547211</c:v>
                </c:pt>
                <c:pt idx="5">
                  <c:v>140748</c:v>
                </c:pt>
              </c:numCache>
            </c:numRef>
          </c:val>
          <c:extLst>
            <c:ext xmlns:c16="http://schemas.microsoft.com/office/drawing/2014/chart" uri="{C3380CC4-5D6E-409C-BE32-E72D297353CC}">
              <c16:uniqueId val="{00000000-8EB4-4C95-909F-C3C42E92983F}"/>
            </c:ext>
          </c:extLst>
        </c:ser>
        <c:ser>
          <c:idx val="2"/>
          <c:order val="1"/>
          <c:tx>
            <c:strRef>
              <c:f>Sheet4!$D$7</c:f>
              <c:strCache>
                <c:ptCount val="1"/>
                <c:pt idx="0">
                  <c:v>Empty</c:v>
                </c:pt>
              </c:strCache>
            </c:strRef>
          </c:tx>
          <c:invertIfNegative val="0"/>
          <c:cat>
            <c:strRef>
              <c:f>Sheet4!$B$8:$B$13</c:f>
              <c:strCache>
                <c:ptCount val="6"/>
                <c:pt idx="0">
                  <c:v>2017</c:v>
                </c:pt>
                <c:pt idx="1">
                  <c:v>2018</c:v>
                </c:pt>
                <c:pt idx="2">
                  <c:v>2019</c:v>
                </c:pt>
                <c:pt idx="3">
                  <c:v>2020</c:v>
                </c:pt>
                <c:pt idx="4">
                  <c:v>2021</c:v>
                </c:pt>
                <c:pt idx="5">
                  <c:v>2022 (Q1)</c:v>
                </c:pt>
              </c:strCache>
            </c:strRef>
          </c:cat>
          <c:val>
            <c:numRef>
              <c:f>Sheet4!$D$8:$D$13</c:f>
              <c:numCache>
                <c:formatCode>General</c:formatCode>
                <c:ptCount val="6"/>
                <c:pt idx="0">
                  <c:v>38910</c:v>
                </c:pt>
                <c:pt idx="1">
                  <c:v>38388</c:v>
                </c:pt>
                <c:pt idx="2">
                  <c:v>46306</c:v>
                </c:pt>
                <c:pt idx="3">
                  <c:v>49561</c:v>
                </c:pt>
                <c:pt idx="4">
                  <c:v>55224</c:v>
                </c:pt>
                <c:pt idx="5">
                  <c:v>16397</c:v>
                </c:pt>
              </c:numCache>
            </c:numRef>
          </c:val>
          <c:extLst>
            <c:ext xmlns:c16="http://schemas.microsoft.com/office/drawing/2014/chart" uri="{C3380CC4-5D6E-409C-BE32-E72D297353CC}">
              <c16:uniqueId val="{00000001-8EB4-4C95-909F-C3C42E92983F}"/>
            </c:ext>
          </c:extLst>
        </c:ser>
        <c:dLbls>
          <c:showLegendKey val="0"/>
          <c:showVal val="0"/>
          <c:showCatName val="0"/>
          <c:showSerName val="0"/>
          <c:showPercent val="0"/>
          <c:showBubbleSize val="0"/>
        </c:dLbls>
        <c:gapWidth val="150"/>
        <c:axId val="1618375296"/>
        <c:axId val="1"/>
      </c:barChart>
      <c:catAx>
        <c:axId val="1618375296"/>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618375296"/>
        <c:crosses val="autoZero"/>
        <c:crossBetween val="between"/>
      </c:valAx>
      <c:dTable>
        <c:showHorzBorder val="1"/>
        <c:showVertBorder val="1"/>
        <c:showOutline val="1"/>
        <c:showKeys val="0"/>
        <c:txPr>
          <a:bodyPr/>
          <a:lstStyle/>
          <a:p>
            <a:pPr rtl="0">
              <a:defRPr sz="10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1793525812"/>
          <c:y val="4.6755559566515503E-2"/>
          <c:w val="0.10753913094196554"/>
          <c:h val="0.17663395227459033"/>
        </c:manualLayout>
      </c:layout>
      <c:overlay val="0"/>
      <c:txPr>
        <a:bodyPr/>
        <a:lstStyle/>
        <a:p>
          <a:pPr>
            <a:defRPr sz="1200" b="0" i="0" u="none" strike="noStrike" baseline="0">
              <a:solidFill>
                <a:srgbClr val="FFFFFF"/>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62" b="1" i="0" u="none" strike="noStrike" baseline="0" dirty="0" smtClean="0">
                <a:solidFill>
                  <a:schemeClr val="bg1"/>
                </a:solidFill>
                <a:effectLst/>
              </a:rPr>
              <a:t>Transshipment</a:t>
            </a:r>
            <a:endParaRPr lang="en-US" dirty="0">
              <a:solidFill>
                <a:schemeClr val="bg1"/>
              </a:solidFill>
            </a:endParaRP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Sheet5!$B$34:$B$35</c:f>
              <c:strCache>
                <c:ptCount val="2"/>
                <c:pt idx="0">
                  <c:v>2020</c:v>
                </c:pt>
                <c:pt idx="1">
                  <c:v>Transshipment</c:v>
                </c:pt>
              </c:strCache>
            </c:strRef>
          </c:tx>
          <c:spPr>
            <a:solidFill>
              <a:schemeClr val="accent1"/>
            </a:solidFill>
            <a:ln>
              <a:noFill/>
            </a:ln>
            <a:effectLst/>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Sheet5!$B$36:$B$47</c:f>
              <c:numCache>
                <c:formatCode>General</c:formatCode>
                <c:ptCount val="12"/>
                <c:pt idx="0">
                  <c:v>500558</c:v>
                </c:pt>
                <c:pt idx="1">
                  <c:v>457738</c:v>
                </c:pt>
                <c:pt idx="2">
                  <c:v>501478</c:v>
                </c:pt>
                <c:pt idx="3">
                  <c:v>375241</c:v>
                </c:pt>
                <c:pt idx="4">
                  <c:v>407139</c:v>
                </c:pt>
                <c:pt idx="5">
                  <c:v>452131</c:v>
                </c:pt>
                <c:pt idx="6">
                  <c:v>519116</c:v>
                </c:pt>
                <c:pt idx="7">
                  <c:v>535162</c:v>
                </c:pt>
                <c:pt idx="8">
                  <c:v>527684</c:v>
                </c:pt>
                <c:pt idx="9">
                  <c:v>499886</c:v>
                </c:pt>
                <c:pt idx="10">
                  <c:v>394737</c:v>
                </c:pt>
                <c:pt idx="11">
                  <c:v>442591</c:v>
                </c:pt>
              </c:numCache>
            </c:numRef>
          </c:val>
          <c:extLst>
            <c:ext xmlns:c16="http://schemas.microsoft.com/office/drawing/2014/chart" uri="{C3380CC4-5D6E-409C-BE32-E72D297353CC}">
              <c16:uniqueId val="{00000000-B537-4FE2-B5BC-1B268B9EF1B2}"/>
            </c:ext>
          </c:extLst>
        </c:ser>
        <c:ser>
          <c:idx val="1"/>
          <c:order val="1"/>
          <c:tx>
            <c:strRef>
              <c:f>Sheet5!$C$34:$C$35</c:f>
              <c:strCache>
                <c:ptCount val="2"/>
                <c:pt idx="0">
                  <c:v>2021</c:v>
                </c:pt>
                <c:pt idx="1">
                  <c:v>Transshipment</c:v>
                </c:pt>
              </c:strCache>
            </c:strRef>
          </c:tx>
          <c:spPr>
            <a:solidFill>
              <a:schemeClr val="accent2"/>
            </a:solidFill>
            <a:ln>
              <a:noFill/>
            </a:ln>
            <a:effectLst/>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Sheet5!$C$36:$C$47</c:f>
              <c:numCache>
                <c:formatCode>General</c:formatCode>
                <c:ptCount val="12"/>
                <c:pt idx="0">
                  <c:v>453994</c:v>
                </c:pt>
                <c:pt idx="1">
                  <c:v>440772</c:v>
                </c:pt>
                <c:pt idx="2">
                  <c:v>496132</c:v>
                </c:pt>
                <c:pt idx="3">
                  <c:v>502929</c:v>
                </c:pt>
                <c:pt idx="4">
                  <c:v>464269</c:v>
                </c:pt>
                <c:pt idx="5">
                  <c:v>505966</c:v>
                </c:pt>
                <c:pt idx="6">
                  <c:v>498070</c:v>
                </c:pt>
                <c:pt idx="7">
                  <c:v>492955</c:v>
                </c:pt>
                <c:pt idx="8">
                  <c:v>472193</c:v>
                </c:pt>
                <c:pt idx="9">
                  <c:v>515959</c:v>
                </c:pt>
                <c:pt idx="10">
                  <c:v>484270</c:v>
                </c:pt>
                <c:pt idx="11">
                  <c:v>522538</c:v>
                </c:pt>
              </c:numCache>
            </c:numRef>
          </c:val>
          <c:extLst>
            <c:ext xmlns:c16="http://schemas.microsoft.com/office/drawing/2014/chart" uri="{C3380CC4-5D6E-409C-BE32-E72D297353CC}">
              <c16:uniqueId val="{00000001-B537-4FE2-B5BC-1B268B9EF1B2}"/>
            </c:ext>
          </c:extLst>
        </c:ser>
        <c:ser>
          <c:idx val="2"/>
          <c:order val="2"/>
          <c:tx>
            <c:strRef>
              <c:f>Sheet5!$D$34:$D$35</c:f>
              <c:strCache>
                <c:ptCount val="2"/>
                <c:pt idx="0">
                  <c:v>2021</c:v>
                </c:pt>
                <c:pt idx="1">
                  <c:v>Transshipment</c:v>
                </c:pt>
              </c:strCache>
            </c:strRef>
          </c:tx>
          <c:spPr>
            <a:solidFill>
              <a:schemeClr val="accent3"/>
            </a:solidFill>
            <a:ln>
              <a:noFill/>
            </a:ln>
            <a:effectLst/>
          </c:spPr>
          <c:invertIfNegative val="0"/>
          <c:cat>
            <c:strRef>
              <c:f>Sheet5!$A$36:$A$47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Sheet5!$D$36:$D$47</c:f>
              <c:numCache>
                <c:formatCode>General</c:formatCode>
                <c:ptCount val="12"/>
                <c:pt idx="0">
                  <c:v>512401</c:v>
                </c:pt>
                <c:pt idx="1">
                  <c:v>452865</c:v>
                </c:pt>
                <c:pt idx="2">
                  <c:v>522178</c:v>
                </c:pt>
              </c:numCache>
            </c:numRef>
          </c:val>
          <c:extLst>
            <c:ext xmlns:c16="http://schemas.microsoft.com/office/drawing/2014/chart" uri="{C3380CC4-5D6E-409C-BE32-E72D297353CC}">
              <c16:uniqueId val="{00000002-B537-4FE2-B5BC-1B268B9EF1B2}"/>
            </c:ext>
          </c:extLst>
        </c:ser>
        <c:dLbls>
          <c:showLegendKey val="0"/>
          <c:showVal val="0"/>
          <c:showCatName val="0"/>
          <c:showSerName val="0"/>
          <c:showPercent val="0"/>
          <c:showBubbleSize val="0"/>
        </c:dLbls>
        <c:gapWidth val="219"/>
        <c:overlap val="-27"/>
        <c:axId val="1618386112"/>
        <c:axId val="1"/>
      </c:barChart>
      <c:catAx>
        <c:axId val="1618386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197" b="1" i="0" u="none" strike="noStrike" kern="1200" baseline="0">
                <a:solidFill>
                  <a:schemeClr val="bg1"/>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crossAx val="16183861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u="sng" dirty="0">
                <a:solidFill>
                  <a:schemeClr val="bg1"/>
                </a:solidFill>
              </a:rPr>
              <a:t>TRANSHIPMENT</a:t>
            </a:r>
          </a:p>
        </c:rich>
      </c:tx>
      <c:layout>
        <c:manualLayout>
          <c:xMode val="edge"/>
          <c:yMode val="edge"/>
          <c:x val="0.39920340085694411"/>
          <c:y val="2.816901408450704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Sheet5!$Z$1:$Z$3</c:f>
              <c:strCache>
                <c:ptCount val="3"/>
                <c:pt idx="0">
                  <c:v>2020</c:v>
                </c:pt>
                <c:pt idx="1">
                  <c:v>Transshipment</c:v>
                </c:pt>
              </c:strCache>
            </c:strRef>
          </c:tx>
          <c:spPr>
            <a:solidFill>
              <a:schemeClr val="accent1"/>
            </a:solidFill>
            <a:ln>
              <a:noFill/>
            </a:ln>
            <a:effectLst/>
          </c:spPr>
          <c:invertIfNegative val="0"/>
          <c:cat>
            <c:strRef>
              <c:f>Sheet5!$Y$4:$Y$8</c:f>
              <c:strCache>
                <c:ptCount val="5"/>
                <c:pt idx="0">
                  <c:v>1st Quarter</c:v>
                </c:pt>
                <c:pt idx="1">
                  <c:v>2nd Quarter</c:v>
                </c:pt>
                <c:pt idx="2">
                  <c:v>3rd Quarter</c:v>
                </c:pt>
                <c:pt idx="3">
                  <c:v>4th Quarter</c:v>
                </c:pt>
                <c:pt idx="4">
                  <c:v>Total</c:v>
                </c:pt>
              </c:strCache>
            </c:strRef>
          </c:cat>
          <c:val>
            <c:numRef>
              <c:f>Sheet5!$Z$4:$Z$8</c:f>
              <c:numCache>
                <c:formatCode>General</c:formatCode>
                <c:ptCount val="5"/>
                <c:pt idx="0">
                  <c:v>1459774</c:v>
                </c:pt>
                <c:pt idx="1">
                  <c:v>1234511</c:v>
                </c:pt>
                <c:pt idx="2">
                  <c:v>1581962</c:v>
                </c:pt>
                <c:pt idx="3">
                  <c:v>1337214</c:v>
                </c:pt>
                <c:pt idx="4">
                  <c:v>5613461</c:v>
                </c:pt>
              </c:numCache>
            </c:numRef>
          </c:val>
          <c:extLst>
            <c:ext xmlns:c16="http://schemas.microsoft.com/office/drawing/2014/chart" uri="{C3380CC4-5D6E-409C-BE32-E72D297353CC}">
              <c16:uniqueId val="{00000000-9AA5-4EB7-A13F-360C6DA8EE60}"/>
            </c:ext>
          </c:extLst>
        </c:ser>
        <c:ser>
          <c:idx val="1"/>
          <c:order val="1"/>
          <c:tx>
            <c:strRef>
              <c:f>Sheet5!$AA$1:$AA$3</c:f>
              <c:strCache>
                <c:ptCount val="3"/>
                <c:pt idx="0">
                  <c:v>2021</c:v>
                </c:pt>
                <c:pt idx="1">
                  <c:v>Transshipment</c:v>
                </c:pt>
              </c:strCache>
            </c:strRef>
          </c:tx>
          <c:spPr>
            <a:solidFill>
              <a:schemeClr val="accent2"/>
            </a:solidFill>
            <a:ln>
              <a:noFill/>
            </a:ln>
            <a:effectLst/>
          </c:spPr>
          <c:invertIfNegative val="0"/>
          <c:cat>
            <c:strRef>
              <c:f>Sheet5!$Y$4:$Y$8</c:f>
              <c:strCache>
                <c:ptCount val="5"/>
                <c:pt idx="0">
                  <c:v>1st Quarter</c:v>
                </c:pt>
                <c:pt idx="1">
                  <c:v>2nd Quarter</c:v>
                </c:pt>
                <c:pt idx="2">
                  <c:v>3rd Quarter</c:v>
                </c:pt>
                <c:pt idx="3">
                  <c:v>4th Quarter</c:v>
                </c:pt>
                <c:pt idx="4">
                  <c:v>Total</c:v>
                </c:pt>
              </c:strCache>
            </c:strRef>
          </c:cat>
          <c:val>
            <c:numRef>
              <c:f>Sheet5!$AA$4:$AA$8</c:f>
              <c:numCache>
                <c:formatCode>General</c:formatCode>
                <c:ptCount val="5"/>
                <c:pt idx="0">
                  <c:v>1390898</c:v>
                </c:pt>
                <c:pt idx="1">
                  <c:v>1473164</c:v>
                </c:pt>
                <c:pt idx="2">
                  <c:v>1463218</c:v>
                </c:pt>
                <c:pt idx="3">
                  <c:v>1522767</c:v>
                </c:pt>
                <c:pt idx="4">
                  <c:v>5850047</c:v>
                </c:pt>
              </c:numCache>
            </c:numRef>
          </c:val>
          <c:extLst>
            <c:ext xmlns:c16="http://schemas.microsoft.com/office/drawing/2014/chart" uri="{C3380CC4-5D6E-409C-BE32-E72D297353CC}">
              <c16:uniqueId val="{00000001-9AA5-4EB7-A13F-360C6DA8EE60}"/>
            </c:ext>
          </c:extLst>
        </c:ser>
        <c:ser>
          <c:idx val="2"/>
          <c:order val="2"/>
          <c:tx>
            <c:strRef>
              <c:f>Sheet5!$AB$1:$AB$3</c:f>
              <c:strCache>
                <c:ptCount val="3"/>
                <c:pt idx="0">
                  <c:v>2022</c:v>
                </c:pt>
                <c:pt idx="1">
                  <c:v>Transshipment</c:v>
                </c:pt>
              </c:strCache>
            </c:strRef>
          </c:tx>
          <c:spPr>
            <a:solidFill>
              <a:schemeClr val="accent3"/>
            </a:solidFill>
            <a:ln>
              <a:noFill/>
            </a:ln>
            <a:effectLst/>
          </c:spPr>
          <c:invertIfNegative val="0"/>
          <c:cat>
            <c:strRef>
              <c:f>Sheet5!$Y$4:$Y$8</c:f>
              <c:strCache>
                <c:ptCount val="5"/>
                <c:pt idx="0">
                  <c:v>1st Quarter</c:v>
                </c:pt>
                <c:pt idx="1">
                  <c:v>2nd Quarter</c:v>
                </c:pt>
                <c:pt idx="2">
                  <c:v>3rd Quarter</c:v>
                </c:pt>
                <c:pt idx="3">
                  <c:v>4th Quarter</c:v>
                </c:pt>
                <c:pt idx="4">
                  <c:v>Total</c:v>
                </c:pt>
              </c:strCache>
            </c:strRef>
          </c:cat>
          <c:val>
            <c:numRef>
              <c:f>Sheet5!$AB$4:$AB$8</c:f>
              <c:numCache>
                <c:formatCode>General</c:formatCode>
                <c:ptCount val="5"/>
                <c:pt idx="0">
                  <c:v>1487444</c:v>
                </c:pt>
              </c:numCache>
            </c:numRef>
          </c:val>
          <c:extLst>
            <c:ext xmlns:c16="http://schemas.microsoft.com/office/drawing/2014/chart" uri="{C3380CC4-5D6E-409C-BE32-E72D297353CC}">
              <c16:uniqueId val="{00000002-9AA5-4EB7-A13F-360C6DA8EE60}"/>
            </c:ext>
          </c:extLst>
        </c:ser>
        <c:dLbls>
          <c:showLegendKey val="0"/>
          <c:showVal val="0"/>
          <c:showCatName val="0"/>
          <c:showSerName val="0"/>
          <c:showPercent val="0"/>
          <c:showBubbleSize val="0"/>
        </c:dLbls>
        <c:gapWidth val="219"/>
        <c:overlap val="-27"/>
        <c:axId val="1618388192"/>
        <c:axId val="1"/>
      </c:barChart>
      <c:catAx>
        <c:axId val="1618388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8388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view3D>
    <c:floor>
      <c:thickness val="0"/>
    </c:floor>
    <c:sideWall>
      <c:thickness val="0"/>
    </c:sideWall>
    <c:backWall>
      <c:thickness val="0"/>
    </c:backWall>
    <c:plotArea>
      <c:layout/>
      <c:bar3DChart>
        <c:barDir val="col"/>
        <c:grouping val="stacked"/>
        <c:varyColors val="0"/>
        <c:ser>
          <c:idx val="0"/>
          <c:order val="0"/>
          <c:tx>
            <c:strRef>
              <c:f>'air uplift'!$B$58</c:f>
              <c:strCache>
                <c:ptCount val="1"/>
                <c:pt idx="0">
                  <c:v>1st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uplift'!$C$58:$H$58</c:f>
              <c:numCache>
                <c:formatCode>#,##0.00</c:formatCode>
                <c:ptCount val="6"/>
                <c:pt idx="0">
                  <c:v>36475.56</c:v>
                </c:pt>
                <c:pt idx="1">
                  <c:v>44074.301999999996</c:v>
                </c:pt>
                <c:pt idx="2">
                  <c:v>43496.021999999997</c:v>
                </c:pt>
                <c:pt idx="3">
                  <c:v>35470.17</c:v>
                </c:pt>
                <c:pt idx="4">
                  <c:v>27222.61</c:v>
                </c:pt>
                <c:pt idx="5">
                  <c:v>31077.09</c:v>
                </c:pt>
              </c:numCache>
            </c:numRef>
          </c:val>
          <c:extLst>
            <c:ext xmlns:c16="http://schemas.microsoft.com/office/drawing/2014/chart" uri="{C3380CC4-5D6E-409C-BE32-E72D297353CC}">
              <c16:uniqueId val="{00000000-B65A-44AC-97AF-DB904BA1DD44}"/>
            </c:ext>
          </c:extLst>
        </c:ser>
        <c:ser>
          <c:idx val="1"/>
          <c:order val="1"/>
          <c:tx>
            <c:strRef>
              <c:f>'air uplift'!$B$59</c:f>
              <c:strCache>
                <c:ptCount val="1"/>
                <c:pt idx="0">
                  <c:v>2nd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uplift'!$C$59:$H$59</c:f>
              <c:numCache>
                <c:formatCode>#,##0.00</c:formatCode>
                <c:ptCount val="6"/>
                <c:pt idx="0">
                  <c:v>37700.31</c:v>
                </c:pt>
                <c:pt idx="1">
                  <c:v>42749.498000000007</c:v>
                </c:pt>
                <c:pt idx="2">
                  <c:v>38108.6</c:v>
                </c:pt>
                <c:pt idx="3">
                  <c:v>14452.22</c:v>
                </c:pt>
                <c:pt idx="4">
                  <c:v>26850.98</c:v>
                </c:pt>
              </c:numCache>
            </c:numRef>
          </c:val>
          <c:extLst>
            <c:ext xmlns:c16="http://schemas.microsoft.com/office/drawing/2014/chart" uri="{C3380CC4-5D6E-409C-BE32-E72D297353CC}">
              <c16:uniqueId val="{00000001-B65A-44AC-97AF-DB904BA1DD44}"/>
            </c:ext>
          </c:extLst>
        </c:ser>
        <c:ser>
          <c:idx val="2"/>
          <c:order val="2"/>
          <c:tx>
            <c:strRef>
              <c:f>'air uplift'!$B$60</c:f>
              <c:strCache>
                <c:ptCount val="1"/>
                <c:pt idx="0">
                  <c:v>3rd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uplift'!$C$60:$H$60</c:f>
              <c:numCache>
                <c:formatCode>#,##0.00</c:formatCode>
                <c:ptCount val="6"/>
                <c:pt idx="0">
                  <c:v>43418.46</c:v>
                </c:pt>
                <c:pt idx="1">
                  <c:v>42808.61</c:v>
                </c:pt>
                <c:pt idx="2">
                  <c:v>40096.480000000003</c:v>
                </c:pt>
                <c:pt idx="3">
                  <c:v>22421.96</c:v>
                </c:pt>
                <c:pt idx="4">
                  <c:v>33925.519999999997</c:v>
                </c:pt>
              </c:numCache>
            </c:numRef>
          </c:val>
          <c:extLst>
            <c:ext xmlns:c16="http://schemas.microsoft.com/office/drawing/2014/chart" uri="{C3380CC4-5D6E-409C-BE32-E72D297353CC}">
              <c16:uniqueId val="{00000002-B65A-44AC-97AF-DB904BA1DD44}"/>
            </c:ext>
          </c:extLst>
        </c:ser>
        <c:ser>
          <c:idx val="3"/>
          <c:order val="3"/>
          <c:tx>
            <c:strRef>
              <c:f>'air uplift'!$B$61</c:f>
              <c:strCache>
                <c:ptCount val="1"/>
                <c:pt idx="0">
                  <c:v>4th Quarter</c:v>
                </c:pt>
              </c:strCache>
            </c:strRef>
          </c:tx>
          <c:invertIfNegative val="0"/>
          <c:cat>
            <c:numRef>
              <c:f>'air uplift'!$C$57:$H$57</c:f>
              <c:numCache>
                <c:formatCode>General</c:formatCode>
                <c:ptCount val="6"/>
                <c:pt idx="0">
                  <c:v>2017</c:v>
                </c:pt>
                <c:pt idx="1">
                  <c:v>2018</c:v>
                </c:pt>
                <c:pt idx="2">
                  <c:v>2019</c:v>
                </c:pt>
                <c:pt idx="3">
                  <c:v>2020</c:v>
                </c:pt>
                <c:pt idx="4">
                  <c:v>2021</c:v>
                </c:pt>
                <c:pt idx="5">
                  <c:v>2022</c:v>
                </c:pt>
              </c:numCache>
            </c:numRef>
          </c:cat>
          <c:val>
            <c:numRef>
              <c:f>'air uplift'!$C$61:$H$61</c:f>
              <c:numCache>
                <c:formatCode>#,##0.00</c:formatCode>
                <c:ptCount val="6"/>
                <c:pt idx="0">
                  <c:v>44520.37</c:v>
                </c:pt>
                <c:pt idx="1">
                  <c:v>42362.61</c:v>
                </c:pt>
                <c:pt idx="2">
                  <c:v>40606.42</c:v>
                </c:pt>
                <c:pt idx="3">
                  <c:v>23675.47</c:v>
                </c:pt>
                <c:pt idx="4">
                  <c:v>36109.839999999997</c:v>
                </c:pt>
              </c:numCache>
            </c:numRef>
          </c:val>
          <c:extLst>
            <c:ext xmlns:c16="http://schemas.microsoft.com/office/drawing/2014/chart" uri="{C3380CC4-5D6E-409C-BE32-E72D297353CC}">
              <c16:uniqueId val="{00000003-B65A-44AC-97AF-DB904BA1DD44}"/>
            </c:ext>
          </c:extLst>
        </c:ser>
        <c:dLbls>
          <c:showLegendKey val="0"/>
          <c:showVal val="0"/>
          <c:showCatName val="0"/>
          <c:showSerName val="0"/>
          <c:showPercent val="0"/>
          <c:showBubbleSize val="0"/>
        </c:dLbls>
        <c:gapWidth val="150"/>
        <c:shape val="box"/>
        <c:axId val="1540967968"/>
        <c:axId val="1"/>
        <c:axId val="0"/>
      </c:bar3DChart>
      <c:catAx>
        <c:axId val="1540967968"/>
        <c:scaling>
          <c:orientation val="minMax"/>
        </c:scaling>
        <c:delete val="0"/>
        <c:axPos val="b"/>
        <c:numFmt formatCode="General" sourceLinked="1"/>
        <c:majorTickMark val="out"/>
        <c:minorTickMark val="none"/>
        <c:tickLblPos val="nextTo"/>
        <c:txPr>
          <a:bodyPr rot="0" vert="horz"/>
          <a:lstStyle/>
          <a:p>
            <a:pPr>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a:pPr>
            <a:endParaRPr lang="en-US"/>
          </a:p>
        </c:txPr>
        <c:crossAx val="1540967968"/>
        <c:crosses val="autoZero"/>
        <c:crossBetween val="between"/>
      </c:valAx>
    </c:plotArea>
    <c:legend>
      <c:legendPos val="r"/>
      <c:layout>
        <c:manualLayout>
          <c:xMode val="edge"/>
          <c:yMode val="edge"/>
          <c:x val="0.84500123370008273"/>
          <c:y val="0.14414023247094113"/>
          <c:w val="0.13118924001054452"/>
          <c:h val="0.71171953505811769"/>
        </c:manualLayout>
      </c:layout>
      <c:overlay val="0"/>
    </c:legend>
    <c:plotVisOnly val="1"/>
    <c:dispBlanksAs val="gap"/>
    <c:showDLblsOverMax val="0"/>
  </c:chart>
  <c:txPr>
    <a:bodyPr/>
    <a:lstStyle/>
    <a:p>
      <a:pPr>
        <a:defRPr sz="14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dirty="0">
                <a:solidFill>
                  <a:schemeClr val="tx1"/>
                </a:solidFill>
              </a:rPr>
              <a:t>Total Discharge</a:t>
            </a:r>
          </a:p>
        </c:rich>
      </c:tx>
      <c:layout/>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'air discharge'!$C$44</c:f>
              <c:strCache>
                <c:ptCount val="1"/>
                <c:pt idx="0">
                  <c:v>2017</c:v>
                </c:pt>
              </c:strCache>
            </c:strRef>
          </c:tx>
          <c:spPr>
            <a:gradFill rotWithShape="1">
              <a:gsLst>
                <a:gs pos="0">
                  <a:schemeClr val="accent1">
                    <a:tint val="98000"/>
                    <a:hueMod val="94000"/>
                    <a:satMod val="130000"/>
                    <a:lumMod val="138000"/>
                  </a:schemeClr>
                </a:gs>
                <a:gs pos="100000">
                  <a:schemeClr val="accent1">
                    <a:shade val="94000"/>
                    <a:lumMod val="88000"/>
                  </a:schemeClr>
                </a:gs>
              </a:gsLst>
              <a:lin ang="5400000" scaled="0"/>
            </a:gra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discharge'!$C$45:$C$56</c:f>
              <c:numCache>
                <c:formatCode>#,##0.00</c:formatCode>
                <c:ptCount val="12"/>
                <c:pt idx="0">
                  <c:v>4846.2950000000001</c:v>
                </c:pt>
                <c:pt idx="1">
                  <c:v>3967.79</c:v>
                </c:pt>
                <c:pt idx="2">
                  <c:v>5851.8419999999996</c:v>
                </c:pt>
                <c:pt idx="3">
                  <c:v>4303.1000000000004</c:v>
                </c:pt>
                <c:pt idx="4">
                  <c:v>4771.0230000000001</c:v>
                </c:pt>
                <c:pt idx="5">
                  <c:v>4919.393</c:v>
                </c:pt>
                <c:pt idx="6">
                  <c:v>4942.53</c:v>
                </c:pt>
                <c:pt idx="7">
                  <c:v>5129.6480000000001</c:v>
                </c:pt>
                <c:pt idx="8">
                  <c:v>5252.3249999999998</c:v>
                </c:pt>
                <c:pt idx="9">
                  <c:v>5188.0950000000003</c:v>
                </c:pt>
                <c:pt idx="10">
                  <c:v>5658.0320000000002</c:v>
                </c:pt>
                <c:pt idx="11">
                  <c:v>5205.97</c:v>
                </c:pt>
              </c:numCache>
            </c:numRef>
          </c:val>
          <c:extLst>
            <c:ext xmlns:c16="http://schemas.microsoft.com/office/drawing/2014/chart" uri="{C3380CC4-5D6E-409C-BE32-E72D297353CC}">
              <c16:uniqueId val="{00000000-C348-4697-BC38-8AEBFA4D633B}"/>
            </c:ext>
          </c:extLst>
        </c:ser>
        <c:ser>
          <c:idx val="1"/>
          <c:order val="1"/>
          <c:tx>
            <c:strRef>
              <c:f>'air discharge'!$D$44</c:f>
              <c:strCache>
                <c:ptCount val="1"/>
                <c:pt idx="0">
                  <c:v>2018</c:v>
                </c:pt>
              </c:strCache>
            </c:strRef>
          </c:tx>
          <c:spPr>
            <a:gradFill rotWithShape="1">
              <a:gsLst>
                <a:gs pos="0">
                  <a:schemeClr val="accent2">
                    <a:tint val="98000"/>
                    <a:hueMod val="94000"/>
                    <a:satMod val="130000"/>
                    <a:lumMod val="138000"/>
                  </a:schemeClr>
                </a:gs>
                <a:gs pos="100000">
                  <a:schemeClr val="accent2">
                    <a:shade val="94000"/>
                    <a:lumMod val="88000"/>
                  </a:schemeClr>
                </a:gs>
              </a:gsLst>
              <a:lin ang="5400000" scaled="0"/>
            </a:gra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discharge'!$D$45:$D$56</c:f>
              <c:numCache>
                <c:formatCode>#,##0.00</c:formatCode>
                <c:ptCount val="12"/>
                <c:pt idx="0">
                  <c:v>4649.3360000000002</c:v>
                </c:pt>
                <c:pt idx="1">
                  <c:v>4104.6040000000003</c:v>
                </c:pt>
                <c:pt idx="2">
                  <c:v>4852.3209999999999</c:v>
                </c:pt>
                <c:pt idx="3">
                  <c:v>4055.558</c:v>
                </c:pt>
                <c:pt idx="4">
                  <c:v>4774.0060000000003</c:v>
                </c:pt>
                <c:pt idx="5">
                  <c:v>4757.45</c:v>
                </c:pt>
                <c:pt idx="6">
                  <c:v>5526.7430000000004</c:v>
                </c:pt>
                <c:pt idx="7">
                  <c:v>5252.79</c:v>
                </c:pt>
                <c:pt idx="8">
                  <c:v>5251.9620000000004</c:v>
                </c:pt>
                <c:pt idx="9">
                  <c:v>5539.5870000000004</c:v>
                </c:pt>
                <c:pt idx="10">
                  <c:v>5228.6270000000004</c:v>
                </c:pt>
                <c:pt idx="11">
                  <c:v>5278.3909999999996</c:v>
                </c:pt>
              </c:numCache>
            </c:numRef>
          </c:val>
          <c:extLst>
            <c:ext xmlns:c16="http://schemas.microsoft.com/office/drawing/2014/chart" uri="{C3380CC4-5D6E-409C-BE32-E72D297353CC}">
              <c16:uniqueId val="{00000001-C348-4697-BC38-8AEBFA4D633B}"/>
            </c:ext>
          </c:extLst>
        </c:ser>
        <c:ser>
          <c:idx val="2"/>
          <c:order val="2"/>
          <c:tx>
            <c:strRef>
              <c:f>'air discharge'!$E$44</c:f>
              <c:strCache>
                <c:ptCount val="1"/>
                <c:pt idx="0">
                  <c:v>2019</c:v>
                </c:pt>
              </c:strCache>
            </c:strRef>
          </c:tx>
          <c:spPr>
            <a:gradFill rotWithShape="1">
              <a:gsLst>
                <a:gs pos="0">
                  <a:schemeClr val="accent3">
                    <a:tint val="98000"/>
                    <a:hueMod val="94000"/>
                    <a:satMod val="130000"/>
                    <a:lumMod val="138000"/>
                  </a:schemeClr>
                </a:gs>
                <a:gs pos="100000">
                  <a:schemeClr val="accent3">
                    <a:shade val="94000"/>
                    <a:lumMod val="88000"/>
                  </a:schemeClr>
                </a:gs>
              </a:gsLst>
              <a:lin ang="5400000" scaled="0"/>
            </a:gra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discharge'!$E$45:$E$56</c:f>
              <c:numCache>
                <c:formatCode>#,##0.00</c:formatCode>
                <c:ptCount val="12"/>
                <c:pt idx="0">
                  <c:v>4590.6580000000004</c:v>
                </c:pt>
                <c:pt idx="1">
                  <c:v>3530.989</c:v>
                </c:pt>
                <c:pt idx="2">
                  <c:v>5320.5330000000004</c:v>
                </c:pt>
                <c:pt idx="3">
                  <c:v>3733.326</c:v>
                </c:pt>
                <c:pt idx="4">
                  <c:v>4242.2250000000004</c:v>
                </c:pt>
                <c:pt idx="5">
                  <c:v>4150.5879999999997</c:v>
                </c:pt>
                <c:pt idx="6">
                  <c:v>4706.8280000000004</c:v>
                </c:pt>
                <c:pt idx="7">
                  <c:v>4454.1509999999998</c:v>
                </c:pt>
                <c:pt idx="8">
                  <c:v>4948.8609999999999</c:v>
                </c:pt>
                <c:pt idx="9">
                  <c:v>5178.1989999999996</c:v>
                </c:pt>
                <c:pt idx="10">
                  <c:v>4827.2</c:v>
                </c:pt>
                <c:pt idx="11">
                  <c:v>4886.4309999999996</c:v>
                </c:pt>
              </c:numCache>
            </c:numRef>
          </c:val>
          <c:extLst>
            <c:ext xmlns:c16="http://schemas.microsoft.com/office/drawing/2014/chart" uri="{C3380CC4-5D6E-409C-BE32-E72D297353CC}">
              <c16:uniqueId val="{00000002-C348-4697-BC38-8AEBFA4D633B}"/>
            </c:ext>
          </c:extLst>
        </c:ser>
        <c:ser>
          <c:idx val="3"/>
          <c:order val="3"/>
          <c:tx>
            <c:strRef>
              <c:f>'air discharge'!$F$44</c:f>
              <c:strCache>
                <c:ptCount val="1"/>
                <c:pt idx="0">
                  <c:v>2020</c:v>
                </c:pt>
              </c:strCache>
            </c:strRef>
          </c:tx>
          <c:spPr>
            <a:gradFill rotWithShape="1">
              <a:gsLst>
                <a:gs pos="0">
                  <a:schemeClr val="accent4">
                    <a:tint val="98000"/>
                    <a:hueMod val="94000"/>
                    <a:satMod val="130000"/>
                    <a:lumMod val="138000"/>
                  </a:schemeClr>
                </a:gs>
                <a:gs pos="100000">
                  <a:schemeClr val="accent4">
                    <a:shade val="94000"/>
                    <a:lumMod val="88000"/>
                  </a:schemeClr>
                </a:gs>
              </a:gsLst>
              <a:lin ang="5400000" scaled="0"/>
            </a:gra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discharge'!$F$45:$F$56</c:f>
              <c:numCache>
                <c:formatCode>#,##0.00</c:formatCode>
                <c:ptCount val="12"/>
                <c:pt idx="0">
                  <c:v>4163.0190000000002</c:v>
                </c:pt>
                <c:pt idx="1">
                  <c:v>3467.6469999999999</c:v>
                </c:pt>
                <c:pt idx="2">
                  <c:v>3797.241</c:v>
                </c:pt>
                <c:pt idx="3">
                  <c:v>693.71299999999997</c:v>
                </c:pt>
                <c:pt idx="4">
                  <c:v>1337.9380000000001</c:v>
                </c:pt>
                <c:pt idx="5">
                  <c:v>2348.7359999999999</c:v>
                </c:pt>
                <c:pt idx="6">
                  <c:v>2855.9769999999999</c:v>
                </c:pt>
                <c:pt idx="7">
                  <c:v>2698.0540000000001</c:v>
                </c:pt>
                <c:pt idx="8">
                  <c:v>2911.152</c:v>
                </c:pt>
                <c:pt idx="9">
                  <c:v>3280.8</c:v>
                </c:pt>
                <c:pt idx="10">
                  <c:v>3553.6619999999998</c:v>
                </c:pt>
                <c:pt idx="11">
                  <c:v>4466.6819999999998</c:v>
                </c:pt>
              </c:numCache>
            </c:numRef>
          </c:val>
          <c:extLst>
            <c:ext xmlns:c16="http://schemas.microsoft.com/office/drawing/2014/chart" uri="{C3380CC4-5D6E-409C-BE32-E72D297353CC}">
              <c16:uniqueId val="{00000003-C348-4697-BC38-8AEBFA4D633B}"/>
            </c:ext>
          </c:extLst>
        </c:ser>
        <c:ser>
          <c:idx val="4"/>
          <c:order val="4"/>
          <c:tx>
            <c:strRef>
              <c:f>'air discharge'!$G$44</c:f>
              <c:strCache>
                <c:ptCount val="1"/>
                <c:pt idx="0">
                  <c:v>2021</c:v>
                </c:pt>
              </c:strCache>
            </c:strRef>
          </c:tx>
          <c:spPr>
            <a:gradFill rotWithShape="1">
              <a:gsLst>
                <a:gs pos="0">
                  <a:schemeClr val="accent5">
                    <a:tint val="98000"/>
                    <a:hueMod val="94000"/>
                    <a:satMod val="130000"/>
                    <a:lumMod val="138000"/>
                  </a:schemeClr>
                </a:gs>
                <a:gs pos="100000">
                  <a:schemeClr val="accent5">
                    <a:shade val="94000"/>
                    <a:lumMod val="88000"/>
                  </a:schemeClr>
                </a:gs>
              </a:gsLst>
              <a:lin ang="5400000" scaled="0"/>
            </a:gra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discharge'!$G$45:$G$56</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extLst>
            <c:ext xmlns:c16="http://schemas.microsoft.com/office/drawing/2014/chart" uri="{C3380CC4-5D6E-409C-BE32-E72D297353CC}">
              <c16:uniqueId val="{00000004-C348-4697-BC38-8AEBFA4D633B}"/>
            </c:ext>
          </c:extLst>
        </c:ser>
        <c:ser>
          <c:idx val="5"/>
          <c:order val="5"/>
          <c:tx>
            <c:strRef>
              <c:f>'air discharge'!$H$44</c:f>
              <c:strCache>
                <c:ptCount val="1"/>
                <c:pt idx="0">
                  <c:v>2022</c:v>
                </c:pt>
              </c:strCache>
            </c:strRef>
          </c:tx>
          <c:spPr>
            <a:solidFill>
              <a:srgbClr val="FF0000"/>
            </a:solidFill>
            <a:ln>
              <a:noFill/>
            </a:ln>
            <a:effectLst>
              <a:innerShdw blurRad="25400" dist="12700" dir="13500000">
                <a:srgbClr val="000000">
                  <a:alpha val="45000"/>
                </a:srgbClr>
              </a:innerShdw>
            </a:effectLst>
          </c:spPr>
          <c:invertIfNegative val="0"/>
          <c:cat>
            <c:strRef>
              <c:f>'air discharge'!$B$45:$B$56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discharge'!$H$45:$H$56</c:f>
              <c:numCache>
                <c:formatCode>#,##0.00</c:formatCode>
                <c:ptCount val="12"/>
                <c:pt idx="0">
                  <c:v>4373.74</c:v>
                </c:pt>
                <c:pt idx="1">
                  <c:v>3081.75</c:v>
                </c:pt>
                <c:pt idx="2">
                  <c:v>3870.15</c:v>
                </c:pt>
              </c:numCache>
            </c:numRef>
          </c:val>
          <c:extLst>
            <c:ext xmlns:c16="http://schemas.microsoft.com/office/drawing/2014/chart" uri="{C3380CC4-5D6E-409C-BE32-E72D297353CC}">
              <c16:uniqueId val="{00000005-C348-4697-BC38-8AEBFA4D633B}"/>
            </c:ext>
          </c:extLst>
        </c:ser>
        <c:dLbls>
          <c:showLegendKey val="0"/>
          <c:showVal val="0"/>
          <c:showCatName val="0"/>
          <c:showSerName val="0"/>
          <c:showPercent val="0"/>
          <c:showBubbleSize val="0"/>
        </c:dLbls>
        <c:gapWidth val="100"/>
        <c:overlap val="-24"/>
        <c:axId val="1540928032"/>
        <c:axId val="1"/>
      </c:barChart>
      <c:catAx>
        <c:axId val="15409280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2"/>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2">
                  <a:lumMod val="15000"/>
                  <a:lumOff val="85000"/>
                </a:schemeClr>
              </a:solidFill>
              <a:round/>
            </a:ln>
            <a:effectLst/>
          </c:spPr>
        </c:majorGridlines>
        <c:numFmt formatCode="#,##0.00" sourceLinked="1"/>
        <c:majorTickMark val="none"/>
        <c:minorTickMark val="none"/>
        <c:tickLblPos val="nextTo"/>
        <c:spPr>
          <a:noFill/>
          <a:ln>
            <a:noFill/>
          </a:ln>
          <a:effectLst/>
        </c:spPr>
        <c:txPr>
          <a:bodyPr rot="0" spcFirstLastPara="1" vertOverflow="ellipsis" wrap="square" anchor="ctr" anchorCtr="1"/>
          <a:lstStyle/>
          <a:p>
            <a:pPr>
              <a:defRPr sz="1197" b="0" i="0" u="none" strike="noStrike" kern="1200" baseline="0">
                <a:solidFill>
                  <a:schemeClr val="tx2"/>
                </a:solidFill>
                <a:latin typeface="+mn-lt"/>
                <a:ea typeface="+mn-ea"/>
                <a:cs typeface="+mn-cs"/>
              </a:defRPr>
            </a:pPr>
            <a:endParaRPr lang="en-US"/>
          </a:p>
        </c:txPr>
        <c:crossAx val="15409280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'air discharge'!$B$61</c:f>
              <c:strCache>
                <c:ptCount val="1"/>
                <c:pt idx="0">
                  <c:v>1st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discharge'!$C$61:$H$61</c:f>
              <c:numCache>
                <c:formatCode>#,##0.00</c:formatCode>
                <c:ptCount val="6"/>
                <c:pt idx="0">
                  <c:v>14665.93</c:v>
                </c:pt>
                <c:pt idx="1">
                  <c:v>13606.261</c:v>
                </c:pt>
                <c:pt idx="2">
                  <c:v>13442.18</c:v>
                </c:pt>
                <c:pt idx="3">
                  <c:v>11427.91</c:v>
                </c:pt>
                <c:pt idx="4">
                  <c:v>10957.32</c:v>
                </c:pt>
                <c:pt idx="5">
                  <c:v>11325.64</c:v>
                </c:pt>
              </c:numCache>
            </c:numRef>
          </c:val>
          <c:extLst>
            <c:ext xmlns:c16="http://schemas.microsoft.com/office/drawing/2014/chart" uri="{C3380CC4-5D6E-409C-BE32-E72D297353CC}">
              <c16:uniqueId val="{00000000-D2FD-40B7-B38F-53AB2499D12D}"/>
            </c:ext>
          </c:extLst>
        </c:ser>
        <c:ser>
          <c:idx val="1"/>
          <c:order val="1"/>
          <c:tx>
            <c:strRef>
              <c:f>'air discharge'!$B$62</c:f>
              <c:strCache>
                <c:ptCount val="1"/>
                <c:pt idx="0">
                  <c:v>2nd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discharge'!$C$62:$H$62</c:f>
              <c:numCache>
                <c:formatCode>#,##0.00</c:formatCode>
                <c:ptCount val="6"/>
                <c:pt idx="0">
                  <c:v>13993.52</c:v>
                </c:pt>
                <c:pt idx="1">
                  <c:v>13587.013999999999</c:v>
                </c:pt>
                <c:pt idx="2">
                  <c:v>12126.14</c:v>
                </c:pt>
                <c:pt idx="3">
                  <c:v>4380.3900000000003</c:v>
                </c:pt>
                <c:pt idx="4">
                  <c:v>10377.4</c:v>
                </c:pt>
              </c:numCache>
            </c:numRef>
          </c:val>
          <c:extLst>
            <c:ext xmlns:c16="http://schemas.microsoft.com/office/drawing/2014/chart" uri="{C3380CC4-5D6E-409C-BE32-E72D297353CC}">
              <c16:uniqueId val="{00000001-D2FD-40B7-B38F-53AB2499D12D}"/>
            </c:ext>
          </c:extLst>
        </c:ser>
        <c:ser>
          <c:idx val="2"/>
          <c:order val="2"/>
          <c:tx>
            <c:strRef>
              <c:f>'air discharge'!$B$63</c:f>
              <c:strCache>
                <c:ptCount val="1"/>
                <c:pt idx="0">
                  <c:v>3rd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discharge'!$C$63:$H$63</c:f>
              <c:numCache>
                <c:formatCode>#,##0.00</c:formatCode>
                <c:ptCount val="6"/>
                <c:pt idx="0">
                  <c:v>15324.5</c:v>
                </c:pt>
                <c:pt idx="1">
                  <c:v>16031.5</c:v>
                </c:pt>
                <c:pt idx="2">
                  <c:v>14109.84</c:v>
                </c:pt>
                <c:pt idx="3">
                  <c:v>8465.18</c:v>
                </c:pt>
                <c:pt idx="4">
                  <c:v>11985.14</c:v>
                </c:pt>
              </c:numCache>
            </c:numRef>
          </c:val>
          <c:extLst>
            <c:ext xmlns:c16="http://schemas.microsoft.com/office/drawing/2014/chart" uri="{C3380CC4-5D6E-409C-BE32-E72D297353CC}">
              <c16:uniqueId val="{00000002-D2FD-40B7-B38F-53AB2499D12D}"/>
            </c:ext>
          </c:extLst>
        </c:ser>
        <c:ser>
          <c:idx val="3"/>
          <c:order val="3"/>
          <c:tx>
            <c:strRef>
              <c:f>'air discharge'!$B$64</c:f>
              <c:strCache>
                <c:ptCount val="1"/>
                <c:pt idx="0">
                  <c:v>4th Quarter</c:v>
                </c:pt>
              </c:strCache>
            </c:strRef>
          </c:tx>
          <c:invertIfNegative val="0"/>
          <c:cat>
            <c:numRef>
              <c:f>'air discharge'!$C$60:$H$60</c:f>
              <c:numCache>
                <c:formatCode>General</c:formatCode>
                <c:ptCount val="6"/>
                <c:pt idx="0">
                  <c:v>2017</c:v>
                </c:pt>
                <c:pt idx="1">
                  <c:v>2018</c:v>
                </c:pt>
                <c:pt idx="2">
                  <c:v>2019</c:v>
                </c:pt>
                <c:pt idx="3">
                  <c:v>2020</c:v>
                </c:pt>
                <c:pt idx="4">
                  <c:v>2021</c:v>
                </c:pt>
                <c:pt idx="5">
                  <c:v>2022</c:v>
                </c:pt>
              </c:numCache>
            </c:numRef>
          </c:cat>
          <c:val>
            <c:numRef>
              <c:f>'air discharge'!$C$64:$H$64</c:f>
              <c:numCache>
                <c:formatCode>#,##0.00</c:formatCode>
                <c:ptCount val="6"/>
                <c:pt idx="0">
                  <c:v>16052.1</c:v>
                </c:pt>
                <c:pt idx="1">
                  <c:v>16046.61</c:v>
                </c:pt>
                <c:pt idx="2">
                  <c:v>14891.83</c:v>
                </c:pt>
                <c:pt idx="3">
                  <c:v>11301.14</c:v>
                </c:pt>
                <c:pt idx="4">
                  <c:v>14672.33</c:v>
                </c:pt>
              </c:numCache>
            </c:numRef>
          </c:val>
          <c:extLst>
            <c:ext xmlns:c16="http://schemas.microsoft.com/office/drawing/2014/chart" uri="{C3380CC4-5D6E-409C-BE32-E72D297353CC}">
              <c16:uniqueId val="{00000003-D2FD-40B7-B38F-53AB2499D12D}"/>
            </c:ext>
          </c:extLst>
        </c:ser>
        <c:dLbls>
          <c:showLegendKey val="0"/>
          <c:showVal val="0"/>
          <c:showCatName val="0"/>
          <c:showSerName val="0"/>
          <c:showPercent val="0"/>
          <c:showBubbleSize val="0"/>
        </c:dLbls>
        <c:gapWidth val="150"/>
        <c:shape val="box"/>
        <c:axId val="1540934688"/>
        <c:axId val="1"/>
        <c:axId val="0"/>
      </c:bar3DChart>
      <c:catAx>
        <c:axId val="1540934688"/>
        <c:scaling>
          <c:orientation val="minMax"/>
        </c:scaling>
        <c:delete val="0"/>
        <c:axPos val="b"/>
        <c:numFmt formatCode="General" sourceLinked="1"/>
        <c:majorTickMark val="out"/>
        <c:minorTickMark val="none"/>
        <c:tickLblPos val="nextTo"/>
        <c:txPr>
          <a:bodyPr rot="0" vert="horz"/>
          <a:lstStyle/>
          <a:p>
            <a:pPr>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a:pPr>
            <a:endParaRPr lang="en-US"/>
          </a:p>
        </c:txPr>
        <c:crossAx val="1540934688"/>
        <c:crosses val="autoZero"/>
        <c:crossBetween val="between"/>
      </c:valAx>
    </c:plotArea>
    <c:legend>
      <c:legendPos val="r"/>
      <c:layout>
        <c:manualLayout>
          <c:xMode val="edge"/>
          <c:yMode val="edge"/>
          <c:x val="0.83703536073738816"/>
          <c:y val="0.27432545144632814"/>
          <c:w val="0.13278091222849112"/>
          <c:h val="0.50595060531278302"/>
        </c:manualLayout>
      </c:layout>
      <c:overlay val="0"/>
    </c:legend>
    <c:plotVisOnly val="1"/>
    <c:dispBlanksAs val="gap"/>
    <c:showDLblsOverMax val="0"/>
  </c:chart>
  <c: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c:spPr>
  <c:txPr>
    <a:bodyPr/>
    <a:lstStyle/>
    <a:p>
      <a:pPr>
        <a:defRPr sz="14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'air transshipment'!$A$34</c:f>
              <c:strCache>
                <c:ptCount val="1"/>
                <c:pt idx="0">
                  <c:v>1st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transshipment'!$B$34:$G$34</c:f>
              <c:numCache>
                <c:formatCode>#,##0.00</c:formatCode>
                <c:ptCount val="6"/>
                <c:pt idx="0">
                  <c:v>8266.84</c:v>
                </c:pt>
                <c:pt idx="1">
                  <c:v>12560.458000000001</c:v>
                </c:pt>
                <c:pt idx="2">
                  <c:v>10890.862999999999</c:v>
                </c:pt>
                <c:pt idx="3">
                  <c:v>8268.93</c:v>
                </c:pt>
                <c:pt idx="4">
                  <c:v>3765.81</c:v>
                </c:pt>
                <c:pt idx="5">
                  <c:v>6138.5</c:v>
                </c:pt>
              </c:numCache>
            </c:numRef>
          </c:val>
          <c:extLst>
            <c:ext xmlns:c16="http://schemas.microsoft.com/office/drawing/2014/chart" uri="{C3380CC4-5D6E-409C-BE32-E72D297353CC}">
              <c16:uniqueId val="{00000000-8D9B-4E4B-973B-DD61AD92FC14}"/>
            </c:ext>
          </c:extLst>
        </c:ser>
        <c:ser>
          <c:idx val="1"/>
          <c:order val="1"/>
          <c:tx>
            <c:strRef>
              <c:f>'air transshipment'!$A$35</c:f>
              <c:strCache>
                <c:ptCount val="1"/>
                <c:pt idx="0">
                  <c:v>2nd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transshipment'!$B$35:$G$35</c:f>
              <c:numCache>
                <c:formatCode>#,##0.00</c:formatCode>
                <c:ptCount val="6"/>
                <c:pt idx="0">
                  <c:v>10766.305</c:v>
                </c:pt>
                <c:pt idx="1">
                  <c:v>12720.846</c:v>
                </c:pt>
                <c:pt idx="2">
                  <c:v>10366.65</c:v>
                </c:pt>
                <c:pt idx="3">
                  <c:v>2116.5259999999998</c:v>
                </c:pt>
                <c:pt idx="4">
                  <c:v>4971.2700000000004</c:v>
                </c:pt>
              </c:numCache>
            </c:numRef>
          </c:val>
          <c:extLst>
            <c:ext xmlns:c16="http://schemas.microsoft.com/office/drawing/2014/chart" uri="{C3380CC4-5D6E-409C-BE32-E72D297353CC}">
              <c16:uniqueId val="{00000001-8D9B-4E4B-973B-DD61AD92FC14}"/>
            </c:ext>
          </c:extLst>
        </c:ser>
        <c:ser>
          <c:idx val="2"/>
          <c:order val="2"/>
          <c:tx>
            <c:strRef>
              <c:f>'air transshipment'!$A$36</c:f>
              <c:strCache>
                <c:ptCount val="1"/>
                <c:pt idx="0">
                  <c:v>3rd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transshipment'!$B$36:$G$36</c:f>
              <c:numCache>
                <c:formatCode>#,##0.00</c:formatCode>
                <c:ptCount val="6"/>
                <c:pt idx="0">
                  <c:v>12036.99</c:v>
                </c:pt>
                <c:pt idx="1">
                  <c:v>11380.159</c:v>
                </c:pt>
                <c:pt idx="2">
                  <c:v>10084.459999999999</c:v>
                </c:pt>
                <c:pt idx="3">
                  <c:v>2523.25</c:v>
                </c:pt>
                <c:pt idx="4">
                  <c:v>6979.1</c:v>
                </c:pt>
              </c:numCache>
            </c:numRef>
          </c:val>
          <c:extLst>
            <c:ext xmlns:c16="http://schemas.microsoft.com/office/drawing/2014/chart" uri="{C3380CC4-5D6E-409C-BE32-E72D297353CC}">
              <c16:uniqueId val="{00000002-8D9B-4E4B-973B-DD61AD92FC14}"/>
            </c:ext>
          </c:extLst>
        </c:ser>
        <c:ser>
          <c:idx val="3"/>
          <c:order val="3"/>
          <c:tx>
            <c:strRef>
              <c:f>'air transshipment'!$A$37</c:f>
              <c:strCache>
                <c:ptCount val="1"/>
                <c:pt idx="0">
                  <c:v>4th Quarter</c:v>
                </c:pt>
              </c:strCache>
            </c:strRef>
          </c:tx>
          <c:invertIfNegative val="0"/>
          <c:cat>
            <c:numRef>
              <c:f>'air transshipment'!$B$33:$G$33</c:f>
              <c:numCache>
                <c:formatCode>General</c:formatCode>
                <c:ptCount val="6"/>
                <c:pt idx="0">
                  <c:v>2017</c:v>
                </c:pt>
                <c:pt idx="1">
                  <c:v>2018</c:v>
                </c:pt>
                <c:pt idx="2">
                  <c:v>2019</c:v>
                </c:pt>
                <c:pt idx="3">
                  <c:v>2020</c:v>
                </c:pt>
                <c:pt idx="4">
                  <c:v>2021</c:v>
                </c:pt>
                <c:pt idx="5">
                  <c:v>2022</c:v>
                </c:pt>
              </c:numCache>
            </c:numRef>
          </c:cat>
          <c:val>
            <c:numRef>
              <c:f>'air transshipment'!$B$37:$G$37</c:f>
              <c:numCache>
                <c:formatCode>#,##0.00</c:formatCode>
                <c:ptCount val="6"/>
                <c:pt idx="0">
                  <c:v>13320.177</c:v>
                </c:pt>
                <c:pt idx="1">
                  <c:v>10815.244000000001</c:v>
                </c:pt>
                <c:pt idx="2">
                  <c:v>10869.275</c:v>
                </c:pt>
                <c:pt idx="3">
                  <c:v>3809.2930000000001</c:v>
                </c:pt>
                <c:pt idx="4">
                  <c:v>7279.39</c:v>
                </c:pt>
              </c:numCache>
            </c:numRef>
          </c:val>
          <c:extLst>
            <c:ext xmlns:c16="http://schemas.microsoft.com/office/drawing/2014/chart" uri="{C3380CC4-5D6E-409C-BE32-E72D297353CC}">
              <c16:uniqueId val="{00000003-8D9B-4E4B-973B-DD61AD92FC14}"/>
            </c:ext>
          </c:extLst>
        </c:ser>
        <c:dLbls>
          <c:showLegendKey val="0"/>
          <c:showVal val="0"/>
          <c:showCatName val="0"/>
          <c:showSerName val="0"/>
          <c:showPercent val="0"/>
          <c:showBubbleSize val="0"/>
        </c:dLbls>
        <c:gapWidth val="150"/>
        <c:shape val="box"/>
        <c:axId val="96323871"/>
        <c:axId val="1"/>
        <c:axId val="0"/>
      </c:bar3DChart>
      <c:catAx>
        <c:axId val="96323871"/>
        <c:scaling>
          <c:orientation val="minMax"/>
        </c:scaling>
        <c:delete val="0"/>
        <c:axPos val="b"/>
        <c:numFmt formatCode="General" sourceLinked="1"/>
        <c:majorTickMark val="out"/>
        <c:minorTickMark val="none"/>
        <c:tickLblPos val="nextTo"/>
        <c:txPr>
          <a:bodyPr rot="0" vert="horz"/>
          <a:lstStyle/>
          <a:p>
            <a:pPr>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out"/>
        <c:minorTickMark val="none"/>
        <c:tickLblPos val="nextTo"/>
        <c:txPr>
          <a:bodyPr rot="0" vert="horz"/>
          <a:lstStyle/>
          <a:p>
            <a:pPr>
              <a:defRPr sz="1400"/>
            </a:pPr>
            <a:endParaRPr lang="en-US"/>
          </a:p>
        </c:txPr>
        <c:crossAx val="96323871"/>
        <c:crosses val="autoZero"/>
        <c:crossBetween val="between"/>
      </c:valAx>
    </c:plotArea>
    <c:legend>
      <c:legendPos val="r"/>
      <c:layout>
        <c:manualLayout>
          <c:xMode val="edge"/>
          <c:yMode val="edge"/>
          <c:x val="0.82789183766935659"/>
          <c:y val="0.30093344912991732"/>
          <c:w val="0.11872274019056965"/>
          <c:h val="0.43489851716041045"/>
        </c:manualLayout>
      </c:layout>
      <c:overlay val="0"/>
    </c:legend>
    <c:plotVisOnly val="1"/>
    <c:dispBlanksAs val="gap"/>
    <c:showDLblsOverMax val="0"/>
  </c:chart>
  <c:txPr>
    <a:bodyPr/>
    <a:lstStyle/>
    <a:p>
      <a:pPr>
        <a:defRPr sz="14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a:pPr>
            <a:r>
              <a:rPr lang="en-US"/>
              <a:t>Total Air Uplift, Discharge &amp; Transhipment </a:t>
            </a:r>
          </a:p>
        </c:rich>
      </c:tx>
      <c:layout/>
      <c:overlay val="0"/>
      <c:spPr>
        <a:noFill/>
        <a:ln w="25400">
          <a:noFill/>
        </a:ln>
      </c:spPr>
    </c:title>
    <c:autoTitleDeleted val="0"/>
    <c:plotArea>
      <c:layout/>
      <c:lineChart>
        <c:grouping val="standard"/>
        <c:varyColors val="0"/>
        <c:ser>
          <c:idx val="0"/>
          <c:order val="0"/>
          <c:tx>
            <c:strRef>
              <c:f>'air transshipment'!$B$3</c:f>
              <c:strCache>
                <c:ptCount val="1"/>
                <c:pt idx="0">
                  <c:v>UPLIFT (Tons) </c:v>
                </c:pt>
              </c:strCache>
            </c:strRef>
          </c:tx>
          <c:cat>
            <c:strRef>
              <c:f>'air transshipment'!$A$4:$A$9</c:f>
              <c:strCache>
                <c:ptCount val="6"/>
                <c:pt idx="0">
                  <c:v>2017</c:v>
                </c:pt>
                <c:pt idx="1">
                  <c:v>2018</c:v>
                </c:pt>
                <c:pt idx="2">
                  <c:v>2019</c:v>
                </c:pt>
                <c:pt idx="3">
                  <c:v>2020</c:v>
                </c:pt>
                <c:pt idx="4">
                  <c:v>2021</c:v>
                </c:pt>
                <c:pt idx="5">
                  <c:v>2022(Q1)</c:v>
                </c:pt>
              </c:strCache>
            </c:strRef>
          </c:cat>
          <c:val>
            <c:numRef>
              <c:f>'air transshipment'!$B$4:$B$9</c:f>
              <c:numCache>
                <c:formatCode>#,##0.00</c:formatCode>
                <c:ptCount val="6"/>
                <c:pt idx="0">
                  <c:v>162114.70000000001</c:v>
                </c:pt>
                <c:pt idx="1">
                  <c:v>171995.03</c:v>
                </c:pt>
                <c:pt idx="2">
                  <c:v>162307.52900000001</c:v>
                </c:pt>
                <c:pt idx="3">
                  <c:v>96019.82</c:v>
                </c:pt>
                <c:pt idx="4">
                  <c:v>124108.95</c:v>
                </c:pt>
                <c:pt idx="5">
                  <c:v>31077.09</c:v>
                </c:pt>
              </c:numCache>
            </c:numRef>
          </c:val>
          <c:smooth val="0"/>
          <c:extLst>
            <c:ext xmlns:c16="http://schemas.microsoft.com/office/drawing/2014/chart" uri="{C3380CC4-5D6E-409C-BE32-E72D297353CC}">
              <c16:uniqueId val="{00000000-0286-4E45-9FAE-EC8CC57EE3CE}"/>
            </c:ext>
          </c:extLst>
        </c:ser>
        <c:ser>
          <c:idx val="1"/>
          <c:order val="1"/>
          <c:tx>
            <c:strRef>
              <c:f>'air transshipment'!$C$3</c:f>
              <c:strCache>
                <c:ptCount val="1"/>
                <c:pt idx="0">
                  <c:v>DISCHARGE (Tons) Excluding Transshipment </c:v>
                </c:pt>
              </c:strCache>
            </c:strRef>
          </c:tx>
          <c:cat>
            <c:strRef>
              <c:f>'air transshipment'!$A$4:$A$9</c:f>
              <c:strCache>
                <c:ptCount val="6"/>
                <c:pt idx="0">
                  <c:v>2017</c:v>
                </c:pt>
                <c:pt idx="1">
                  <c:v>2018</c:v>
                </c:pt>
                <c:pt idx="2">
                  <c:v>2019</c:v>
                </c:pt>
                <c:pt idx="3">
                  <c:v>2020</c:v>
                </c:pt>
                <c:pt idx="4">
                  <c:v>2021</c:v>
                </c:pt>
                <c:pt idx="5">
                  <c:v>2022(Q1)</c:v>
                </c:pt>
              </c:strCache>
            </c:strRef>
          </c:cat>
          <c:val>
            <c:numRef>
              <c:f>'air transshipment'!$C$4:$C$9</c:f>
              <c:numCache>
                <c:formatCode>#,##0.00</c:formatCode>
                <c:ptCount val="6"/>
                <c:pt idx="0">
                  <c:v>60036.04</c:v>
                </c:pt>
                <c:pt idx="1">
                  <c:v>59271.38</c:v>
                </c:pt>
                <c:pt idx="2">
                  <c:v>54569.989000000001</c:v>
                </c:pt>
                <c:pt idx="3">
                  <c:v>35574.521000000001</c:v>
                </c:pt>
                <c:pt idx="4">
                  <c:v>47992.19</c:v>
                </c:pt>
                <c:pt idx="5">
                  <c:v>11325.64</c:v>
                </c:pt>
              </c:numCache>
            </c:numRef>
          </c:val>
          <c:smooth val="0"/>
          <c:extLst>
            <c:ext xmlns:c16="http://schemas.microsoft.com/office/drawing/2014/chart" uri="{C3380CC4-5D6E-409C-BE32-E72D297353CC}">
              <c16:uniqueId val="{00000001-0286-4E45-9FAE-EC8CC57EE3CE}"/>
            </c:ext>
          </c:extLst>
        </c:ser>
        <c:ser>
          <c:idx val="2"/>
          <c:order val="2"/>
          <c:tx>
            <c:strRef>
              <c:f>'air transshipment'!$D$3</c:f>
              <c:strCache>
                <c:ptCount val="1"/>
                <c:pt idx="0">
                  <c:v>TRANSSHIPMENT  (Tons) </c:v>
                </c:pt>
              </c:strCache>
            </c:strRef>
          </c:tx>
          <c:cat>
            <c:strRef>
              <c:f>'air transshipment'!$A$4:$A$9</c:f>
              <c:strCache>
                <c:ptCount val="6"/>
                <c:pt idx="0">
                  <c:v>2017</c:v>
                </c:pt>
                <c:pt idx="1">
                  <c:v>2018</c:v>
                </c:pt>
                <c:pt idx="2">
                  <c:v>2019</c:v>
                </c:pt>
                <c:pt idx="3">
                  <c:v>2020</c:v>
                </c:pt>
                <c:pt idx="4">
                  <c:v>2021</c:v>
                </c:pt>
                <c:pt idx="5">
                  <c:v>2022(Q1)</c:v>
                </c:pt>
              </c:strCache>
            </c:strRef>
          </c:cat>
          <c:val>
            <c:numRef>
              <c:f>'air transshipment'!$D$4:$D$9</c:f>
              <c:numCache>
                <c:formatCode>#,##0.00</c:formatCode>
                <c:ptCount val="6"/>
                <c:pt idx="0">
                  <c:v>44390.32</c:v>
                </c:pt>
                <c:pt idx="1">
                  <c:v>47476.71</c:v>
                </c:pt>
                <c:pt idx="2">
                  <c:v>42211.245000000003</c:v>
                </c:pt>
                <c:pt idx="3">
                  <c:v>16717.205999999998</c:v>
                </c:pt>
                <c:pt idx="4">
                  <c:v>22995.58</c:v>
                </c:pt>
                <c:pt idx="5">
                  <c:v>6138.5</c:v>
                </c:pt>
              </c:numCache>
            </c:numRef>
          </c:val>
          <c:smooth val="0"/>
          <c:extLst>
            <c:ext xmlns:c16="http://schemas.microsoft.com/office/drawing/2014/chart" uri="{C3380CC4-5D6E-409C-BE32-E72D297353CC}">
              <c16:uniqueId val="{00000002-0286-4E45-9FAE-EC8CC57EE3CE}"/>
            </c:ext>
          </c:extLst>
        </c:ser>
        <c:dLbls>
          <c:showLegendKey val="0"/>
          <c:showVal val="0"/>
          <c:showCatName val="0"/>
          <c:showSerName val="0"/>
          <c:showPercent val="0"/>
          <c:showBubbleSize val="0"/>
        </c:dLbls>
        <c:marker val="1"/>
        <c:smooth val="0"/>
        <c:axId val="96309311"/>
        <c:axId val="1"/>
      </c:lineChart>
      <c:catAx>
        <c:axId val="96309311"/>
        <c:scaling>
          <c:orientation val="minMax"/>
        </c:scaling>
        <c:delete val="0"/>
        <c:axPos val="b"/>
        <c:numFmt formatCode="General" sourceLinked="1"/>
        <c:majorTickMark val="none"/>
        <c:minorTickMark val="none"/>
        <c:tickLblPos val="nextTo"/>
        <c:txPr>
          <a:bodyPr rot="0" vert="horz"/>
          <a:lstStyle/>
          <a:p>
            <a:pPr>
              <a:defRPr/>
            </a:pPr>
            <a:endParaRPr lang="en-US"/>
          </a:p>
        </c:txPr>
        <c:crossAx val="1"/>
        <c:crosses val="autoZero"/>
        <c:auto val="1"/>
        <c:lblAlgn val="ctr"/>
        <c:lblOffset val="100"/>
        <c:noMultiLvlLbl val="0"/>
      </c:catAx>
      <c:valAx>
        <c:axId val="1"/>
        <c:scaling>
          <c:orientation val="minMax"/>
        </c:scaling>
        <c:delete val="0"/>
        <c:axPos val="l"/>
        <c:majorGridlines/>
        <c:numFmt formatCode="#,##0.00" sourceLinked="1"/>
        <c:majorTickMark val="none"/>
        <c:minorTickMark val="none"/>
        <c:tickLblPos val="nextTo"/>
        <c:txPr>
          <a:bodyPr rot="0" vert="horz"/>
          <a:lstStyle/>
          <a:p>
            <a:pPr>
              <a:defRPr/>
            </a:pPr>
            <a:endParaRPr lang="en-US"/>
          </a:p>
        </c:txPr>
        <c:crossAx val="96309311"/>
        <c:crosses val="autoZero"/>
        <c:crossBetween val="between"/>
      </c:valAx>
    </c:plotArea>
    <c:legend>
      <c:legendPos val="r"/>
      <c:layout>
        <c:manualLayout>
          <c:xMode val="edge"/>
          <c:yMode val="edge"/>
          <c:x val="0.7261318897637794"/>
          <c:y val="6.3506983491667571E-2"/>
          <c:w val="0.26605561023622049"/>
          <c:h val="0.93649301650833239"/>
        </c:manualLayout>
      </c:layout>
      <c:overlay val="0"/>
    </c:legend>
    <c:plotVisOnly val="1"/>
    <c:dispBlanksAs val="gap"/>
    <c:showDLblsOverMax val="0"/>
  </c:chart>
  <c:txPr>
    <a:bodyPr/>
    <a:lstStyle/>
    <a:p>
      <a:pPr>
        <a:defRPr sz="14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a:effectLst/>
              </a:rPr>
              <a:t>LOADING</a:t>
            </a:r>
            <a:endParaRPr lang="en-US">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Sheet5!$M$4</c:f>
              <c:strCache>
                <c:ptCount val="1"/>
                <c:pt idx="0">
                  <c:v>1st Quarter</c:v>
                </c:pt>
              </c:strCache>
            </c:strRef>
          </c:tx>
          <c:spPr>
            <a:solidFill>
              <a:schemeClr val="accent1"/>
            </a:solidFill>
            <a:ln>
              <a:noFill/>
            </a:ln>
            <a:effectLst/>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Sheet5!$N$4:$W$4</c:f>
              <c:numCache>
                <c:formatCode>General</c:formatCode>
                <c:ptCount val="10"/>
                <c:pt idx="0">
                  <c:v>76437</c:v>
                </c:pt>
                <c:pt idx="1">
                  <c:v>103482</c:v>
                </c:pt>
                <c:pt idx="2">
                  <c:v>80896</c:v>
                </c:pt>
                <c:pt idx="3">
                  <c:v>75381</c:v>
                </c:pt>
                <c:pt idx="4">
                  <c:v>73563</c:v>
                </c:pt>
                <c:pt idx="5">
                  <c:v>76440</c:v>
                </c:pt>
                <c:pt idx="6">
                  <c:v>82132</c:v>
                </c:pt>
                <c:pt idx="7">
                  <c:v>75953</c:v>
                </c:pt>
                <c:pt idx="8">
                  <c:v>79059</c:v>
                </c:pt>
                <c:pt idx="9">
                  <c:v>80554</c:v>
                </c:pt>
              </c:numCache>
            </c:numRef>
          </c:val>
          <c:extLst>
            <c:ext xmlns:c16="http://schemas.microsoft.com/office/drawing/2014/chart" uri="{C3380CC4-5D6E-409C-BE32-E72D297353CC}">
              <c16:uniqueId val="{00000000-3DD3-4047-B2B6-BF70459D62D8}"/>
            </c:ext>
          </c:extLst>
        </c:ser>
        <c:ser>
          <c:idx val="1"/>
          <c:order val="1"/>
          <c:tx>
            <c:strRef>
              <c:f>Sheet5!$M$5</c:f>
              <c:strCache>
                <c:ptCount val="1"/>
                <c:pt idx="0">
                  <c:v>2nd Quarter</c:v>
                </c:pt>
              </c:strCache>
            </c:strRef>
          </c:tx>
          <c:spPr>
            <a:solidFill>
              <a:schemeClr val="accent2"/>
            </a:solidFill>
            <a:ln>
              <a:noFill/>
            </a:ln>
            <a:effectLst/>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Sheet5!$N$5:$W$5</c:f>
              <c:numCache>
                <c:formatCode>General</c:formatCode>
                <c:ptCount val="10"/>
                <c:pt idx="0">
                  <c:v>70265</c:v>
                </c:pt>
                <c:pt idx="1">
                  <c:v>93287</c:v>
                </c:pt>
                <c:pt idx="2">
                  <c:v>77125</c:v>
                </c:pt>
                <c:pt idx="3">
                  <c:v>82566</c:v>
                </c:pt>
                <c:pt idx="4">
                  <c:v>55711</c:v>
                </c:pt>
                <c:pt idx="5">
                  <c:v>56508</c:v>
                </c:pt>
                <c:pt idx="6">
                  <c:v>74942</c:v>
                </c:pt>
                <c:pt idx="7">
                  <c:v>74195</c:v>
                </c:pt>
              </c:numCache>
            </c:numRef>
          </c:val>
          <c:extLst>
            <c:ext xmlns:c16="http://schemas.microsoft.com/office/drawing/2014/chart" uri="{C3380CC4-5D6E-409C-BE32-E72D297353CC}">
              <c16:uniqueId val="{00000001-3DD3-4047-B2B6-BF70459D62D8}"/>
            </c:ext>
          </c:extLst>
        </c:ser>
        <c:ser>
          <c:idx val="2"/>
          <c:order val="2"/>
          <c:tx>
            <c:strRef>
              <c:f>Sheet5!$M$6</c:f>
              <c:strCache>
                <c:ptCount val="1"/>
                <c:pt idx="0">
                  <c:v>3rd Quarter</c:v>
                </c:pt>
              </c:strCache>
            </c:strRef>
          </c:tx>
          <c:spPr>
            <a:solidFill>
              <a:schemeClr val="accent3"/>
            </a:solidFill>
            <a:ln>
              <a:noFill/>
            </a:ln>
            <a:effectLst/>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Sheet5!$N$6:$W$6</c:f>
              <c:numCache>
                <c:formatCode>General</c:formatCode>
                <c:ptCount val="10"/>
                <c:pt idx="0">
                  <c:v>80991</c:v>
                </c:pt>
                <c:pt idx="1">
                  <c:v>87271</c:v>
                </c:pt>
                <c:pt idx="2">
                  <c:v>82320</c:v>
                </c:pt>
                <c:pt idx="3">
                  <c:v>74483</c:v>
                </c:pt>
                <c:pt idx="4">
                  <c:v>80291</c:v>
                </c:pt>
                <c:pt idx="5">
                  <c:v>62341</c:v>
                </c:pt>
                <c:pt idx="6">
                  <c:v>80409</c:v>
                </c:pt>
                <c:pt idx="7">
                  <c:v>63011</c:v>
                </c:pt>
              </c:numCache>
            </c:numRef>
          </c:val>
          <c:extLst>
            <c:ext xmlns:c16="http://schemas.microsoft.com/office/drawing/2014/chart" uri="{C3380CC4-5D6E-409C-BE32-E72D297353CC}">
              <c16:uniqueId val="{00000002-3DD3-4047-B2B6-BF70459D62D8}"/>
            </c:ext>
          </c:extLst>
        </c:ser>
        <c:ser>
          <c:idx val="3"/>
          <c:order val="3"/>
          <c:tx>
            <c:strRef>
              <c:f>Sheet5!$M$7</c:f>
              <c:strCache>
                <c:ptCount val="1"/>
                <c:pt idx="0">
                  <c:v>4th Quarter</c:v>
                </c:pt>
              </c:strCache>
            </c:strRef>
          </c:tx>
          <c:spPr>
            <a:solidFill>
              <a:schemeClr val="accent4"/>
            </a:solidFill>
            <a:ln>
              <a:noFill/>
            </a:ln>
            <a:effectLst/>
          </c:spPr>
          <c:invertIfNegative val="0"/>
          <c:cat>
            <c:multiLvlStrRef>
              <c:f>Sheet5!$N$1:$W$3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2018</c:v>
                  </c:pt>
                  <c:pt idx="2">
                    <c:v>2019</c:v>
                  </c:pt>
                  <c:pt idx="4">
                    <c:v>2020</c:v>
                  </c:pt>
                  <c:pt idx="6">
                    <c:v>2021</c:v>
                  </c:pt>
                  <c:pt idx="8">
                    <c:v>2022</c:v>
                  </c:pt>
                </c:lvl>
              </c:multiLvlStrCache>
            </c:multiLvlStrRef>
          </c:cat>
          <c:val>
            <c:numRef>
              <c:f>Sheet5!$N$7:$W$7</c:f>
              <c:numCache>
                <c:formatCode>General</c:formatCode>
                <c:ptCount val="10"/>
                <c:pt idx="0">
                  <c:v>77500</c:v>
                </c:pt>
                <c:pt idx="1">
                  <c:v>85614</c:v>
                </c:pt>
                <c:pt idx="2">
                  <c:v>78697</c:v>
                </c:pt>
                <c:pt idx="3">
                  <c:v>85654</c:v>
                </c:pt>
                <c:pt idx="4">
                  <c:v>71512</c:v>
                </c:pt>
                <c:pt idx="5">
                  <c:v>69722</c:v>
                </c:pt>
                <c:pt idx="6">
                  <c:v>80623</c:v>
                </c:pt>
                <c:pt idx="7">
                  <c:v>65355</c:v>
                </c:pt>
              </c:numCache>
            </c:numRef>
          </c:val>
          <c:extLst>
            <c:ext xmlns:c16="http://schemas.microsoft.com/office/drawing/2014/chart" uri="{C3380CC4-5D6E-409C-BE32-E72D297353CC}">
              <c16:uniqueId val="{00000003-3DD3-4047-B2B6-BF70459D62D8}"/>
            </c:ext>
          </c:extLst>
        </c:ser>
        <c:dLbls>
          <c:showLegendKey val="0"/>
          <c:showVal val="0"/>
          <c:showCatName val="0"/>
          <c:showSerName val="0"/>
          <c:showPercent val="0"/>
          <c:showBubbleSize val="0"/>
        </c:dLbls>
        <c:gapWidth val="219"/>
        <c:overlap val="-27"/>
        <c:axId val="1618341600"/>
        <c:axId val="1618318720"/>
      </c:barChart>
      <c:catAx>
        <c:axId val="1618341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18318720"/>
        <c:crosses val="autoZero"/>
        <c:auto val="1"/>
        <c:lblAlgn val="ctr"/>
        <c:lblOffset val="100"/>
        <c:noMultiLvlLbl val="0"/>
      </c:catAx>
      <c:valAx>
        <c:axId val="1618318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183416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dirty="0"/>
              <a:t>Annual Export Container Throughputs (TEU's)</a:t>
            </a:r>
          </a:p>
        </c:rich>
      </c:tx>
      <c:layout>
        <c:manualLayout>
          <c:xMode val="edge"/>
          <c:yMode val="edge"/>
          <c:x val="7.4020524419282557E-2"/>
          <c:y val="1.4769845612198776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ser>
          <c:idx val="1"/>
          <c:order val="0"/>
          <c:tx>
            <c:strRef>
              <c:f>Sheet4!$C$28</c:f>
              <c:strCache>
                <c:ptCount val="1"/>
                <c:pt idx="0">
                  <c:v>Laden </c:v>
                </c:pt>
              </c:strCache>
            </c:strRef>
          </c:tx>
          <c:invertIfNegative val="0"/>
          <c:cat>
            <c:strRef>
              <c:f>Sheet4!$B$29:$B$34</c:f>
              <c:strCache>
                <c:ptCount val="6"/>
                <c:pt idx="0">
                  <c:v>2017</c:v>
                </c:pt>
                <c:pt idx="1">
                  <c:v>2018</c:v>
                </c:pt>
                <c:pt idx="2">
                  <c:v>2019</c:v>
                </c:pt>
                <c:pt idx="3">
                  <c:v>2020</c:v>
                </c:pt>
                <c:pt idx="4">
                  <c:v>2021</c:v>
                </c:pt>
                <c:pt idx="5">
                  <c:v>2022(Q1)</c:v>
                </c:pt>
              </c:strCache>
            </c:strRef>
          </c:cat>
          <c:val>
            <c:numRef>
              <c:f>Sheet4!$C$29:$C$34</c:f>
              <c:numCache>
                <c:formatCode>General</c:formatCode>
                <c:ptCount val="6"/>
                <c:pt idx="0">
                  <c:v>296027</c:v>
                </c:pt>
                <c:pt idx="1">
                  <c:v>301593</c:v>
                </c:pt>
                <c:pt idx="2">
                  <c:v>319038</c:v>
                </c:pt>
                <c:pt idx="3">
                  <c:v>281077</c:v>
                </c:pt>
                <c:pt idx="4">
                  <c:v>318106</c:v>
                </c:pt>
                <c:pt idx="5">
                  <c:v>79059</c:v>
                </c:pt>
              </c:numCache>
            </c:numRef>
          </c:val>
          <c:extLst>
            <c:ext xmlns:c16="http://schemas.microsoft.com/office/drawing/2014/chart" uri="{C3380CC4-5D6E-409C-BE32-E72D297353CC}">
              <c16:uniqueId val="{00000000-06DA-44EF-AAC8-BAEE3506E2C1}"/>
            </c:ext>
          </c:extLst>
        </c:ser>
        <c:ser>
          <c:idx val="2"/>
          <c:order val="1"/>
          <c:tx>
            <c:strRef>
              <c:f>Sheet4!$D$28</c:f>
              <c:strCache>
                <c:ptCount val="1"/>
                <c:pt idx="0">
                  <c:v>Empty</c:v>
                </c:pt>
              </c:strCache>
            </c:strRef>
          </c:tx>
          <c:invertIfNegative val="0"/>
          <c:cat>
            <c:strRef>
              <c:f>Sheet4!$B$29:$B$34</c:f>
              <c:strCache>
                <c:ptCount val="6"/>
                <c:pt idx="0">
                  <c:v>2017</c:v>
                </c:pt>
                <c:pt idx="1">
                  <c:v>2018</c:v>
                </c:pt>
                <c:pt idx="2">
                  <c:v>2019</c:v>
                </c:pt>
                <c:pt idx="3">
                  <c:v>2020</c:v>
                </c:pt>
                <c:pt idx="4">
                  <c:v>2021</c:v>
                </c:pt>
                <c:pt idx="5">
                  <c:v>2022(Q1)</c:v>
                </c:pt>
              </c:strCache>
            </c:strRef>
          </c:cat>
          <c:val>
            <c:numRef>
              <c:f>Sheet4!$D$29:$D$34</c:f>
              <c:numCache>
                <c:formatCode>General</c:formatCode>
                <c:ptCount val="6"/>
                <c:pt idx="0">
                  <c:v>397852</c:v>
                </c:pt>
                <c:pt idx="1">
                  <c:v>369654</c:v>
                </c:pt>
                <c:pt idx="2">
                  <c:v>318084</c:v>
                </c:pt>
                <c:pt idx="3">
                  <c:v>265011</c:v>
                </c:pt>
                <c:pt idx="4">
                  <c:v>278514</c:v>
                </c:pt>
                <c:pt idx="5">
                  <c:v>80554</c:v>
                </c:pt>
              </c:numCache>
            </c:numRef>
          </c:val>
          <c:extLst>
            <c:ext xmlns:c16="http://schemas.microsoft.com/office/drawing/2014/chart" uri="{C3380CC4-5D6E-409C-BE32-E72D297353CC}">
              <c16:uniqueId val="{00000001-06DA-44EF-AAC8-BAEE3506E2C1}"/>
            </c:ext>
          </c:extLst>
        </c:ser>
        <c:dLbls>
          <c:showLegendKey val="0"/>
          <c:showVal val="0"/>
          <c:showCatName val="0"/>
          <c:showSerName val="0"/>
          <c:showPercent val="0"/>
          <c:showBubbleSize val="0"/>
        </c:dLbls>
        <c:gapWidth val="150"/>
        <c:axId val="1618376128"/>
        <c:axId val="1"/>
      </c:barChart>
      <c:catAx>
        <c:axId val="161837612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618376128"/>
        <c:crosses val="autoZero"/>
        <c:crossBetween val="between"/>
      </c:valAx>
      <c:dTable>
        <c:showHorzBorder val="1"/>
        <c:showVertBorder val="1"/>
        <c:showOutline val="1"/>
        <c:showKeys val="0"/>
        <c:txPr>
          <a:bodyPr/>
          <a:lstStyle/>
          <a:p>
            <a:pPr rtl="0">
              <a:defRPr sz="10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592488427795768"/>
          <c:y val="2.091173648611144E-2"/>
          <c:w val="0.11897841494166483"/>
          <c:h val="0.17793784840339066"/>
        </c:manualLayout>
      </c:layout>
      <c:overlay val="0"/>
      <c:txPr>
        <a:bodyPr/>
        <a:lstStyle/>
        <a:p>
          <a:pPr>
            <a:defRPr sz="1200" b="0" i="0" u="none" strike="noStrike" baseline="0">
              <a:solidFill>
                <a:srgbClr val="FFFFFF"/>
              </a:solidFill>
              <a:latin typeface="Calibri"/>
              <a:ea typeface="Calibri"/>
              <a:cs typeface="Calibri"/>
            </a:defRPr>
          </a:pPr>
          <a:endParaRPr lang="en-US"/>
        </a:p>
      </c:txPr>
    </c:legend>
    <c:plotVisOnly val="1"/>
    <c:dispBlanksAs val="gap"/>
    <c:showDLblsOverMax val="0"/>
  </c:chart>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DISCHARGING</a:t>
            </a:r>
          </a:p>
        </c:rich>
      </c:tx>
      <c:layout>
        <c:manualLayout>
          <c:xMode val="edge"/>
          <c:yMode val="edge"/>
          <c:x val="0.41027560909425898"/>
          <c:y val="5.2845528455284556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Sheet5!$A$4</c:f>
              <c:strCache>
                <c:ptCount val="1"/>
                <c:pt idx="0">
                  <c:v>1st Quarter</c:v>
                </c:pt>
              </c:strCache>
            </c:strRef>
          </c:tx>
          <c:spPr>
            <a:solidFill>
              <a:schemeClr val="accent1"/>
            </a:solidFill>
            <a:ln>
              <a:noFill/>
            </a:ln>
            <a:effectLst/>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Sheet5!$B$4:$K$4</c:f>
              <c:numCache>
                <c:formatCode>General</c:formatCode>
                <c:ptCount val="10"/>
                <c:pt idx="0">
                  <c:v>170160</c:v>
                </c:pt>
                <c:pt idx="1">
                  <c:v>9113</c:v>
                </c:pt>
                <c:pt idx="2">
                  <c:v>142723</c:v>
                </c:pt>
                <c:pt idx="3">
                  <c:v>15754</c:v>
                </c:pt>
                <c:pt idx="4">
                  <c:v>151144</c:v>
                </c:pt>
                <c:pt idx="5">
                  <c:v>10166</c:v>
                </c:pt>
                <c:pt idx="6">
                  <c:v>148665</c:v>
                </c:pt>
                <c:pt idx="7">
                  <c:v>8860</c:v>
                </c:pt>
                <c:pt idx="8">
                  <c:v>140748</c:v>
                </c:pt>
                <c:pt idx="9">
                  <c:v>16397</c:v>
                </c:pt>
              </c:numCache>
            </c:numRef>
          </c:val>
          <c:extLst>
            <c:ext xmlns:c16="http://schemas.microsoft.com/office/drawing/2014/chart" uri="{C3380CC4-5D6E-409C-BE32-E72D297353CC}">
              <c16:uniqueId val="{00000000-AB13-4325-92C6-59195291EF49}"/>
            </c:ext>
          </c:extLst>
        </c:ser>
        <c:ser>
          <c:idx val="1"/>
          <c:order val="1"/>
          <c:tx>
            <c:strRef>
              <c:f>Sheet5!$A$5</c:f>
              <c:strCache>
                <c:ptCount val="1"/>
                <c:pt idx="0">
                  <c:v>2nd Quarter</c:v>
                </c:pt>
              </c:strCache>
            </c:strRef>
          </c:tx>
          <c:spPr>
            <a:solidFill>
              <a:schemeClr val="accent2"/>
            </a:solidFill>
            <a:ln>
              <a:noFill/>
            </a:ln>
            <a:effectLst/>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Sheet5!$B$5:$K$5</c:f>
              <c:numCache>
                <c:formatCode>General</c:formatCode>
                <c:ptCount val="10"/>
                <c:pt idx="0">
                  <c:v>150753</c:v>
                </c:pt>
                <c:pt idx="1">
                  <c:v>8395</c:v>
                </c:pt>
                <c:pt idx="2">
                  <c:v>141240</c:v>
                </c:pt>
                <c:pt idx="3">
                  <c:v>10172</c:v>
                </c:pt>
                <c:pt idx="4">
                  <c:v>82171</c:v>
                </c:pt>
                <c:pt idx="5">
                  <c:v>12092</c:v>
                </c:pt>
                <c:pt idx="6">
                  <c:v>143074</c:v>
                </c:pt>
                <c:pt idx="7">
                  <c:v>9532</c:v>
                </c:pt>
              </c:numCache>
            </c:numRef>
          </c:val>
          <c:extLst>
            <c:ext xmlns:c16="http://schemas.microsoft.com/office/drawing/2014/chart" uri="{C3380CC4-5D6E-409C-BE32-E72D297353CC}">
              <c16:uniqueId val="{00000001-AB13-4325-92C6-59195291EF49}"/>
            </c:ext>
          </c:extLst>
        </c:ser>
        <c:ser>
          <c:idx val="2"/>
          <c:order val="2"/>
          <c:tx>
            <c:strRef>
              <c:f>Sheet5!$A$6</c:f>
              <c:strCache>
                <c:ptCount val="1"/>
                <c:pt idx="0">
                  <c:v>3rd Quarter</c:v>
                </c:pt>
              </c:strCache>
            </c:strRef>
          </c:tx>
          <c:spPr>
            <a:solidFill>
              <a:schemeClr val="accent3"/>
            </a:solidFill>
            <a:ln>
              <a:noFill/>
            </a:ln>
            <a:effectLst/>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Sheet5!$B$6:$K$6</c:f>
              <c:numCache>
                <c:formatCode>General</c:formatCode>
                <c:ptCount val="10"/>
                <c:pt idx="0">
                  <c:v>155745</c:v>
                </c:pt>
                <c:pt idx="1">
                  <c:v>11263</c:v>
                </c:pt>
                <c:pt idx="2">
                  <c:v>149670</c:v>
                </c:pt>
                <c:pt idx="3">
                  <c:v>11112</c:v>
                </c:pt>
                <c:pt idx="4">
                  <c:v>129201</c:v>
                </c:pt>
                <c:pt idx="5">
                  <c:v>16668</c:v>
                </c:pt>
                <c:pt idx="6">
                  <c:v>118570</c:v>
                </c:pt>
                <c:pt idx="7">
                  <c:v>15428</c:v>
                </c:pt>
              </c:numCache>
            </c:numRef>
          </c:val>
          <c:extLst>
            <c:ext xmlns:c16="http://schemas.microsoft.com/office/drawing/2014/chart" uri="{C3380CC4-5D6E-409C-BE32-E72D297353CC}">
              <c16:uniqueId val="{00000002-AB13-4325-92C6-59195291EF49}"/>
            </c:ext>
          </c:extLst>
        </c:ser>
        <c:ser>
          <c:idx val="3"/>
          <c:order val="3"/>
          <c:tx>
            <c:strRef>
              <c:f>Sheet5!$A$7</c:f>
              <c:strCache>
                <c:ptCount val="1"/>
                <c:pt idx="0">
                  <c:v>4th Quarter</c:v>
                </c:pt>
              </c:strCache>
            </c:strRef>
          </c:tx>
          <c:spPr>
            <a:solidFill>
              <a:schemeClr val="accent4"/>
            </a:solidFill>
            <a:ln>
              <a:noFill/>
            </a:ln>
            <a:effectLst/>
          </c:spPr>
          <c:invertIfNegative val="0"/>
          <c:cat>
            <c:multiLvlStrRef>
              <c:f>Sheet5!$B$1:$K$3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2018</c:v>
                  </c:pt>
                  <c:pt idx="2">
                    <c:v>2019</c:v>
                  </c:pt>
                  <c:pt idx="4">
                    <c:v>2020</c:v>
                  </c:pt>
                  <c:pt idx="6">
                    <c:v>2021</c:v>
                  </c:pt>
                  <c:pt idx="8">
                    <c:v>2022</c:v>
                  </c:pt>
                </c:lvl>
              </c:multiLvlStrCache>
            </c:multiLvlStrRef>
          </c:cat>
          <c:val>
            <c:numRef>
              <c:f>Sheet5!$B$7:$K$7</c:f>
              <c:numCache>
                <c:formatCode>General</c:formatCode>
                <c:ptCount val="10"/>
                <c:pt idx="0">
                  <c:v>153856</c:v>
                </c:pt>
                <c:pt idx="1">
                  <c:v>9617</c:v>
                </c:pt>
                <c:pt idx="2">
                  <c:v>161271</c:v>
                </c:pt>
                <c:pt idx="3">
                  <c:v>9268</c:v>
                </c:pt>
                <c:pt idx="4">
                  <c:v>131504</c:v>
                </c:pt>
                <c:pt idx="5">
                  <c:v>10635</c:v>
                </c:pt>
                <c:pt idx="6">
                  <c:v>136902</c:v>
                </c:pt>
                <c:pt idx="7">
                  <c:v>21404</c:v>
                </c:pt>
              </c:numCache>
            </c:numRef>
          </c:val>
          <c:extLst>
            <c:ext xmlns:c16="http://schemas.microsoft.com/office/drawing/2014/chart" uri="{C3380CC4-5D6E-409C-BE32-E72D297353CC}">
              <c16:uniqueId val="{00000003-AB13-4325-92C6-59195291EF49}"/>
            </c:ext>
          </c:extLst>
        </c:ser>
        <c:dLbls>
          <c:showLegendKey val="0"/>
          <c:showVal val="0"/>
          <c:showCatName val="0"/>
          <c:showSerName val="0"/>
          <c:showPercent val="0"/>
          <c:showBubbleSize val="0"/>
        </c:dLbls>
        <c:gapWidth val="219"/>
        <c:overlap val="-27"/>
        <c:axId val="1618383200"/>
        <c:axId val="1"/>
      </c:barChart>
      <c:catAx>
        <c:axId val="1618383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8383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3454428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smtClean="0"/>
          </a:p>
        </p:txBody>
      </p:sp>
    </p:spTree>
    <p:extLst>
      <p:ext uri="{BB962C8B-B14F-4D97-AF65-F5344CB8AC3E}">
        <p14:creationId xmlns:p14="http://schemas.microsoft.com/office/powerpoint/2010/main" val="203538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3025508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73530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3116981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95C636E-E200-42DE-8E07-52A4C693E4E5}" type="slidenum">
              <a:rPr lang="en-US" altLang="en-US">
                <a:solidFill>
                  <a:srgbClr val="FFFFFF"/>
                </a:solidFill>
                <a:latin typeface="Times New Roman" panose="02020603050405020304" pitchFamily="18" charset="0"/>
              </a:rPr>
              <a:pPr eaLnBrk="1"/>
              <a:t>2</a:t>
            </a:fld>
            <a:endParaRPr lang="en-US" altLang="en-US">
              <a:solidFill>
                <a:srgbClr val="FFFFFF"/>
              </a:solidFill>
              <a:latin typeface="Times New Roman" panose="02020603050405020304" pitchFamily="18" charset="0"/>
            </a:endParaRPr>
          </a:p>
        </p:txBody>
      </p:sp>
      <p:sp>
        <p:nvSpPr>
          <p:cNvPr id="15363" name="Rectangle 2"/>
          <p:cNvSpPr>
            <a:spLocks noGrp="1" noRot="1" noChangeAspect="1" noChangeArrowheads="1" noTextEdit="1"/>
          </p:cNvSpPr>
          <p:nvPr>
            <p:ph type="sldImg"/>
          </p:nvPr>
        </p:nvSpPr>
        <p:spPr>
          <a:xfrm>
            <a:off x="1106488" y="812800"/>
            <a:ext cx="5345112" cy="4008438"/>
          </a:xfrm>
        </p:spPr>
      </p:sp>
      <p:sp>
        <p:nvSpPr>
          <p:cNvPr id="1536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smtClean="0"/>
          </a:p>
        </p:txBody>
      </p:sp>
    </p:spTree>
    <p:extLst>
      <p:ext uri="{BB962C8B-B14F-4D97-AF65-F5344CB8AC3E}">
        <p14:creationId xmlns:p14="http://schemas.microsoft.com/office/powerpoint/2010/main" val="276647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2A4A739-CC62-44B5-992C-04B5A16D1EEA}" type="slidenum">
              <a:rPr lang="en-US" altLang="en-US">
                <a:solidFill>
                  <a:srgbClr val="FFFFFF"/>
                </a:solidFill>
                <a:latin typeface="Times New Roman" panose="02020603050405020304" pitchFamily="18" charset="0"/>
              </a:rPr>
              <a:pPr eaLnBrk="1"/>
              <a:t>3</a:t>
            </a:fld>
            <a:endParaRPr lang="en-US" altLang="en-US">
              <a:solidFill>
                <a:srgbClr val="FFFFFF"/>
              </a:solidFill>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xfrm>
            <a:off x="1106488" y="812800"/>
            <a:ext cx="5345112" cy="4008438"/>
          </a:xfrm>
        </p:spPr>
      </p:sp>
      <p:sp>
        <p:nvSpPr>
          <p:cNvPr id="14340"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dirty="0" smtClean="0"/>
              <a:t>Comparing</a:t>
            </a:r>
            <a:r>
              <a:rPr lang="en-US" altLang="en-US" baseline="0" dirty="0" smtClean="0"/>
              <a:t> the last 5 years tonnage, Q4 of 2017 and Q1 of 2018 had the highest volumes. </a:t>
            </a:r>
            <a:endParaRPr lang="en-US" altLang="en-US" dirty="0" smtClean="0"/>
          </a:p>
        </p:txBody>
      </p:sp>
    </p:spTree>
    <p:extLst>
      <p:ext uri="{BB962C8B-B14F-4D97-AF65-F5344CB8AC3E}">
        <p14:creationId xmlns:p14="http://schemas.microsoft.com/office/powerpoint/2010/main" val="4140107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C074834-CA19-4DDC-8F9F-A270DEAA3EBD}" type="slidenum">
              <a:rPr lang="en-US" altLang="en-US">
                <a:solidFill>
                  <a:srgbClr val="FFFFFF"/>
                </a:solidFill>
                <a:latin typeface="Times New Roman" panose="02020603050405020304" pitchFamily="18" charset="0"/>
              </a:rPr>
              <a:pPr eaLnBrk="1"/>
              <a:t>4</a:t>
            </a:fld>
            <a:endParaRPr lang="en-US" altLang="en-US">
              <a:solidFill>
                <a:srgbClr val="FFFFFF"/>
              </a:solidFill>
              <a:latin typeface="Times New Roman" panose="02020603050405020304" pitchFamily="18" charset="0"/>
            </a:endParaRPr>
          </a:p>
        </p:txBody>
      </p:sp>
      <p:sp>
        <p:nvSpPr>
          <p:cNvPr id="17411" name="Rectangle 2"/>
          <p:cNvSpPr>
            <a:spLocks noGrp="1" noRot="1" noChangeAspect="1" noChangeArrowheads="1" noTextEdit="1"/>
          </p:cNvSpPr>
          <p:nvPr>
            <p:ph type="sldImg"/>
          </p:nvPr>
        </p:nvSpPr>
        <p:spPr>
          <a:xfrm>
            <a:off x="1106488" y="812800"/>
            <a:ext cx="5345112" cy="4008438"/>
          </a:xfrm>
        </p:spPr>
      </p:sp>
      <p:sp>
        <p:nvSpPr>
          <p:cNvPr id="17412"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smtClean="0"/>
          </a:p>
        </p:txBody>
      </p:sp>
    </p:spTree>
    <p:extLst>
      <p:ext uri="{BB962C8B-B14F-4D97-AF65-F5344CB8AC3E}">
        <p14:creationId xmlns:p14="http://schemas.microsoft.com/office/powerpoint/2010/main" val="84798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6790DF0A-A6A2-4F8A-B6EC-930EFD3A883C}" type="slidenum">
              <a:rPr lang="en-US" altLang="en-US">
                <a:solidFill>
                  <a:srgbClr val="FFFFFF"/>
                </a:solidFill>
                <a:latin typeface="Times New Roman" panose="02020603050405020304" pitchFamily="18" charset="0"/>
              </a:rPr>
              <a:pPr eaLnBrk="1"/>
              <a:t>5</a:t>
            </a:fld>
            <a:endParaRPr lang="en-US" altLang="en-US">
              <a:solidFill>
                <a:srgbClr val="FFFFFF"/>
              </a:solidFill>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xfrm>
            <a:off x="1106488" y="812800"/>
            <a:ext cx="5345112" cy="4008438"/>
          </a:xfrm>
        </p:spPr>
      </p:sp>
      <p:sp>
        <p:nvSpPr>
          <p:cNvPr id="1638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139011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F1F4472-263A-48E1-A800-BC01AC152BB0}" type="slidenum">
              <a:rPr lang="en-US" altLang="en-US">
                <a:solidFill>
                  <a:srgbClr val="FFFFFF"/>
                </a:solidFill>
                <a:latin typeface="Times New Roman" panose="02020603050405020304" pitchFamily="18" charset="0"/>
              </a:rPr>
              <a:pPr eaLnBrk="1"/>
              <a:t>6</a:t>
            </a:fld>
            <a:endParaRPr lang="en-US" altLang="en-US">
              <a:solidFill>
                <a:srgbClr val="FFFFFF"/>
              </a:solidFill>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xfrm>
            <a:off x="1106488" y="812800"/>
            <a:ext cx="5345112" cy="4008438"/>
          </a:xfrm>
        </p:spPr>
      </p:sp>
      <p:sp>
        <p:nvSpPr>
          <p:cNvPr id="18436"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1009243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A21F181D-B137-41DD-9DE7-8C63641F0906}" type="slidenum">
              <a:rPr lang="en-US" altLang="en-US">
                <a:solidFill>
                  <a:srgbClr val="FFFFFF"/>
                </a:solidFill>
                <a:latin typeface="Times New Roman" panose="02020603050405020304" pitchFamily="18" charset="0"/>
              </a:rPr>
              <a:pPr eaLnBrk="1"/>
              <a:t>7</a:t>
            </a:fld>
            <a:endParaRPr lang="en-US" altLang="en-US">
              <a:solidFill>
                <a:srgbClr val="FFFFFF"/>
              </a:solidFill>
              <a:latin typeface="Times New Roman" panose="02020603050405020304" pitchFamily="18" charset="0"/>
            </a:endParaRPr>
          </a:p>
        </p:txBody>
      </p:sp>
      <p:sp>
        <p:nvSpPr>
          <p:cNvPr id="19459"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19460"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2122434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346870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smtClean="0"/>
          </a:p>
        </p:txBody>
      </p:sp>
    </p:spTree>
    <p:extLst>
      <p:ext uri="{BB962C8B-B14F-4D97-AF65-F5344CB8AC3E}">
        <p14:creationId xmlns:p14="http://schemas.microsoft.com/office/powerpoint/2010/main" val="49959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778963" y="1289632"/>
            <a:ext cx="5308021" cy="550474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88037" y="587975"/>
            <a:ext cx="6785144" cy="3443853"/>
          </a:xfrm>
        </p:spPr>
        <p:txBody>
          <a:bodyPr anchor="b">
            <a:normAutofit/>
          </a:bodyPr>
          <a:lstStyle>
            <a:lvl1pPr algn="l">
              <a:defRPr sz="485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88036" y="4237153"/>
            <a:ext cx="5461717" cy="2109242"/>
          </a:xfrm>
        </p:spPr>
        <p:txBody>
          <a:bodyPr anchor="t">
            <a:normAutofit/>
          </a:bodyPr>
          <a:lstStyle>
            <a:lvl1pPr marL="0" indent="0" algn="l">
              <a:buNone/>
              <a:defRPr sz="2205">
                <a:solidFill>
                  <a:schemeClr val="bg2">
                    <a:lumMod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2052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smtClean="0"/>
              <a:t>Click to edit Master title style</a:t>
            </a:r>
            <a:endParaRPr lang="en-US" dirty="0"/>
          </a:p>
        </p:txBody>
      </p:sp>
      <p:sp>
        <p:nvSpPr>
          <p:cNvPr id="6" name="Picture Placeholder 2"/>
          <p:cNvSpPr>
            <a:spLocks noGrp="1" noChangeAspect="1"/>
          </p:cNvSpPr>
          <p:nvPr>
            <p:ph type="pic" idx="13"/>
          </p:nvPr>
        </p:nvSpPr>
        <p:spPr>
          <a:xfrm>
            <a:off x="588037" y="587975"/>
            <a:ext cx="8904552" cy="3443852"/>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smtClean="0"/>
              <a:t>Click icon to add picture</a:t>
            </a:r>
            <a:endParaRPr lang="en-US" dirty="0"/>
          </a:p>
        </p:txBody>
      </p:sp>
      <p:sp>
        <p:nvSpPr>
          <p:cNvPr id="9" name="Text Placeholder 9"/>
          <p:cNvSpPr>
            <a:spLocks noGrp="1"/>
          </p:cNvSpPr>
          <p:nvPr>
            <p:ph type="body" sz="quarter" idx="14"/>
          </p:nvPr>
        </p:nvSpPr>
        <p:spPr>
          <a:xfrm>
            <a:off x="840054" y="4237152"/>
            <a:ext cx="8027163" cy="503978"/>
          </a:xfrm>
        </p:spPr>
        <p:txBody>
          <a:bodyPr anchor="t">
            <a:normAutofit/>
          </a:bodyPr>
          <a:lstStyle>
            <a:lvl1pPr marL="0" indent="0">
              <a:buFontTx/>
              <a:buNone/>
              <a:defRPr sz="1764"/>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33821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904552" cy="3191863"/>
          </a:xfrm>
        </p:spPr>
        <p:txBody>
          <a:bodyPr anchor="ctr">
            <a:normAutofit/>
          </a:bodyPr>
          <a:lstStyle>
            <a:lvl1pPr algn="l">
              <a:defRPr sz="3086"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88036" y="4535805"/>
            <a:ext cx="7037423" cy="2099910"/>
          </a:xfrm>
        </p:spPr>
        <p:txBody>
          <a:bodyPr anchor="ctr">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033093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9" cy="3191863"/>
          </a:xfrm>
        </p:spPr>
        <p:txBody>
          <a:bodyPr anchor="ctr">
            <a:normAutofit/>
          </a:bodyPr>
          <a:lstStyle>
            <a:lvl1pPr algn="l">
              <a:defRPr sz="3086"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176074" y="3779838"/>
            <a:ext cx="7058275" cy="531977"/>
          </a:xfrm>
        </p:spPr>
        <p:txBody>
          <a:bodyPr anchor="ctr"/>
          <a:lstStyle>
            <a:lvl1pPr marL="0" indent="0">
              <a:buFontTx/>
              <a:buNone/>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588037" y="4741133"/>
            <a:ext cx="7036110" cy="1894582"/>
          </a:xfrm>
        </p:spPr>
        <p:txBody>
          <a:bodyPr anchor="ctr">
            <a:normAutofit/>
          </a:bodyPr>
          <a:lstStyle>
            <a:lvl1pPr marL="0" indent="0" algn="l">
              <a:buNone/>
              <a:defRPr sz="2205">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842645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88037" y="3779838"/>
            <a:ext cx="7036110" cy="1871069"/>
          </a:xfrm>
        </p:spPr>
        <p:txBody>
          <a:bodyPr anchor="b">
            <a:normAutofit/>
          </a:bodyPr>
          <a:lstStyle>
            <a:lvl1pPr algn="l">
              <a:defRPr sz="3086"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88036" y="5658160"/>
            <a:ext cx="7037423" cy="977554"/>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094225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8" cy="3191863"/>
          </a:xfrm>
        </p:spPr>
        <p:txBody>
          <a:bodyPr anchor="ctr">
            <a:normAutofit/>
          </a:bodyPr>
          <a:lstStyle>
            <a:lvl1pPr algn="l">
              <a:defRPr sz="3086"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88037" y="4283816"/>
            <a:ext cx="7036110" cy="1157283"/>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588036" y="5459766"/>
            <a:ext cx="7036109" cy="1175949"/>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122311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296515" cy="3191863"/>
          </a:xfrm>
        </p:spPr>
        <p:txBody>
          <a:bodyPr vert="horz" lIns="91440" tIns="45720" rIns="91440" bIns="45720" rtlCol="0" anchor="ctr">
            <a:normAutofit/>
          </a:bodyPr>
          <a:lstStyle>
            <a:lvl1pPr>
              <a:defRPr lang="en-US" sz="3086"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88037" y="4330481"/>
            <a:ext cx="7036110" cy="923960"/>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588036" y="5254443"/>
            <a:ext cx="7036109" cy="1381272"/>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770667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lgn="l">
              <a:defRPr sz="3086"/>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8037" y="587976"/>
            <a:ext cx="7226286" cy="4153158"/>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388134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7" y="587975"/>
            <a:ext cx="2253582" cy="4871791"/>
          </a:xfrm>
        </p:spPr>
        <p:txBody>
          <a:bodyPr vert="eaVert">
            <a:normAutofit/>
          </a:bodyPr>
          <a:lstStyle>
            <a:lvl1pPr>
              <a:defRPr sz="3086"/>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8036" y="587975"/>
            <a:ext cx="6449232" cy="60477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3867710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03238" y="2160588"/>
            <a:ext cx="9067800" cy="4595812"/>
          </a:xfrm>
        </p:spPr>
        <p:txBody>
          <a:bodyPr/>
          <a:lstStyle/>
          <a:p>
            <a:pPr lvl="0"/>
            <a:endParaRPr lang="en-US" noProof="0" smtClean="0"/>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fld id="{456AA387-D150-4598-8C18-FF28C3C1C3B2}" type="slidenum">
              <a:rPr lang="en-US" altLang="en-US"/>
              <a:pPr/>
              <a:t>‹#›</a:t>
            </a:fld>
            <a:endParaRPr lang="en-US" altLang="en-US"/>
          </a:p>
        </p:txBody>
      </p:sp>
    </p:spTree>
    <p:extLst>
      <p:ext uri="{BB962C8B-B14F-4D97-AF65-F5344CB8AC3E}">
        <p14:creationId xmlns:p14="http://schemas.microsoft.com/office/powerpoint/2010/main" val="4281302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03238" y="2160588"/>
            <a:ext cx="4457700" cy="45958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13338" y="2160588"/>
            <a:ext cx="4457700" cy="22209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13338" y="4533900"/>
            <a:ext cx="4457700" cy="2222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112392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8037" y="587975"/>
            <a:ext cx="7226286" cy="4153158"/>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226286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8037" y="2183905"/>
            <a:ext cx="7058276" cy="2557224"/>
          </a:xfrm>
        </p:spPr>
        <p:txBody>
          <a:bodyPr anchor="b">
            <a:normAutofit/>
          </a:bodyPr>
          <a:lstStyle>
            <a:lvl1pPr algn="l">
              <a:defRPr sz="3527"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88037" y="4946454"/>
            <a:ext cx="7058275" cy="1689261"/>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63552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smtClean="0"/>
              <a:t>Click to edit Master title style</a:t>
            </a:r>
            <a:endParaRPr lang="en-US" dirty="0"/>
          </a:p>
        </p:txBody>
      </p:sp>
      <p:sp>
        <p:nvSpPr>
          <p:cNvPr id="11" name="Content Placeholder 3"/>
          <p:cNvSpPr>
            <a:spLocks noGrp="1"/>
          </p:cNvSpPr>
          <p:nvPr>
            <p:ph sz="half" idx="13"/>
          </p:nvPr>
        </p:nvSpPr>
        <p:spPr>
          <a:xfrm>
            <a:off x="588037" y="587975"/>
            <a:ext cx="4354564" cy="415315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5"/>
          <p:cNvSpPr>
            <a:spLocks noGrp="1"/>
          </p:cNvSpPr>
          <p:nvPr>
            <p:ph sz="quarter" idx="4"/>
          </p:nvPr>
        </p:nvSpPr>
        <p:spPr>
          <a:xfrm>
            <a:off x="5139930" y="587975"/>
            <a:ext cx="4352658" cy="4143822"/>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92D9D39-5B48-41C1-AE58-B09E053A1F44}" type="slidenum">
              <a:rPr lang="en-US" altLang="en-US" smtClean="0"/>
              <a:pPr/>
              <a:t>‹#›</a:t>
            </a:fld>
            <a:endParaRPr lang="en-US" altLang="en-US"/>
          </a:p>
        </p:txBody>
      </p:sp>
    </p:spTree>
    <p:extLst>
      <p:ext uri="{BB962C8B-B14F-4D97-AF65-F5344CB8AC3E}">
        <p14:creationId xmlns:p14="http://schemas.microsoft.com/office/powerpoint/2010/main" val="26788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smtClean="0"/>
              <a:t>Click to edit Master title style</a:t>
            </a:r>
            <a:endParaRPr lang="en-US" dirty="0"/>
          </a:p>
        </p:txBody>
      </p:sp>
      <p:sp>
        <p:nvSpPr>
          <p:cNvPr id="3" name="Text Placeholder 2"/>
          <p:cNvSpPr>
            <a:spLocks noGrp="1"/>
          </p:cNvSpPr>
          <p:nvPr>
            <p:ph type="body" idx="1"/>
          </p:nvPr>
        </p:nvSpPr>
        <p:spPr>
          <a:xfrm>
            <a:off x="840053" y="587975"/>
            <a:ext cx="4097587" cy="671971"/>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Click to edit Master text styles</a:t>
            </a:r>
          </a:p>
        </p:txBody>
      </p:sp>
      <p:sp>
        <p:nvSpPr>
          <p:cNvPr id="4" name="Content Placeholder 3"/>
          <p:cNvSpPr>
            <a:spLocks noGrp="1"/>
          </p:cNvSpPr>
          <p:nvPr>
            <p:ph sz="half" idx="2"/>
          </p:nvPr>
        </p:nvSpPr>
        <p:spPr>
          <a:xfrm>
            <a:off x="588036" y="1259946"/>
            <a:ext cx="4349603" cy="3481184"/>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352318" y="624724"/>
            <a:ext cx="4149605" cy="635222"/>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Click to edit Master text styles</a:t>
            </a:r>
          </a:p>
        </p:txBody>
      </p:sp>
      <p:sp>
        <p:nvSpPr>
          <p:cNvPr id="6" name="Content Placeholder 5"/>
          <p:cNvSpPr>
            <a:spLocks noGrp="1"/>
          </p:cNvSpPr>
          <p:nvPr>
            <p:ph sz="quarter" idx="4"/>
          </p:nvPr>
        </p:nvSpPr>
        <p:spPr>
          <a:xfrm>
            <a:off x="5139931" y="1259946"/>
            <a:ext cx="4361992" cy="34718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133157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275874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42124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73704" y="587975"/>
            <a:ext cx="3528219" cy="1679928"/>
          </a:xfrm>
        </p:spPr>
        <p:txBody>
          <a:bodyPr anchor="b">
            <a:normAutofit/>
          </a:bodyPr>
          <a:lstStyle>
            <a:lvl1pPr algn="l">
              <a:defRPr sz="2205" b="0"/>
            </a:lvl1pPr>
          </a:lstStyle>
          <a:p>
            <a:r>
              <a:rPr lang="en-US" smtClean="0"/>
              <a:t>Click to edit Master title style</a:t>
            </a:r>
            <a:endParaRPr lang="en-US" dirty="0"/>
          </a:p>
        </p:txBody>
      </p:sp>
      <p:sp>
        <p:nvSpPr>
          <p:cNvPr id="3" name="Content Placeholder 2"/>
          <p:cNvSpPr>
            <a:spLocks noGrp="1"/>
          </p:cNvSpPr>
          <p:nvPr>
            <p:ph idx="1"/>
          </p:nvPr>
        </p:nvSpPr>
        <p:spPr>
          <a:xfrm>
            <a:off x="588036" y="587975"/>
            <a:ext cx="4893419" cy="604774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73704" y="2435898"/>
            <a:ext cx="3528219" cy="2305235"/>
          </a:xfrm>
        </p:spPr>
        <p:txBody>
          <a:bodyPr anchor="t">
            <a:normAutofit/>
          </a:bodyPr>
          <a:lstStyle>
            <a:lvl1pPr marL="0" indent="0">
              <a:buNone/>
              <a:defRPr sz="176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209729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6308" y="1595931"/>
            <a:ext cx="3928244" cy="1259946"/>
          </a:xfrm>
        </p:spPr>
        <p:txBody>
          <a:bodyPr anchor="b">
            <a:normAutofit/>
          </a:bodyPr>
          <a:lstStyle>
            <a:lvl1pPr algn="l">
              <a:defRPr sz="2646" b="0"/>
            </a:lvl1p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840052" y="1007956"/>
            <a:ext cx="3617046" cy="529177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smtClean="0"/>
              <a:t>Click icon to add picture</a:t>
            </a:r>
            <a:endParaRPr lang="en-US" dirty="0"/>
          </a:p>
        </p:txBody>
      </p:sp>
      <p:sp>
        <p:nvSpPr>
          <p:cNvPr id="4" name="Text Placeholder 3"/>
          <p:cNvSpPr>
            <a:spLocks noGrp="1"/>
          </p:cNvSpPr>
          <p:nvPr>
            <p:ph type="body" sz="half" idx="2"/>
          </p:nvPr>
        </p:nvSpPr>
        <p:spPr>
          <a:xfrm>
            <a:off x="4956558" y="3023870"/>
            <a:ext cx="3929308" cy="2295901"/>
          </a:xfrm>
        </p:spPr>
        <p:txBody>
          <a:bodyPr anchor="t">
            <a:normAutofit/>
          </a:bodyPr>
          <a:lstStyle>
            <a:lvl1pPr marL="0" indent="0">
              <a:buNone/>
              <a:defRPr sz="198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588037" y="6803708"/>
            <a:ext cx="6407022" cy="402483"/>
          </a:xfrm>
        </p:spPr>
        <p:txBody>
          <a:bodyPr/>
          <a:lstStyle/>
          <a:p>
            <a:pPr>
              <a:defRPr/>
            </a:pPr>
            <a:endParaRPr lang="en-US"/>
          </a:p>
        </p:txBody>
      </p:sp>
      <p:sp>
        <p:nvSpPr>
          <p:cNvPr id="7" name="Slide Number Placeholder 6"/>
          <p:cNvSpPr>
            <a:spLocks noGrp="1"/>
          </p:cNvSpPr>
          <p:nvPr>
            <p:ph type="sldNum" sz="quarter" idx="12"/>
          </p:nvPr>
        </p:nvSpPr>
        <p:spPr/>
        <p:txBody>
          <a:bodyPr/>
          <a:lstStyle/>
          <a:p>
            <a:fld id="{0F80D5C9-F8B9-47E9-A018-84DA1E5C6644}" type="slidenum">
              <a:rPr lang="en-US" altLang="en-US" smtClean="0"/>
              <a:pPr/>
              <a:t>‹#›</a:t>
            </a:fld>
            <a:endParaRPr lang="en-US" altLang="en-US"/>
          </a:p>
        </p:txBody>
      </p:sp>
    </p:spTree>
    <p:extLst>
      <p:ext uri="{BB962C8B-B14F-4D97-AF65-F5344CB8AC3E}">
        <p14:creationId xmlns:p14="http://schemas.microsoft.com/office/powerpoint/2010/main" val="33806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7353956" y="4293150"/>
            <a:ext cx="2723506" cy="2930540"/>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88037" y="4955787"/>
            <a:ext cx="7226286" cy="1679928"/>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8037" y="587976"/>
            <a:ext cx="7226286" cy="4153158"/>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191330" y="6803711"/>
            <a:ext cx="1323427" cy="402483"/>
          </a:xfrm>
          <a:prstGeom prst="rect">
            <a:avLst/>
          </a:prstGeom>
        </p:spPr>
        <p:txBody>
          <a:bodyPr vert="horz" lIns="91440" tIns="45720" rIns="91440" bIns="45720" rtlCol="0" anchor="t"/>
          <a:lstStyle>
            <a:lvl1pPr algn="r">
              <a:defRPr sz="1102" b="0" i="0">
                <a:solidFill>
                  <a:schemeClr val="bg2">
                    <a:lumMod val="50000"/>
                  </a:schemeClr>
                </a:solidFill>
                <a:effectLst/>
                <a:latin typeface="+mn-lt"/>
              </a:defRPr>
            </a:lvl1pPr>
          </a:lstStyle>
          <a:p>
            <a:pPr>
              <a:defRPr/>
            </a:pPr>
            <a:endParaRPr lang="en-US"/>
          </a:p>
        </p:txBody>
      </p:sp>
      <p:sp>
        <p:nvSpPr>
          <p:cNvPr id="5" name="Footer Placeholder 4"/>
          <p:cNvSpPr>
            <a:spLocks noGrp="1"/>
          </p:cNvSpPr>
          <p:nvPr>
            <p:ph type="ftr" sz="quarter" idx="3"/>
          </p:nvPr>
        </p:nvSpPr>
        <p:spPr>
          <a:xfrm>
            <a:off x="588037" y="6803708"/>
            <a:ext cx="6407022" cy="402483"/>
          </a:xfrm>
          <a:prstGeom prst="rect">
            <a:avLst/>
          </a:prstGeom>
        </p:spPr>
        <p:txBody>
          <a:bodyPr vert="horz" lIns="91440" tIns="45720" rIns="91440" bIns="45720" rtlCol="0" anchor="t"/>
          <a:lstStyle>
            <a:lvl1pPr algn="l">
              <a:defRPr sz="1102"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570766" y="6149240"/>
            <a:ext cx="944680" cy="738468"/>
          </a:xfrm>
          <a:prstGeom prst="rect">
            <a:avLst/>
          </a:prstGeom>
        </p:spPr>
        <p:txBody>
          <a:bodyPr vert="horz" lIns="91440" tIns="45720" rIns="91440" bIns="45720" rtlCol="0" anchor="b"/>
          <a:lstStyle>
            <a:lvl1pPr algn="r">
              <a:defRPr sz="3086" b="0" i="0">
                <a:solidFill>
                  <a:schemeClr val="bg2">
                    <a:lumMod val="50000"/>
                  </a:schemeClr>
                </a:solidFill>
                <a:effectLst/>
                <a:latin typeface="+mn-lt"/>
              </a:defRPr>
            </a:lvl1pPr>
          </a:lstStyle>
          <a:p>
            <a:fld id="{EE5084CC-FCD1-4C5A-AB8F-2246CB61D4BD}" type="slidenum">
              <a:rPr lang="en-US" altLang="en-US" smtClean="0"/>
              <a:pPr/>
              <a:t>‹#›</a:t>
            </a:fld>
            <a:endParaRPr lang="en-US" altLang="en-US"/>
          </a:p>
        </p:txBody>
      </p:sp>
      <p:sp>
        <p:nvSpPr>
          <p:cNvPr id="13" name="MSIPCMContentMarking" descr="{&quot;HashCode&quot;:905108722,&quot;Placement&quot;:&quot;Header&quot;,&quot;Top&quot;:0.0,&quot;Left&quot;:0.0,&quot;SlideWidth&quot;:793,&quot;SlideHeight&quot;:595}"/>
          <p:cNvSpPr txBox="1"/>
          <p:nvPr userDrawn="1"/>
        </p:nvSpPr>
        <p:spPr>
          <a:xfrm>
            <a:off x="0" y="0"/>
            <a:ext cx="1387009" cy="234315"/>
          </a:xfrm>
          <a:prstGeom prst="rect">
            <a:avLst/>
          </a:prstGeom>
          <a:noFill/>
        </p:spPr>
        <p:txBody>
          <a:bodyPr vert="horz" wrap="square" lIns="0" tIns="0" rIns="0" bIns="0" rtlCol="0" anchor="ctr" anchorCtr="1">
            <a:spAutoFit/>
          </a:bodyPr>
          <a:lstStyle/>
          <a:p>
            <a:pPr algn="l">
              <a:spcBef>
                <a:spcPct val="0"/>
              </a:spcBef>
              <a:spcAft>
                <a:spcPct val="0"/>
              </a:spcAft>
            </a:pPr>
            <a:r>
              <a:rPr lang="en-US" sz="1000" smtClean="0">
                <a:solidFill>
                  <a:srgbClr val="747474"/>
                </a:solidFill>
                <a:latin typeface="Delivery" panose="020F0503020204020204" pitchFamily="34" charset="0"/>
              </a:rPr>
              <a:t>FOR INTERNAL USE</a:t>
            </a:r>
            <a:endParaRPr lang="en-US" sz="1000">
              <a:solidFill>
                <a:srgbClr val="747474"/>
              </a:solidFill>
              <a:latin typeface="Delivery" panose="020F0503020204020204" pitchFamily="34" charset="0"/>
            </a:endParaRPr>
          </a:p>
        </p:txBody>
      </p:sp>
    </p:spTree>
    <p:extLst>
      <p:ext uri="{BB962C8B-B14F-4D97-AF65-F5344CB8AC3E}">
        <p14:creationId xmlns:p14="http://schemas.microsoft.com/office/powerpoint/2010/main" val="2211854526"/>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 id="2147483754" r:id="rId19"/>
  </p:sldLayoutIdLst>
  <p:txStyles>
    <p:titleStyle>
      <a:lvl1pPr algn="l" defTabSz="503972" rtl="0" eaLnBrk="1" latinLnBrk="0" hangingPunct="1">
        <a:spcBef>
          <a:spcPct val="0"/>
        </a:spcBef>
        <a:buNone/>
        <a:defRPr sz="3527"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982"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2205" kern="1200" cap="none">
          <a:solidFill>
            <a:schemeClr val="bg2">
              <a:lumMod val="75000"/>
            </a:schemeClr>
          </a:solidFill>
          <a:effectLst/>
          <a:latin typeface="+mn-lt"/>
          <a:ea typeface="+mn-ea"/>
          <a:cs typeface="+mn-cs"/>
        </a:defRPr>
      </a:lvl1pPr>
      <a:lvl2pPr marL="818954"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984" kern="1200" cap="none">
          <a:solidFill>
            <a:schemeClr val="bg2">
              <a:lumMod val="75000"/>
            </a:schemeClr>
          </a:solidFill>
          <a:effectLst/>
          <a:latin typeface="+mn-lt"/>
          <a:ea typeface="+mn-ea"/>
          <a:cs typeface="+mn-cs"/>
        </a:defRPr>
      </a:lvl2pPr>
      <a:lvl3pPr marL="1322925"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764" kern="1200" cap="none">
          <a:solidFill>
            <a:schemeClr val="bg2">
              <a:lumMod val="75000"/>
            </a:schemeClr>
          </a:solidFill>
          <a:effectLst/>
          <a:latin typeface="+mn-lt"/>
          <a:ea typeface="+mn-ea"/>
          <a:cs typeface="+mn-cs"/>
        </a:defRPr>
      </a:lvl3pPr>
      <a:lvl4pPr marL="1700904"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4pPr>
      <a:lvl5pPr marL="2204876"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5pPr>
      <a:lvl6pPr marL="2771844"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6pPr>
      <a:lvl7pPr marL="3275815"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7pPr>
      <a:lvl8pPr marL="3779787"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8pPr>
      <a:lvl9pPr marL="4283758"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15912" y="1112837"/>
            <a:ext cx="9383713"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3200" b="1" dirty="0" smtClean="0">
                <a:latin typeface="Calibri" panose="020F0502020204030204" pitchFamily="34" charset="0"/>
                <a:cs typeface="Calibri" panose="020F0502020204030204" pitchFamily="34" charset="0"/>
              </a:rPr>
              <a:t>Sri Lanka Logistics &amp; Freight Forwarders Association</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a:p>
            <a:pPr algn="ctr" eaLnBrk="1"/>
            <a:r>
              <a:rPr lang="en-US" altLang="en-US" sz="3600" b="1" u="sng" dirty="0" smtClean="0">
                <a:solidFill>
                  <a:srgbClr val="C00000"/>
                </a:solidFill>
                <a:latin typeface="Calibri" panose="020F0502020204030204" pitchFamily="34" charset="0"/>
                <a:cs typeface="Calibri" panose="020F0502020204030204" pitchFamily="34" charset="0"/>
              </a:rPr>
              <a:t>2022 Statistics</a:t>
            </a:r>
            <a:endParaRPr lang="en-US" altLang="en-US" sz="3600" b="1" u="sng" dirty="0">
              <a:solidFill>
                <a:srgbClr val="C00000"/>
              </a:solidFill>
              <a:latin typeface="Calibri" panose="020F0502020204030204" pitchFamily="34" charset="0"/>
              <a:cs typeface="Calibri" panose="020F0502020204030204" pitchFamily="34" charset="0"/>
            </a:endParaRPr>
          </a:p>
          <a:p>
            <a:pPr algn="ctr" eaLnBrk="1"/>
            <a:endParaRPr lang="en-US" altLang="en-US" sz="3600" dirty="0">
              <a:solidFill>
                <a:srgbClr val="E6E6FF"/>
              </a:solidFill>
              <a:latin typeface="Calibri" panose="020F0502020204030204" pitchFamily="34" charset="0"/>
              <a:cs typeface="Calibri" panose="020F0502020204030204" pitchFamily="34" charset="0"/>
            </a:endParaRPr>
          </a:p>
        </p:txBody>
      </p:sp>
      <p:sp>
        <p:nvSpPr>
          <p:cNvPr id="4" name="Text Box 1"/>
          <p:cNvSpPr txBox="1">
            <a:spLocks noChangeArrowheads="1"/>
          </p:cNvSpPr>
          <p:nvPr/>
        </p:nvSpPr>
        <p:spPr bwMode="auto">
          <a:xfrm>
            <a:off x="1382712" y="3466439"/>
            <a:ext cx="6857999" cy="3513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lnSpc>
                <a:spcPct val="100000"/>
              </a:lnSpc>
              <a:spcBef>
                <a:spcPts val="700"/>
              </a:spcBef>
              <a:buClrTx/>
              <a:buSzPct val="65000"/>
              <a:buFontTx/>
              <a:buNone/>
            </a:pPr>
            <a:r>
              <a:rPr lang="en-US" altLang="en-US" sz="3200" b="1" dirty="0" smtClean="0">
                <a:solidFill>
                  <a:srgbClr val="FFFF00"/>
                </a:solidFill>
                <a:latin typeface="Calibri" panose="020F0502020204030204" pitchFamily="34" charset="0"/>
                <a:cs typeface="Calibri" panose="020F0502020204030204" pitchFamily="34" charset="0"/>
              </a:rPr>
              <a:t>Q1</a:t>
            </a:r>
          </a:p>
          <a:p>
            <a:pPr algn="ctr" eaLnBrk="1">
              <a:lnSpc>
                <a:spcPct val="100000"/>
              </a:lnSpc>
              <a:spcBef>
                <a:spcPts val="700"/>
              </a:spcBef>
              <a:buClrTx/>
              <a:buSzPct val="65000"/>
              <a:buFontTx/>
              <a:buNone/>
            </a:pPr>
            <a:endParaRPr lang="en-US" altLang="en-US" sz="1000" b="1" dirty="0" smtClean="0">
              <a:solidFill>
                <a:srgbClr val="FFFF00"/>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r>
              <a:rPr lang="en-US" altLang="en-US" sz="2400" b="1" dirty="0" smtClean="0">
                <a:solidFill>
                  <a:srgbClr val="FFFF00"/>
                </a:solidFill>
                <a:latin typeface="Calibri" panose="020F0502020204030204" pitchFamily="34" charset="0"/>
                <a:cs typeface="Calibri" panose="020F0502020204030204" pitchFamily="34" charset="0"/>
              </a:rPr>
              <a:t> ( 1</a:t>
            </a:r>
            <a:r>
              <a:rPr lang="en-US" altLang="en-US" sz="2400" b="1" baseline="30000" dirty="0" smtClean="0">
                <a:solidFill>
                  <a:srgbClr val="FFFF00"/>
                </a:solidFill>
                <a:latin typeface="Calibri" panose="020F0502020204030204" pitchFamily="34" charset="0"/>
                <a:cs typeface="Calibri" panose="020F0502020204030204" pitchFamily="34" charset="0"/>
              </a:rPr>
              <a:t>ST</a:t>
            </a:r>
            <a:r>
              <a:rPr lang="en-US" altLang="en-US" sz="2400" b="1" dirty="0" smtClean="0">
                <a:solidFill>
                  <a:srgbClr val="FFFF00"/>
                </a:solidFill>
                <a:latin typeface="Calibri" panose="020F0502020204030204" pitchFamily="34" charset="0"/>
                <a:cs typeface="Calibri" panose="020F0502020204030204" pitchFamily="34" charset="0"/>
              </a:rPr>
              <a:t> </a:t>
            </a:r>
            <a:r>
              <a:rPr lang="en-US" altLang="en-US" sz="2400" b="1" dirty="0" smtClean="0">
                <a:solidFill>
                  <a:srgbClr val="FFFF00"/>
                </a:solidFill>
                <a:latin typeface="Calibri" panose="020F0502020204030204" pitchFamily="34" charset="0"/>
                <a:cs typeface="Calibri" panose="020F0502020204030204" pitchFamily="34" charset="0"/>
              </a:rPr>
              <a:t>QUARTER )</a:t>
            </a:r>
            <a:endParaRPr lang="en-US" altLang="en-US" sz="2400" b="1" dirty="0" smtClean="0">
              <a:solidFill>
                <a:srgbClr val="FFFF00"/>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smtClean="0">
              <a:solidFill>
                <a:srgbClr val="E6E6FF"/>
              </a:solidFill>
              <a:latin typeface="Calibri" panose="020F0502020204030204" pitchFamily="34" charset="0"/>
              <a:cs typeface="Calibri" panose="020F0502020204030204" pitchFamily="34" charset="0"/>
            </a:endParaRPr>
          </a:p>
          <a:p>
            <a:pPr eaLnBrk="1">
              <a:lnSpc>
                <a:spcPct val="100000"/>
              </a:lnSpc>
              <a:spcBef>
                <a:spcPts val="700"/>
              </a:spcBef>
              <a:buClrTx/>
              <a:buSzPct val="65000"/>
              <a:buFontTx/>
              <a:buNone/>
            </a:pPr>
            <a:r>
              <a:rPr lang="en-US" altLang="en-US" sz="2000" u="sng" dirty="0" smtClean="0">
                <a:solidFill>
                  <a:srgbClr val="E6E6FF"/>
                </a:solidFill>
                <a:latin typeface="Calibri" panose="020F0502020204030204" pitchFamily="34" charset="0"/>
                <a:cs typeface="Calibri" panose="020F0502020204030204" pitchFamily="34" charset="0"/>
              </a:rPr>
              <a:t>Source </a:t>
            </a:r>
            <a:r>
              <a:rPr lang="en-US" altLang="en-US" sz="2000" u="sng" dirty="0">
                <a:solidFill>
                  <a:srgbClr val="E6E6FF"/>
                </a:solidFill>
                <a:latin typeface="Calibri" panose="020F0502020204030204" pitchFamily="34" charset="0"/>
                <a:cs typeface="Calibri" panose="020F0502020204030204" pitchFamily="34" charset="0"/>
              </a:rPr>
              <a:t>: </a:t>
            </a:r>
            <a:endParaRPr lang="en-US" altLang="en-US" sz="2000" u="sng" dirty="0" smtClean="0">
              <a:solidFill>
                <a:srgbClr val="E6E6FF"/>
              </a:solidFill>
              <a:latin typeface="Calibri" panose="020F0502020204030204" pitchFamily="34" charset="0"/>
              <a:cs typeface="Calibri" panose="020F0502020204030204" pitchFamily="34" charset="0"/>
            </a:endParaRPr>
          </a:p>
          <a:p>
            <a:pPr marL="342900" indent="-342900" eaLnBrk="1">
              <a:lnSpc>
                <a:spcPct val="100000"/>
              </a:lnSpc>
              <a:spcBef>
                <a:spcPts val="700"/>
              </a:spcBef>
              <a:buClrTx/>
              <a:buSzPct val="65000"/>
              <a:buFont typeface="Wingdings" panose="05000000000000000000" pitchFamily="2" charset="2"/>
              <a:buChar char="Ø"/>
            </a:pPr>
            <a:r>
              <a:rPr lang="en-US" altLang="en-US" sz="2000" dirty="0" smtClean="0">
                <a:solidFill>
                  <a:srgbClr val="E6E6FF"/>
                </a:solidFill>
                <a:latin typeface="Calibri" panose="020F0502020204030204" pitchFamily="34" charset="0"/>
                <a:cs typeface="Calibri" panose="020F0502020204030204" pitchFamily="34" charset="0"/>
              </a:rPr>
              <a:t>Sri </a:t>
            </a:r>
            <a:r>
              <a:rPr lang="en-US" altLang="en-US" sz="2000" dirty="0">
                <a:solidFill>
                  <a:srgbClr val="E6E6FF"/>
                </a:solidFill>
                <a:latin typeface="Calibri" panose="020F0502020204030204" pitchFamily="34" charset="0"/>
                <a:cs typeface="Calibri" panose="020F0502020204030204" pitchFamily="34" charset="0"/>
              </a:rPr>
              <a:t>Lankan Airlines </a:t>
            </a:r>
            <a:endParaRPr lang="en-US" altLang="en-US" sz="2000" dirty="0" smtClean="0">
              <a:solidFill>
                <a:srgbClr val="E6E6FF"/>
              </a:solidFill>
              <a:latin typeface="Calibri" panose="020F0502020204030204" pitchFamily="34" charset="0"/>
              <a:cs typeface="Calibri" panose="020F0502020204030204" pitchFamily="34" charset="0"/>
            </a:endParaRPr>
          </a:p>
          <a:p>
            <a:pPr marL="342900" indent="-342900" eaLnBrk="1">
              <a:lnSpc>
                <a:spcPct val="100000"/>
              </a:lnSpc>
              <a:spcBef>
                <a:spcPts val="700"/>
              </a:spcBef>
              <a:buClrTx/>
              <a:buSzPct val="65000"/>
              <a:buFont typeface="Wingdings" panose="05000000000000000000" pitchFamily="2" charset="2"/>
              <a:buChar char="Ø"/>
            </a:pPr>
            <a:r>
              <a:rPr lang="en-US" altLang="en-US" sz="2000" dirty="0" smtClean="0">
                <a:solidFill>
                  <a:srgbClr val="E6E6FF"/>
                </a:solidFill>
                <a:latin typeface="Calibri" panose="020F0502020204030204" pitchFamily="34" charset="0"/>
                <a:cs typeface="Calibri" panose="020F0502020204030204" pitchFamily="34" charset="0"/>
              </a:rPr>
              <a:t>SLPA</a:t>
            </a:r>
            <a:endParaRPr lang="en-US" altLang="en-US" sz="2000" dirty="0">
              <a:solidFill>
                <a:srgbClr val="E6E6FF"/>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smtClean="0">
                <a:solidFill>
                  <a:schemeClr val="bg1"/>
                </a:solidFill>
              </a:rPr>
              <a:t>2022 Ocean Freight Imports In Teu’s </a:t>
            </a:r>
            <a:br>
              <a:rPr lang="en-US" altLang="en-US" sz="2400" b="1" cap="none" dirty="0" smtClean="0">
                <a:solidFill>
                  <a:schemeClr val="bg1"/>
                </a:solidFill>
              </a:rPr>
            </a:br>
            <a:r>
              <a:rPr lang="en-US" altLang="en-US" sz="2400" b="1" cap="none" dirty="0" smtClean="0">
                <a:solidFill>
                  <a:schemeClr val="bg1"/>
                </a:solidFill>
              </a:rPr>
              <a:t>Quarterly</a:t>
            </a:r>
          </a:p>
        </p:txBody>
      </p:sp>
      <p:sp>
        <p:nvSpPr>
          <p:cNvPr id="9" name="Rectangle 4"/>
          <p:cNvSpPr>
            <a:spLocks noChangeArrowheads="1"/>
          </p:cNvSpPr>
          <p:nvPr/>
        </p:nvSpPr>
        <p:spPr bwMode="auto">
          <a:xfrm>
            <a:off x="-1" y="6448053"/>
            <a:ext cx="10080625" cy="1111621"/>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smtClean="0"/>
              <a:t>Laden Containers in Q1 2022 has decreased compared to 2021. </a:t>
            </a:r>
          </a:p>
          <a:p>
            <a:pPr marL="171450" indent="-171450">
              <a:buFont typeface="Arial" panose="020B0604020202020204" pitchFamily="34" charset="0"/>
              <a:buChar char="•"/>
            </a:pPr>
            <a:r>
              <a:rPr lang="en-US" altLang="en-US" sz="1400" b="1" dirty="0" smtClean="0"/>
              <a:t>Empty containers in the 1st</a:t>
            </a:r>
            <a:r>
              <a:rPr lang="en-US" altLang="en-US" sz="1400" b="1" baseline="30000" dirty="0" smtClean="0"/>
              <a:t>th</a:t>
            </a:r>
            <a:r>
              <a:rPr lang="en-US" altLang="en-US" sz="1400" b="1" dirty="0" smtClean="0"/>
              <a:t> Quarter of 2022 has recorded the highest in any other 1st quarter in the last 4 years, whereas Laden containers the 1</a:t>
            </a:r>
            <a:r>
              <a:rPr lang="en-US" altLang="en-US" sz="1400" b="1" baseline="30000" dirty="0" smtClean="0"/>
              <a:t>st</a:t>
            </a:r>
            <a:r>
              <a:rPr lang="en-US" altLang="en-US" sz="1400" b="1" dirty="0" smtClean="0"/>
              <a:t> quarter has the least number since 2018.</a:t>
            </a:r>
          </a:p>
          <a:p>
            <a:pPr marL="171450" indent="-171450">
              <a:buFont typeface="Arial" panose="020B0604020202020204" pitchFamily="34" charset="0"/>
              <a:buChar char="•"/>
            </a:pPr>
            <a:endParaRPr lang="en-US" altLang="en-US" sz="1400" b="1" dirty="0" smtClean="0"/>
          </a:p>
          <a:p>
            <a:endParaRPr lang="en-US" altLang="en-US" sz="1400" b="1" dirty="0" smtClean="0"/>
          </a:p>
          <a:p>
            <a:pPr marL="171450" indent="-171450">
              <a:buFont typeface="Arial" panose="020B0604020202020204" pitchFamily="34" charset="0"/>
              <a:buChar char="•"/>
            </a:pPr>
            <a:endParaRPr lang="en-US" altLang="en-US" sz="1400" b="1" dirty="0"/>
          </a:p>
        </p:txBody>
      </p:sp>
      <p:graphicFrame>
        <p:nvGraphicFramePr>
          <p:cNvPr id="11" name="Chart 10"/>
          <p:cNvGraphicFramePr>
            <a:graphicFrameLocks/>
          </p:cNvGraphicFramePr>
          <p:nvPr>
            <p:extLst>
              <p:ext uri="{D42A27DB-BD31-4B8C-83A1-F6EECF244321}">
                <p14:modId xmlns:p14="http://schemas.microsoft.com/office/powerpoint/2010/main" val="3959400220"/>
              </p:ext>
            </p:extLst>
          </p:nvPr>
        </p:nvGraphicFramePr>
        <p:xfrm>
          <a:off x="187168" y="960437"/>
          <a:ext cx="9677402"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15908898"/>
              </p:ext>
            </p:extLst>
          </p:nvPr>
        </p:nvGraphicFramePr>
        <p:xfrm>
          <a:off x="187162" y="4121932"/>
          <a:ext cx="9677407" cy="2248704"/>
        </p:xfrm>
        <a:graphic>
          <a:graphicData uri="http://schemas.openxmlformats.org/drawingml/2006/table">
            <a:tbl>
              <a:tblPr>
                <a:tableStyleId>{5C22544A-7EE6-4342-B048-85BDC9FD1C3A}</a:tableStyleId>
              </a:tblPr>
              <a:tblGrid>
                <a:gridCol w="1160574">
                  <a:extLst>
                    <a:ext uri="{9D8B030D-6E8A-4147-A177-3AD203B41FA5}">
                      <a16:colId xmlns:a16="http://schemas.microsoft.com/office/drawing/2014/main" val="1738186586"/>
                    </a:ext>
                  </a:extLst>
                </a:gridCol>
                <a:gridCol w="790083">
                  <a:extLst>
                    <a:ext uri="{9D8B030D-6E8A-4147-A177-3AD203B41FA5}">
                      <a16:colId xmlns:a16="http://schemas.microsoft.com/office/drawing/2014/main" val="965358372"/>
                    </a:ext>
                  </a:extLst>
                </a:gridCol>
                <a:gridCol w="845093">
                  <a:extLst>
                    <a:ext uri="{9D8B030D-6E8A-4147-A177-3AD203B41FA5}">
                      <a16:colId xmlns:a16="http://schemas.microsoft.com/office/drawing/2014/main" val="1850229991"/>
                    </a:ext>
                  </a:extLst>
                </a:gridCol>
                <a:gridCol w="882377">
                  <a:extLst>
                    <a:ext uri="{9D8B030D-6E8A-4147-A177-3AD203B41FA5}">
                      <a16:colId xmlns:a16="http://schemas.microsoft.com/office/drawing/2014/main" val="3525578898"/>
                    </a:ext>
                  </a:extLst>
                </a:gridCol>
                <a:gridCol w="857040">
                  <a:extLst>
                    <a:ext uri="{9D8B030D-6E8A-4147-A177-3AD203B41FA5}">
                      <a16:colId xmlns:a16="http://schemas.microsoft.com/office/drawing/2014/main" val="3724885170"/>
                    </a:ext>
                  </a:extLst>
                </a:gridCol>
                <a:gridCol w="857040">
                  <a:extLst>
                    <a:ext uri="{9D8B030D-6E8A-4147-A177-3AD203B41FA5}">
                      <a16:colId xmlns:a16="http://schemas.microsoft.com/office/drawing/2014/main" val="1651636759"/>
                    </a:ext>
                  </a:extLst>
                </a:gridCol>
                <a:gridCol w="857040">
                  <a:extLst>
                    <a:ext uri="{9D8B030D-6E8A-4147-A177-3AD203B41FA5}">
                      <a16:colId xmlns:a16="http://schemas.microsoft.com/office/drawing/2014/main" val="2636687600"/>
                    </a:ext>
                  </a:extLst>
                </a:gridCol>
                <a:gridCol w="857040">
                  <a:extLst>
                    <a:ext uri="{9D8B030D-6E8A-4147-A177-3AD203B41FA5}">
                      <a16:colId xmlns:a16="http://schemas.microsoft.com/office/drawing/2014/main" val="4189743974"/>
                    </a:ext>
                  </a:extLst>
                </a:gridCol>
                <a:gridCol w="857040">
                  <a:extLst>
                    <a:ext uri="{9D8B030D-6E8A-4147-A177-3AD203B41FA5}">
                      <a16:colId xmlns:a16="http://schemas.microsoft.com/office/drawing/2014/main" val="2055119800"/>
                    </a:ext>
                  </a:extLst>
                </a:gridCol>
                <a:gridCol w="857040">
                  <a:extLst>
                    <a:ext uri="{9D8B030D-6E8A-4147-A177-3AD203B41FA5}">
                      <a16:colId xmlns:a16="http://schemas.microsoft.com/office/drawing/2014/main" val="3119640916"/>
                    </a:ext>
                  </a:extLst>
                </a:gridCol>
                <a:gridCol w="857040">
                  <a:extLst>
                    <a:ext uri="{9D8B030D-6E8A-4147-A177-3AD203B41FA5}">
                      <a16:colId xmlns:a16="http://schemas.microsoft.com/office/drawing/2014/main" val="2136145084"/>
                    </a:ext>
                  </a:extLst>
                </a:gridCol>
              </a:tblGrid>
              <a:tr h="281088">
                <a:tc rowSpan="3">
                  <a:txBody>
                    <a:bodyPr/>
                    <a:lstStyle/>
                    <a:p>
                      <a:pPr algn="ctr"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gridSpan="2">
                  <a:txBody>
                    <a:bodyPr/>
                    <a:lstStyle/>
                    <a:p>
                      <a:pPr algn="ctr" fontAlgn="ctr"/>
                      <a:r>
                        <a:rPr lang="en-US" sz="1400" b="1" u="none" strike="noStrike" dirty="0">
                          <a:solidFill>
                            <a:schemeClr val="tx1"/>
                          </a:solidFill>
                          <a:effectLst/>
                        </a:rPr>
                        <a:t>2018</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2019</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2020</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2021</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rgbClr val="FFFF00"/>
                          </a:solidFill>
                          <a:effectLst/>
                        </a:rPr>
                        <a:t>2022</a:t>
                      </a:r>
                      <a:endParaRPr lang="en-US" sz="1400" b="1" i="0" u="none" strike="noStrike" dirty="0">
                        <a:solidFill>
                          <a:srgbClr val="FFFF00"/>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extLst>
                  <a:ext uri="{0D108BD9-81ED-4DB2-BD59-A6C34878D82A}">
                    <a16:rowId xmlns:a16="http://schemas.microsoft.com/office/drawing/2014/main" val="4095300762"/>
                  </a:ext>
                </a:extLst>
              </a:tr>
              <a:tr h="281088">
                <a:tc vMerge="1">
                  <a:txBody>
                    <a:bodyPr/>
                    <a:lstStyle/>
                    <a:p>
                      <a:endParaRPr lang="en-US"/>
                    </a:p>
                  </a:txBody>
                  <a:tcPr/>
                </a:tc>
                <a:tc gridSpan="2">
                  <a:txBody>
                    <a:bodyPr/>
                    <a:lstStyle/>
                    <a:p>
                      <a:pPr algn="ctr" fontAlgn="ctr"/>
                      <a:r>
                        <a:rPr lang="en-US" sz="1400" b="1" u="none" strike="noStrike" dirty="0">
                          <a:effectLst/>
                        </a:rPr>
                        <a:t>Discharging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Discharging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a:effectLst/>
                        </a:rPr>
                        <a:t>Discharging</a:t>
                      </a:r>
                      <a:endParaRPr lang="en-US" sz="1400" b="1" i="0" u="none" strike="noStrike">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a:effectLst/>
                        </a:rPr>
                        <a:t>Discharging</a:t>
                      </a:r>
                      <a:endParaRPr lang="en-US" sz="1400" b="1" i="0" u="none" strike="noStrike">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solidFill>
                            <a:srgbClr val="0000FF"/>
                          </a:solidFill>
                          <a:effectLst/>
                        </a:rPr>
                        <a:t>Discharging</a:t>
                      </a:r>
                      <a:endParaRPr lang="en-US" sz="1400" b="1" i="0" u="none" strike="noStrike" dirty="0">
                        <a:solidFill>
                          <a:srgbClr val="0000FF"/>
                        </a:solidFill>
                        <a:effectLst/>
                        <a:latin typeface="Arial" panose="020B0604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val="3213513335"/>
                  </a:ext>
                </a:extLst>
              </a:tr>
              <a:tr h="281088">
                <a:tc vMerge="1">
                  <a:txBody>
                    <a:bodyPr/>
                    <a:lstStyle/>
                    <a:p>
                      <a:endParaRPr lang="en-US"/>
                    </a:p>
                  </a:txBody>
                  <a:tcPr/>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FF"/>
                          </a:solidFill>
                          <a:effectLst/>
                        </a:rPr>
                        <a:t>Laden</a:t>
                      </a:r>
                      <a:endParaRPr lang="en-US" sz="1400" b="1" i="0" u="none" strike="noStrike" dirty="0">
                        <a:solidFill>
                          <a:srgbClr val="0000FF"/>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FF"/>
                          </a:solidFill>
                          <a:effectLst/>
                        </a:rPr>
                        <a:t>Empty</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149710181"/>
                  </a:ext>
                </a:extLst>
              </a:tr>
              <a:tr h="281088">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170160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9113</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142723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15754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151144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10166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148665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8860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solidFill>
                            <a:srgbClr val="0000FF"/>
                          </a:solidFill>
                          <a:effectLst/>
                        </a:rPr>
                        <a:t>140748</a:t>
                      </a:r>
                      <a:endParaRPr lang="en-US" sz="1400" b="1" i="0" u="none" strike="noStrike">
                        <a:solidFill>
                          <a:srgbClr val="0000FF"/>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16397</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748633947"/>
                  </a:ext>
                </a:extLst>
              </a:tr>
              <a:tr h="281088">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150753</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8395</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141240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10172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82171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12092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143074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9532</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solidFill>
                            <a:srgbClr val="0000FF"/>
                          </a:solidFill>
                          <a:effectLst/>
                        </a:rPr>
                        <a:t> </a:t>
                      </a:r>
                      <a:endParaRPr lang="en-US" sz="1400" b="1" i="0" u="none" strike="noStrike">
                        <a:solidFill>
                          <a:srgbClr val="0000FF"/>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FF"/>
                          </a:solidFill>
                          <a:effectLst/>
                        </a:rPr>
                        <a:t> </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457778211"/>
                  </a:ext>
                </a:extLst>
              </a:tr>
              <a:tr h="281088">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155745</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11263</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149670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11112</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129201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16668</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118570</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15428</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614225284"/>
                  </a:ext>
                </a:extLst>
              </a:tr>
              <a:tr h="281088">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153856</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9617</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161271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9268</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131504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10635</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136902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21404</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588742269"/>
                  </a:ext>
                </a:extLst>
              </a:tr>
              <a:tr h="281088">
                <a:tc>
                  <a:txBody>
                    <a:bodyPr/>
                    <a:lstStyle/>
                    <a:p>
                      <a:pPr algn="l" fontAlgn="b"/>
                      <a:r>
                        <a:rPr lang="en-US" sz="1400" b="1" u="none" strike="noStrike">
                          <a:effectLst/>
                        </a:rPr>
                        <a:t>Total</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630514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38388</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594904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46306</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494020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49561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547211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55224</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457204169"/>
                  </a:ext>
                </a:extLst>
              </a:tr>
            </a:tbl>
          </a:graphicData>
        </a:graphic>
      </p:graphicFrame>
    </p:spTree>
    <p:extLst>
      <p:ext uri="{BB962C8B-B14F-4D97-AF65-F5344CB8AC3E}">
        <p14:creationId xmlns:p14="http://schemas.microsoft.com/office/powerpoint/2010/main" val="16791860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4513" y="122238"/>
            <a:ext cx="9067800" cy="811212"/>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smtClean="0">
                <a:solidFill>
                  <a:schemeClr val="bg1"/>
                </a:solidFill>
              </a:rPr>
              <a:t>Total Ocean Imports (In Teu’s)</a:t>
            </a:r>
            <a:br>
              <a:rPr lang="en-US" altLang="en-US" sz="2800" b="1" cap="none" dirty="0" smtClean="0">
                <a:solidFill>
                  <a:schemeClr val="bg1"/>
                </a:solidFill>
              </a:rPr>
            </a:br>
            <a:r>
              <a:rPr lang="en-US" altLang="en-US" sz="2800" b="1" cap="none" dirty="0" smtClean="0">
                <a:solidFill>
                  <a:schemeClr val="bg1"/>
                </a:solidFill>
              </a:rPr>
              <a:t>Yearly</a:t>
            </a:r>
          </a:p>
        </p:txBody>
      </p:sp>
      <p:sp>
        <p:nvSpPr>
          <p:cNvPr id="5" name="Rectangle 4"/>
          <p:cNvSpPr>
            <a:spLocks noChangeArrowheads="1"/>
          </p:cNvSpPr>
          <p:nvPr/>
        </p:nvSpPr>
        <p:spPr bwMode="auto">
          <a:xfrm>
            <a:off x="0" y="6599237"/>
            <a:ext cx="10080625" cy="9604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Data Shown above is only related to Q1 of 2022.</a:t>
            </a:r>
          </a:p>
          <a:p>
            <a:pPr marL="285750" indent="-285750">
              <a:buFont typeface="Arial" panose="020B0604020202020204" pitchFamily="34" charset="0"/>
              <a:buChar char="•"/>
            </a:pPr>
            <a:endParaRPr lang="en-US" altLang="en-US" sz="1600" b="1" dirty="0"/>
          </a:p>
        </p:txBody>
      </p:sp>
      <p:graphicFrame>
        <p:nvGraphicFramePr>
          <p:cNvPr id="8" name="Chart 7"/>
          <p:cNvGraphicFramePr>
            <a:graphicFrameLocks/>
          </p:cNvGraphicFramePr>
          <p:nvPr>
            <p:extLst>
              <p:ext uri="{D42A27DB-BD31-4B8C-83A1-F6EECF244321}">
                <p14:modId xmlns:p14="http://schemas.microsoft.com/office/powerpoint/2010/main" val="4022587671"/>
              </p:ext>
            </p:extLst>
          </p:nvPr>
        </p:nvGraphicFramePr>
        <p:xfrm>
          <a:off x="0" y="1112837"/>
          <a:ext cx="10080625" cy="4953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182563"/>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smtClean="0">
                <a:solidFill>
                  <a:schemeClr val="bg1"/>
                </a:solidFill>
              </a:rPr>
              <a:t>2022 Ocean Freight Transshipments In Teu’s </a:t>
            </a:r>
            <a:br>
              <a:rPr lang="en-US" altLang="en-US" sz="2400" b="1" cap="none" dirty="0" smtClean="0">
                <a:solidFill>
                  <a:schemeClr val="bg1"/>
                </a:solidFill>
              </a:rPr>
            </a:br>
            <a:r>
              <a:rPr lang="en-US" altLang="en-US" sz="2400" b="1" cap="none" dirty="0" smtClean="0">
                <a:solidFill>
                  <a:schemeClr val="bg1"/>
                </a:solidFill>
              </a:rPr>
              <a:t>Month on Month</a:t>
            </a:r>
          </a:p>
        </p:txBody>
      </p:sp>
      <p:graphicFrame>
        <p:nvGraphicFramePr>
          <p:cNvPr id="5" name="Chart 4"/>
          <p:cNvGraphicFramePr>
            <a:graphicFrameLocks/>
          </p:cNvGraphicFramePr>
          <p:nvPr>
            <p:extLst>
              <p:ext uri="{D42A27DB-BD31-4B8C-83A1-F6EECF244321}">
                <p14:modId xmlns:p14="http://schemas.microsoft.com/office/powerpoint/2010/main" val="1266903915"/>
              </p:ext>
            </p:extLst>
          </p:nvPr>
        </p:nvGraphicFramePr>
        <p:xfrm>
          <a:off x="22458" y="960437"/>
          <a:ext cx="10058167" cy="304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721874442"/>
              </p:ext>
            </p:extLst>
          </p:nvPr>
        </p:nvGraphicFramePr>
        <p:xfrm>
          <a:off x="1" y="4160837"/>
          <a:ext cx="5497511" cy="3398832"/>
        </p:xfrm>
        <a:graphic>
          <a:graphicData uri="http://schemas.openxmlformats.org/drawingml/2006/table">
            <a:tbl>
              <a:tblPr>
                <a:tableStyleId>{5C22544A-7EE6-4342-B048-85BDC9FD1C3A}</a:tableStyleId>
              </a:tblPr>
              <a:tblGrid>
                <a:gridCol w="1323253">
                  <a:extLst>
                    <a:ext uri="{9D8B030D-6E8A-4147-A177-3AD203B41FA5}">
                      <a16:colId xmlns:a16="http://schemas.microsoft.com/office/drawing/2014/main" val="2900739245"/>
                    </a:ext>
                  </a:extLst>
                </a:gridCol>
                <a:gridCol w="1431058">
                  <a:extLst>
                    <a:ext uri="{9D8B030D-6E8A-4147-A177-3AD203B41FA5}">
                      <a16:colId xmlns:a16="http://schemas.microsoft.com/office/drawing/2014/main" val="1939843098"/>
                    </a:ext>
                  </a:extLst>
                </a:gridCol>
                <a:gridCol w="1371600">
                  <a:extLst>
                    <a:ext uri="{9D8B030D-6E8A-4147-A177-3AD203B41FA5}">
                      <a16:colId xmlns:a16="http://schemas.microsoft.com/office/drawing/2014/main" val="415885454"/>
                    </a:ext>
                  </a:extLst>
                </a:gridCol>
                <a:gridCol w="1371600">
                  <a:extLst>
                    <a:ext uri="{9D8B030D-6E8A-4147-A177-3AD203B41FA5}">
                      <a16:colId xmlns:a16="http://schemas.microsoft.com/office/drawing/2014/main" val="1344390519"/>
                    </a:ext>
                  </a:extLst>
                </a:gridCol>
              </a:tblGrid>
              <a:tr h="226862">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2020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2021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2021</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2708554621"/>
                  </a:ext>
                </a:extLst>
              </a:tr>
              <a:tr h="453726">
                <a:tc>
                  <a:txBody>
                    <a:bodyPr/>
                    <a:lstStyle/>
                    <a:p>
                      <a:pPr algn="l" fontAlgn="ctr"/>
                      <a:r>
                        <a:rPr lang="en-US" sz="1400" b="1" u="none" strike="noStrike" dirty="0">
                          <a:effectLst/>
                        </a:rPr>
                        <a:t>Month</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effectLst/>
                        </a:rPr>
                        <a:t>Transshipment</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a:effectLst/>
                        </a:rPr>
                        <a:t>Transshipment</a:t>
                      </a:r>
                      <a:endParaRPr lang="en-US" sz="1400" b="1" i="0" u="none" strike="noStrike">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Transshipment</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277810208"/>
                  </a:ext>
                </a:extLst>
              </a:tr>
              <a:tr h="226862">
                <a:tc>
                  <a:txBody>
                    <a:bodyPr/>
                    <a:lstStyle/>
                    <a:p>
                      <a:pPr algn="l" fontAlgn="b"/>
                      <a:r>
                        <a:rPr lang="en-US" sz="1400" b="1" u="none" strike="noStrike">
                          <a:effectLst/>
                        </a:rPr>
                        <a:t>January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500558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453994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512401</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520104555"/>
                  </a:ext>
                </a:extLst>
              </a:tr>
              <a:tr h="226862">
                <a:tc>
                  <a:txBody>
                    <a:bodyPr/>
                    <a:lstStyle/>
                    <a:p>
                      <a:pPr algn="l" fontAlgn="b"/>
                      <a:r>
                        <a:rPr lang="en-US" sz="1400" b="1" u="none" strike="noStrike">
                          <a:effectLst/>
                        </a:rPr>
                        <a:t>February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457738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440772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452865</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4167036666"/>
                  </a:ext>
                </a:extLst>
              </a:tr>
              <a:tr h="226862">
                <a:tc>
                  <a:txBody>
                    <a:bodyPr/>
                    <a:lstStyle/>
                    <a:p>
                      <a:pPr algn="l" fontAlgn="b"/>
                      <a:r>
                        <a:rPr lang="en-US" sz="1400" b="1" u="none" strike="noStrike">
                          <a:effectLst/>
                        </a:rPr>
                        <a:t>March</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501478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496132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FF"/>
                          </a:solidFill>
                          <a:effectLst/>
                        </a:rPr>
                        <a:t>522178</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2946554971"/>
                  </a:ext>
                </a:extLst>
              </a:tr>
              <a:tr h="226862">
                <a:tc>
                  <a:txBody>
                    <a:bodyPr/>
                    <a:lstStyle/>
                    <a:p>
                      <a:pPr algn="l" fontAlgn="b"/>
                      <a:r>
                        <a:rPr lang="en-US" sz="1400" b="1" u="none" strike="noStrike">
                          <a:effectLst/>
                        </a:rPr>
                        <a:t>April</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375241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502929</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44823399"/>
                  </a:ext>
                </a:extLst>
              </a:tr>
              <a:tr h="226862">
                <a:tc>
                  <a:txBody>
                    <a:bodyPr/>
                    <a:lstStyle/>
                    <a:p>
                      <a:pPr algn="l" fontAlgn="b"/>
                      <a:r>
                        <a:rPr lang="en-US" sz="1400" b="1" u="none" strike="noStrike">
                          <a:effectLst/>
                        </a:rPr>
                        <a:t>May</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407139</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464269</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405111286"/>
                  </a:ext>
                </a:extLst>
              </a:tr>
              <a:tr h="226862">
                <a:tc>
                  <a:txBody>
                    <a:bodyPr/>
                    <a:lstStyle/>
                    <a:p>
                      <a:pPr algn="l" fontAlgn="b"/>
                      <a:r>
                        <a:rPr lang="en-US" sz="1400" b="1" u="none" strike="noStrike">
                          <a:effectLst/>
                        </a:rPr>
                        <a:t>June</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452131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505966</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201648721"/>
                  </a:ext>
                </a:extLst>
              </a:tr>
              <a:tr h="222762">
                <a:tc>
                  <a:txBody>
                    <a:bodyPr/>
                    <a:lstStyle/>
                    <a:p>
                      <a:pPr algn="l" fontAlgn="b"/>
                      <a:r>
                        <a:rPr lang="en-US" sz="1400" b="1" u="none" strike="noStrike" dirty="0">
                          <a:effectLst/>
                        </a:rPr>
                        <a:t>July</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519116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498070</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0712205"/>
                  </a:ext>
                </a:extLst>
              </a:tr>
              <a:tr h="226862">
                <a:tc>
                  <a:txBody>
                    <a:bodyPr/>
                    <a:lstStyle/>
                    <a:p>
                      <a:pPr algn="l" fontAlgn="b"/>
                      <a:r>
                        <a:rPr lang="en-US" sz="1400" b="1" u="none" strike="noStrike">
                          <a:effectLst/>
                        </a:rPr>
                        <a:t>August</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535162</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492955</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 </a:t>
                      </a:r>
                      <a:endParaRPr lang="en-US" sz="14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867479082"/>
                  </a:ext>
                </a:extLst>
              </a:tr>
              <a:tr h="226862">
                <a:tc>
                  <a:txBody>
                    <a:bodyPr/>
                    <a:lstStyle/>
                    <a:p>
                      <a:pPr algn="l" fontAlgn="b"/>
                      <a:r>
                        <a:rPr lang="en-US" sz="1400" b="1" u="none" strike="noStrike">
                          <a:effectLst/>
                        </a:rPr>
                        <a:t>September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527684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472193</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553039105"/>
                  </a:ext>
                </a:extLst>
              </a:tr>
              <a:tr h="226862">
                <a:tc>
                  <a:txBody>
                    <a:bodyPr/>
                    <a:lstStyle/>
                    <a:p>
                      <a:pPr algn="l" fontAlgn="b"/>
                      <a:r>
                        <a:rPr lang="en-US" sz="1400" b="1" u="none" strike="noStrike">
                          <a:effectLst/>
                        </a:rPr>
                        <a:t>October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499886</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515959</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344231455"/>
                  </a:ext>
                </a:extLst>
              </a:tr>
              <a:tr h="226862">
                <a:tc>
                  <a:txBody>
                    <a:bodyPr/>
                    <a:lstStyle/>
                    <a:p>
                      <a:pPr algn="l" fontAlgn="b"/>
                      <a:r>
                        <a:rPr lang="en-US" sz="1400" b="1" u="none" strike="noStrike">
                          <a:effectLst/>
                        </a:rPr>
                        <a:t>November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394737</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484270</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666853825"/>
                  </a:ext>
                </a:extLst>
              </a:tr>
              <a:tr h="226862">
                <a:tc>
                  <a:txBody>
                    <a:bodyPr/>
                    <a:lstStyle/>
                    <a:p>
                      <a:pPr algn="l" fontAlgn="b"/>
                      <a:r>
                        <a:rPr lang="en-US" sz="1400" b="1" u="none" strike="noStrike">
                          <a:effectLst/>
                        </a:rPr>
                        <a:t>December</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442591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522538</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058475660"/>
                  </a:ext>
                </a:extLst>
              </a:tr>
            </a:tbl>
          </a:graphicData>
        </a:graphic>
      </p:graphicFrame>
    </p:spTree>
    <p:extLst>
      <p:ext uri="{BB962C8B-B14F-4D97-AF65-F5344CB8AC3E}">
        <p14:creationId xmlns:p14="http://schemas.microsoft.com/office/powerpoint/2010/main" val="9794214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182563"/>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smtClean="0">
                <a:solidFill>
                  <a:schemeClr val="bg1"/>
                </a:solidFill>
              </a:rPr>
              <a:t>2022 Ocean Freight Transshipments In Teu’s </a:t>
            </a:r>
            <a:br>
              <a:rPr lang="en-US" altLang="en-US" sz="2400" b="1" cap="none" dirty="0" smtClean="0">
                <a:solidFill>
                  <a:schemeClr val="bg1"/>
                </a:solidFill>
              </a:rPr>
            </a:br>
            <a:r>
              <a:rPr lang="en-US" altLang="en-US" sz="2400" b="1" cap="none" dirty="0" smtClean="0">
                <a:solidFill>
                  <a:schemeClr val="bg1"/>
                </a:solidFill>
              </a:rPr>
              <a:t>Quarterly</a:t>
            </a:r>
          </a:p>
        </p:txBody>
      </p:sp>
      <p:sp>
        <p:nvSpPr>
          <p:cNvPr id="2" name="Rectangle 1"/>
          <p:cNvSpPr/>
          <p:nvPr/>
        </p:nvSpPr>
        <p:spPr>
          <a:xfrm>
            <a:off x="0" y="6751637"/>
            <a:ext cx="10080625" cy="808038"/>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smtClean="0"/>
              <a:t>In quarter wise comparison the Q1 has recorded the highest in transshipments compared to the last two years quarter 1. </a:t>
            </a:r>
            <a:endParaRPr lang="en-US" altLang="en-US" sz="1600" b="1" dirty="0"/>
          </a:p>
        </p:txBody>
      </p:sp>
      <p:graphicFrame>
        <p:nvGraphicFramePr>
          <p:cNvPr id="6" name="Chart 5"/>
          <p:cNvGraphicFramePr>
            <a:graphicFrameLocks/>
          </p:cNvGraphicFramePr>
          <p:nvPr>
            <p:extLst>
              <p:ext uri="{D42A27DB-BD31-4B8C-83A1-F6EECF244321}">
                <p14:modId xmlns:p14="http://schemas.microsoft.com/office/powerpoint/2010/main" val="3691174119"/>
              </p:ext>
            </p:extLst>
          </p:nvPr>
        </p:nvGraphicFramePr>
        <p:xfrm>
          <a:off x="0" y="884236"/>
          <a:ext cx="10080625" cy="30924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121919706"/>
              </p:ext>
            </p:extLst>
          </p:nvPr>
        </p:nvGraphicFramePr>
        <p:xfrm>
          <a:off x="0" y="4313237"/>
          <a:ext cx="5573712" cy="2285999"/>
        </p:xfrm>
        <a:graphic>
          <a:graphicData uri="http://schemas.openxmlformats.org/drawingml/2006/table">
            <a:tbl>
              <a:tblPr>
                <a:tableStyleId>{5C22544A-7EE6-4342-B048-85BDC9FD1C3A}</a:tableStyleId>
              </a:tblPr>
              <a:tblGrid>
                <a:gridCol w="1434412">
                  <a:extLst>
                    <a:ext uri="{9D8B030D-6E8A-4147-A177-3AD203B41FA5}">
                      <a16:colId xmlns:a16="http://schemas.microsoft.com/office/drawing/2014/main" val="3236333846"/>
                    </a:ext>
                  </a:extLst>
                </a:gridCol>
                <a:gridCol w="1434412">
                  <a:extLst>
                    <a:ext uri="{9D8B030D-6E8A-4147-A177-3AD203B41FA5}">
                      <a16:colId xmlns:a16="http://schemas.microsoft.com/office/drawing/2014/main" val="446195229"/>
                    </a:ext>
                  </a:extLst>
                </a:gridCol>
                <a:gridCol w="1255111">
                  <a:extLst>
                    <a:ext uri="{9D8B030D-6E8A-4147-A177-3AD203B41FA5}">
                      <a16:colId xmlns:a16="http://schemas.microsoft.com/office/drawing/2014/main" val="1804290115"/>
                    </a:ext>
                  </a:extLst>
                </a:gridCol>
                <a:gridCol w="1449777">
                  <a:extLst>
                    <a:ext uri="{9D8B030D-6E8A-4147-A177-3AD203B41FA5}">
                      <a16:colId xmlns:a16="http://schemas.microsoft.com/office/drawing/2014/main" val="1399121025"/>
                    </a:ext>
                  </a:extLst>
                </a:gridCol>
              </a:tblGrid>
              <a:tr h="290015">
                <a:tc rowSpan="2">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ctr"/>
                      <a:r>
                        <a:rPr lang="en-US" sz="1400" b="1" u="none" strike="noStrike" dirty="0">
                          <a:effectLst/>
                        </a:rPr>
                        <a:t>2020</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effectLst/>
                        </a:rPr>
                        <a:t>2021</a:t>
                      </a:r>
                      <a:endParaRPr lang="en-US" sz="1400" b="1" i="0" u="none" strike="noStrike" dirty="0">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2022</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2982618920"/>
                  </a:ext>
                </a:extLst>
              </a:tr>
              <a:tr h="545909">
                <a:tc vMerge="1">
                  <a:txBody>
                    <a:bodyPr/>
                    <a:lstStyle/>
                    <a:p>
                      <a:endParaRPr lang="en-US"/>
                    </a:p>
                  </a:txBody>
                  <a:tcPr/>
                </a:tc>
                <a:tc>
                  <a:txBody>
                    <a:bodyPr/>
                    <a:lstStyle/>
                    <a:p>
                      <a:pPr algn="ctr" fontAlgn="ctr"/>
                      <a:r>
                        <a:rPr lang="en-US" sz="1400" b="1" u="none" strike="noStrike" dirty="0">
                          <a:solidFill>
                            <a:schemeClr val="bg1"/>
                          </a:solidFill>
                          <a:effectLst/>
                        </a:rPr>
                        <a:t>Transshipment</a:t>
                      </a:r>
                      <a:endParaRPr lang="en-US" sz="1400" b="1" i="0" u="none" strike="noStrike" dirty="0">
                        <a:solidFill>
                          <a:schemeClr val="bg1"/>
                        </a:solidFill>
                        <a:effectLst/>
                        <a:latin typeface="Arial" panose="020B0604020202020204" pitchFamily="34" charset="0"/>
                      </a:endParaRPr>
                    </a:p>
                  </a:txBody>
                  <a:tcPr marL="0" marR="0" marT="0" marB="0" anchor="ctr"/>
                </a:tc>
                <a:tc>
                  <a:txBody>
                    <a:bodyPr/>
                    <a:lstStyle/>
                    <a:p>
                      <a:pPr algn="ctr" fontAlgn="ctr"/>
                      <a:r>
                        <a:rPr lang="en-US" sz="1400" b="1" u="none" strike="noStrike" dirty="0">
                          <a:solidFill>
                            <a:schemeClr val="bg1"/>
                          </a:solidFill>
                          <a:effectLst/>
                        </a:rPr>
                        <a:t>Transshipment</a:t>
                      </a:r>
                      <a:endParaRPr lang="en-US" sz="1400" b="1" i="0" u="none" strike="noStrike" dirty="0">
                        <a:solidFill>
                          <a:schemeClr val="bg1"/>
                        </a:solidFill>
                        <a:effectLst/>
                        <a:latin typeface="Arial" panose="020B0604020202020204" pitchFamily="34" charset="0"/>
                      </a:endParaRPr>
                    </a:p>
                  </a:txBody>
                  <a:tcPr marL="0" marR="0" marT="0" marB="0" anchor="ctr"/>
                </a:tc>
                <a:tc>
                  <a:txBody>
                    <a:bodyPr/>
                    <a:lstStyle/>
                    <a:p>
                      <a:pPr algn="ctr" fontAlgn="ctr"/>
                      <a:r>
                        <a:rPr lang="en-US" sz="1400" b="1" u="none" strike="noStrike" dirty="0">
                          <a:solidFill>
                            <a:srgbClr val="0000FF"/>
                          </a:solidFill>
                          <a:effectLst/>
                        </a:rPr>
                        <a:t>Transshipment</a:t>
                      </a:r>
                      <a:endParaRPr lang="en-US" sz="1400" b="1" i="0" u="none" strike="noStrike" dirty="0">
                        <a:solidFill>
                          <a:srgbClr val="0000FF"/>
                        </a:solidFill>
                        <a:effectLst/>
                        <a:latin typeface="Arial" panose="020B0604020202020204" pitchFamily="34" charset="0"/>
                      </a:endParaRPr>
                    </a:p>
                  </a:txBody>
                  <a:tcPr marL="0" marR="0" marT="0" marB="0" anchor="ctr"/>
                </a:tc>
                <a:extLst>
                  <a:ext uri="{0D108BD9-81ED-4DB2-BD59-A6C34878D82A}">
                    <a16:rowId xmlns:a16="http://schemas.microsoft.com/office/drawing/2014/main" val="3696616028"/>
                  </a:ext>
                </a:extLst>
              </a:tr>
              <a:tr h="290015">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1459774</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1390898</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rgbClr val="0000FF"/>
                          </a:solidFill>
                          <a:effectLst/>
                        </a:rPr>
                        <a:t>1487444</a:t>
                      </a:r>
                      <a:endParaRPr lang="en-US" sz="1400" b="1" i="0" u="none" strike="noStrike" dirty="0">
                        <a:solidFill>
                          <a:srgbClr val="0000FF"/>
                        </a:solidFill>
                        <a:effectLst/>
                        <a:latin typeface="Arial" panose="020B0604020202020204" pitchFamily="34" charset="0"/>
                      </a:endParaRPr>
                    </a:p>
                  </a:txBody>
                  <a:tcPr marL="0" marR="0" marT="0" marB="0" anchor="b"/>
                </a:tc>
                <a:extLst>
                  <a:ext uri="{0D108BD9-81ED-4DB2-BD59-A6C34878D82A}">
                    <a16:rowId xmlns:a16="http://schemas.microsoft.com/office/drawing/2014/main" val="3329109827"/>
                  </a:ext>
                </a:extLst>
              </a:tr>
              <a:tr h="290015">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dirty="0">
                          <a:solidFill>
                            <a:schemeClr val="bg1"/>
                          </a:solidFill>
                          <a:effectLst/>
                        </a:rPr>
                        <a:t>1234511</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1473164</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extLst>
                  <a:ext uri="{0D108BD9-81ED-4DB2-BD59-A6C34878D82A}">
                    <a16:rowId xmlns:a16="http://schemas.microsoft.com/office/drawing/2014/main" val="1335087910"/>
                  </a:ext>
                </a:extLst>
              </a:tr>
              <a:tr h="290015">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a:solidFill>
                            <a:schemeClr val="bg1"/>
                          </a:solidFill>
                          <a:effectLst/>
                        </a:rPr>
                        <a:t>1581962</a:t>
                      </a:r>
                      <a:endParaRPr lang="en-US" sz="1400" b="1" i="0" u="none" strike="noStrike">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1463218</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extLst>
                  <a:ext uri="{0D108BD9-81ED-4DB2-BD59-A6C34878D82A}">
                    <a16:rowId xmlns:a16="http://schemas.microsoft.com/office/drawing/2014/main" val="3928199242"/>
                  </a:ext>
                </a:extLst>
              </a:tr>
              <a:tr h="290015">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a:solidFill>
                            <a:schemeClr val="bg1"/>
                          </a:solidFill>
                          <a:effectLst/>
                        </a:rPr>
                        <a:t>1337214</a:t>
                      </a:r>
                      <a:endParaRPr lang="en-US" sz="1400" b="1" i="0" u="none" strike="noStrike">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1522767</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extLst>
                  <a:ext uri="{0D108BD9-81ED-4DB2-BD59-A6C34878D82A}">
                    <a16:rowId xmlns:a16="http://schemas.microsoft.com/office/drawing/2014/main" val="4084041796"/>
                  </a:ext>
                </a:extLst>
              </a:tr>
              <a:tr h="290015">
                <a:tc>
                  <a:txBody>
                    <a:bodyPr/>
                    <a:lstStyle/>
                    <a:p>
                      <a:pPr algn="l" fontAlgn="b"/>
                      <a:r>
                        <a:rPr lang="en-US" sz="1400" b="1" u="none" strike="noStrike" dirty="0">
                          <a:solidFill>
                            <a:schemeClr val="bg1"/>
                          </a:solidFill>
                          <a:effectLst/>
                        </a:rPr>
                        <a:t>Total</a:t>
                      </a:r>
                      <a:endParaRPr lang="en-US" sz="1400" b="1" i="0" u="none" strike="noStrike" dirty="0">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a:solidFill>
                            <a:schemeClr val="bg1"/>
                          </a:solidFill>
                          <a:effectLst/>
                        </a:rPr>
                        <a:t>5613461</a:t>
                      </a:r>
                      <a:endParaRPr lang="en-US" sz="1400" b="1" i="0" u="none" strike="noStrike">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a:solidFill>
                            <a:schemeClr val="bg1"/>
                          </a:solidFill>
                          <a:effectLst/>
                        </a:rPr>
                        <a:t>5850047</a:t>
                      </a:r>
                      <a:endParaRPr lang="en-US" sz="1400" b="1" i="0" u="none" strike="noStrike">
                        <a:solidFill>
                          <a:schemeClr val="bg1"/>
                        </a:solidFill>
                        <a:effectLst/>
                        <a:latin typeface="Arial" panose="020B0604020202020204" pitchFamily="34" charset="0"/>
                      </a:endParaRPr>
                    </a:p>
                  </a:txBody>
                  <a:tcPr marL="0" marR="0" marT="0" marB="0" anchor="b"/>
                </a:tc>
                <a:tc>
                  <a:txBody>
                    <a:bodyPr/>
                    <a:lstStyle/>
                    <a:p>
                      <a:pPr algn="ctr" fontAlgn="b"/>
                      <a:r>
                        <a:rPr lang="en-US" sz="1400" b="1" u="none" strike="noStrike" dirty="0">
                          <a:solidFill>
                            <a:schemeClr val="bg1"/>
                          </a:solidFill>
                          <a:effectLst/>
                        </a:rPr>
                        <a:t> </a:t>
                      </a:r>
                      <a:endParaRPr lang="en-US" sz="1400" b="1" i="0" u="none" strike="noStrike" dirty="0">
                        <a:solidFill>
                          <a:schemeClr val="bg1"/>
                        </a:solidFill>
                        <a:effectLst/>
                        <a:latin typeface="Arial" panose="020B0604020202020204" pitchFamily="34" charset="0"/>
                      </a:endParaRPr>
                    </a:p>
                  </a:txBody>
                  <a:tcPr marL="0" marR="0" marT="0" marB="0" anchor="b"/>
                </a:tc>
                <a:extLst>
                  <a:ext uri="{0D108BD9-81ED-4DB2-BD59-A6C34878D82A}">
                    <a16:rowId xmlns:a16="http://schemas.microsoft.com/office/drawing/2014/main" val="3504201526"/>
                  </a:ext>
                </a:extLst>
              </a:tr>
            </a:tbl>
          </a:graphicData>
        </a:graphic>
      </p:graphicFrame>
    </p:spTree>
    <p:extLst>
      <p:ext uri="{BB962C8B-B14F-4D97-AF65-F5344CB8AC3E}">
        <p14:creationId xmlns:p14="http://schemas.microsoft.com/office/powerpoint/2010/main" val="3587476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9312" y="1112837"/>
            <a:ext cx="8686800" cy="5181600"/>
          </a:xfrm>
          <a:ln>
            <a:solidFill>
              <a:schemeClr val="accent4">
                <a:lumMod val="50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endParaRPr lang="en-US" sz="9600" b="1" dirty="0" smtClean="0">
              <a:solidFill>
                <a:schemeClr val="accent4">
                  <a:lumMod val="20000"/>
                  <a:lumOff val="80000"/>
                </a:schemeClr>
              </a:solidFill>
              <a:latin typeface="Arial Narrow" panose="020B0606020202030204" pitchFamily="34" charset="0"/>
            </a:endParaRPr>
          </a:p>
          <a:p>
            <a:pPr algn="ctr"/>
            <a:r>
              <a:rPr lang="en-US" sz="9600" b="1" dirty="0" smtClean="0">
                <a:solidFill>
                  <a:schemeClr val="accent4">
                    <a:lumMod val="20000"/>
                    <a:lumOff val="80000"/>
                  </a:schemeClr>
                </a:solidFill>
                <a:latin typeface="Arial Narrow" panose="020B0606020202030204" pitchFamily="34" charset="0"/>
              </a:rPr>
              <a:t>THANK YOU</a:t>
            </a:r>
            <a:endParaRPr lang="en-US" sz="9600" b="1" dirty="0">
              <a:solidFill>
                <a:schemeClr val="accent4">
                  <a:lumMod val="20000"/>
                  <a:lumOff val="80000"/>
                </a:schemeClr>
              </a:solidFill>
              <a:latin typeface="Arial Narrow" panose="020B0606020202030204" pitchFamily="34" charset="0"/>
            </a:endParaRPr>
          </a:p>
        </p:txBody>
      </p:sp>
    </p:spTree>
    <p:extLst>
      <p:ext uri="{BB962C8B-B14F-4D97-AF65-F5344CB8AC3E}">
        <p14:creationId xmlns:p14="http://schemas.microsoft.com/office/powerpoint/2010/main" val="4249358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Exports (In Tons</a:t>
            </a:r>
            <a:r>
              <a:rPr lang="en-US" altLang="en-US" sz="2800" b="1" dirty="0" smtClean="0">
                <a:solidFill>
                  <a:srgbClr val="000000"/>
                </a:solidFill>
              </a:rPr>
              <a:t>)</a:t>
            </a:r>
          </a:p>
          <a:p>
            <a:pPr algn="ctr" eaLnBrk="1">
              <a:buClrTx/>
              <a:buFontTx/>
              <a:buNone/>
            </a:pPr>
            <a:r>
              <a:rPr lang="en-US" altLang="en-US" sz="2800" b="1" dirty="0" smtClean="0">
                <a:solidFill>
                  <a:srgbClr val="000000"/>
                </a:solidFill>
              </a:rPr>
              <a:t>Month on Month</a:t>
            </a:r>
            <a:endParaRPr lang="en-US" altLang="en-US" sz="2800" b="1" dirty="0">
              <a:solidFill>
                <a:srgbClr val="000000"/>
              </a:solidFill>
            </a:endParaRPr>
          </a:p>
        </p:txBody>
      </p:sp>
      <p:sp>
        <p:nvSpPr>
          <p:cNvPr id="5" name="Rectangle 4"/>
          <p:cNvSpPr>
            <a:spLocks noChangeArrowheads="1"/>
          </p:cNvSpPr>
          <p:nvPr/>
        </p:nvSpPr>
        <p:spPr bwMode="auto">
          <a:xfrm>
            <a:off x="0" y="6821485"/>
            <a:ext cx="10080625" cy="738190"/>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400" b="1" dirty="0" smtClean="0">
                <a:solidFill>
                  <a:schemeClr val="bg1">
                    <a:lumMod val="95000"/>
                    <a:lumOff val="5000"/>
                  </a:schemeClr>
                </a:solidFill>
              </a:rPr>
              <a:t>When compared month to month numbers in January, Feb and March has increased compared to last year. But still the results are significantly lower compared to other years except 2021. (DATA shown only for Q1 in 2022)</a:t>
            </a:r>
            <a:endParaRPr lang="en-US" altLang="en-US" sz="1400" b="1" dirty="0">
              <a:solidFill>
                <a:schemeClr val="bg1">
                  <a:lumMod val="95000"/>
                  <a:lumOff val="5000"/>
                </a:schemeClr>
              </a:solidFill>
            </a:endParaRPr>
          </a:p>
        </p:txBody>
      </p:sp>
      <p:graphicFrame>
        <p:nvGraphicFramePr>
          <p:cNvPr id="7" name="Chart 6"/>
          <p:cNvGraphicFramePr>
            <a:graphicFrameLocks/>
          </p:cNvGraphicFramePr>
          <p:nvPr>
            <p:extLst>
              <p:ext uri="{D42A27DB-BD31-4B8C-83A1-F6EECF244321}">
                <p14:modId xmlns:p14="http://schemas.microsoft.com/office/powerpoint/2010/main" val="2402535951"/>
              </p:ext>
            </p:extLst>
          </p:nvPr>
        </p:nvGraphicFramePr>
        <p:xfrm>
          <a:off x="315911" y="1026817"/>
          <a:ext cx="9285287" cy="2466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542174613"/>
              </p:ext>
            </p:extLst>
          </p:nvPr>
        </p:nvGraphicFramePr>
        <p:xfrm>
          <a:off x="315910" y="3523590"/>
          <a:ext cx="8974812" cy="3075646"/>
        </p:xfrm>
        <a:graphic>
          <a:graphicData uri="http://schemas.openxmlformats.org/drawingml/2006/table">
            <a:tbl>
              <a:tblPr>
                <a:tableStyleId>{5C22544A-7EE6-4342-B048-85BDC9FD1C3A}</a:tableStyleId>
              </a:tblPr>
              <a:tblGrid>
                <a:gridCol w="1337847">
                  <a:extLst>
                    <a:ext uri="{9D8B030D-6E8A-4147-A177-3AD203B41FA5}">
                      <a16:colId xmlns:a16="http://schemas.microsoft.com/office/drawing/2014/main" val="3477196730"/>
                    </a:ext>
                  </a:extLst>
                </a:gridCol>
                <a:gridCol w="947738">
                  <a:extLst>
                    <a:ext uri="{9D8B030D-6E8A-4147-A177-3AD203B41FA5}">
                      <a16:colId xmlns:a16="http://schemas.microsoft.com/office/drawing/2014/main" val="31814156"/>
                    </a:ext>
                  </a:extLst>
                </a:gridCol>
                <a:gridCol w="1316610">
                  <a:extLst>
                    <a:ext uri="{9D8B030D-6E8A-4147-A177-3AD203B41FA5}">
                      <a16:colId xmlns:a16="http://schemas.microsoft.com/office/drawing/2014/main" val="4132825064"/>
                    </a:ext>
                  </a:extLst>
                </a:gridCol>
                <a:gridCol w="1422787">
                  <a:extLst>
                    <a:ext uri="{9D8B030D-6E8A-4147-A177-3AD203B41FA5}">
                      <a16:colId xmlns:a16="http://schemas.microsoft.com/office/drawing/2014/main" val="2946509663"/>
                    </a:ext>
                  </a:extLst>
                </a:gridCol>
                <a:gridCol w="1316610">
                  <a:extLst>
                    <a:ext uri="{9D8B030D-6E8A-4147-A177-3AD203B41FA5}">
                      <a16:colId xmlns:a16="http://schemas.microsoft.com/office/drawing/2014/main" val="3550031092"/>
                    </a:ext>
                  </a:extLst>
                </a:gridCol>
                <a:gridCol w="1316610">
                  <a:extLst>
                    <a:ext uri="{9D8B030D-6E8A-4147-A177-3AD203B41FA5}">
                      <a16:colId xmlns:a16="http://schemas.microsoft.com/office/drawing/2014/main" val="2066329379"/>
                    </a:ext>
                  </a:extLst>
                </a:gridCol>
                <a:gridCol w="1316610">
                  <a:extLst>
                    <a:ext uri="{9D8B030D-6E8A-4147-A177-3AD203B41FA5}">
                      <a16:colId xmlns:a16="http://schemas.microsoft.com/office/drawing/2014/main" val="1215076399"/>
                    </a:ext>
                  </a:extLst>
                </a:gridCol>
              </a:tblGrid>
              <a:tr h="219689">
                <a:tc>
                  <a:txBody>
                    <a:bodyPr/>
                    <a:lstStyle/>
                    <a:p>
                      <a:pPr algn="ct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ctr" fontAlgn="b"/>
                      <a:r>
                        <a:rPr lang="en-US" sz="1400" b="1" u="none" strike="noStrike" baseline="0">
                          <a:solidFill>
                            <a:schemeClr val="tx1"/>
                          </a:solidFill>
                          <a:effectLst/>
                        </a:rPr>
                        <a:t>2017</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2018</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2019</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2020</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a:solidFill>
                            <a:schemeClr val="tx1"/>
                          </a:solidFill>
                          <a:effectLst/>
                        </a:rPr>
                        <a:t>2021</a:t>
                      </a:r>
                      <a:endParaRPr lang="en-US" sz="1400" b="1" i="0" u="none" strike="noStrike" baseline="0">
                        <a:solidFill>
                          <a:schemeClr val="tx1"/>
                        </a:solidFill>
                        <a:effectLst/>
                        <a:latin typeface="Arial" panose="020B0604020202020204" pitchFamily="34" charset="0"/>
                      </a:endParaRPr>
                    </a:p>
                  </a:txBody>
                  <a:tcPr marL="0" marR="0" marT="0" marB="0" anchor="b">
                    <a:solidFill>
                      <a:schemeClr val="accent2">
                        <a:lumMod val="75000"/>
                      </a:schemeClr>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2">
                        <a:lumMod val="75000"/>
                      </a:schemeClr>
                    </a:solidFill>
                  </a:tcPr>
                </a:tc>
                <a:extLst>
                  <a:ext uri="{0D108BD9-81ED-4DB2-BD59-A6C34878D82A}">
                    <a16:rowId xmlns:a16="http://schemas.microsoft.com/office/drawing/2014/main" val="3832249705"/>
                  </a:ext>
                </a:extLst>
              </a:tr>
              <a:tr h="219689">
                <a:tc>
                  <a:txBody>
                    <a:bodyPr/>
                    <a:lstStyle/>
                    <a:p>
                      <a:pPr algn="ctr" fontAlgn="b"/>
                      <a:r>
                        <a:rPr lang="en-US" sz="1400" b="1" u="none" strike="noStrike" baseline="0" dirty="0">
                          <a:solidFill>
                            <a:schemeClr val="tx1"/>
                          </a:solidFill>
                          <a:effectLst/>
                        </a:rPr>
                        <a:t>Jan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11,209.90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14,028.34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13,785.71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13,279.38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8,286.47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10,207.39</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613175774"/>
                  </a:ext>
                </a:extLst>
              </a:tr>
              <a:tr h="219689">
                <a:tc>
                  <a:txBody>
                    <a:bodyPr/>
                    <a:lstStyle/>
                    <a:p>
                      <a:pPr algn="ctr" fontAlgn="b"/>
                      <a:r>
                        <a:rPr lang="en-US" sz="1400" b="1" u="none" strike="noStrike" baseline="0" dirty="0">
                          <a:solidFill>
                            <a:schemeClr val="tx1"/>
                          </a:solidFill>
                          <a:effectLst/>
                        </a:rPr>
                        <a:t>Feb</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11,613.41</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13,801.10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13,417.90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13,174.61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8,925.35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9,634.57</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776751793"/>
                  </a:ext>
                </a:extLst>
              </a:tr>
              <a:tr h="219689">
                <a:tc>
                  <a:txBody>
                    <a:bodyPr/>
                    <a:lstStyle/>
                    <a:p>
                      <a:pPr algn="ctr" fontAlgn="b"/>
                      <a:r>
                        <a:rPr lang="en-US" sz="1400" b="1" u="none" strike="noStrike" baseline="0" dirty="0">
                          <a:solidFill>
                            <a:schemeClr val="tx1"/>
                          </a:solidFill>
                          <a:effectLst/>
                        </a:rPr>
                        <a:t>Mar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13,652.25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16,244.86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16,292.42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9,016.18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10,010.79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11,235.13</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077904860"/>
                  </a:ext>
                </a:extLst>
              </a:tr>
              <a:tr h="219689">
                <a:tc>
                  <a:txBody>
                    <a:bodyPr/>
                    <a:lstStyle/>
                    <a:p>
                      <a:pPr algn="ctr" fontAlgn="b"/>
                      <a:r>
                        <a:rPr lang="en-US" sz="1400" b="1" u="none" strike="noStrike" baseline="0" dirty="0">
                          <a:solidFill>
                            <a:schemeClr val="tx1"/>
                          </a:solidFill>
                          <a:effectLst/>
                        </a:rPr>
                        <a:t>Apr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12,576.85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14,901.63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12,808.03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2,440.22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9,101.77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990115444"/>
                  </a:ext>
                </a:extLst>
              </a:tr>
              <a:tr h="219689">
                <a:tc>
                  <a:txBody>
                    <a:bodyPr/>
                    <a:lstStyle/>
                    <a:p>
                      <a:pPr algn="ctr" fontAlgn="b"/>
                      <a:r>
                        <a:rPr lang="en-US" sz="1400" b="1" u="none" strike="noStrike" baseline="0" dirty="0">
                          <a:solidFill>
                            <a:schemeClr val="tx1"/>
                          </a:solidFill>
                          <a:effectLst/>
                        </a:rPr>
                        <a:t>May</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12,567.75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14,472.57</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12,822.10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4,135.50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8,820.02</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352743080"/>
                  </a:ext>
                </a:extLst>
              </a:tr>
              <a:tr h="219689">
                <a:tc>
                  <a:txBody>
                    <a:bodyPr/>
                    <a:lstStyle/>
                    <a:p>
                      <a:pPr algn="ctr" fontAlgn="b"/>
                      <a:r>
                        <a:rPr lang="en-US" sz="1400" b="1" u="none" strike="noStrike" baseline="0" dirty="0">
                          <a:solidFill>
                            <a:schemeClr val="tx1"/>
                          </a:solidFill>
                          <a:effectLst/>
                        </a:rPr>
                        <a:t>Jun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12,555.70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13,375.31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12,478.47</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7,876.50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8,929.19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969386189"/>
                  </a:ext>
                </a:extLst>
              </a:tr>
              <a:tr h="219689">
                <a:tc>
                  <a:txBody>
                    <a:bodyPr/>
                    <a:lstStyle/>
                    <a:p>
                      <a:pPr algn="ctr" fontAlgn="b"/>
                      <a:r>
                        <a:rPr lang="en-US" sz="1400" b="1" u="none" strike="noStrike" baseline="0" dirty="0">
                          <a:solidFill>
                            <a:schemeClr val="tx1"/>
                          </a:solidFill>
                          <a:effectLst/>
                        </a:rPr>
                        <a:t>Jul</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14,287.77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14,094.70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13,997.98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6,944.16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10,624.76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993997431"/>
                  </a:ext>
                </a:extLst>
              </a:tr>
              <a:tr h="219689">
                <a:tc>
                  <a:txBody>
                    <a:bodyPr/>
                    <a:lstStyle/>
                    <a:p>
                      <a:pPr algn="ctr" fontAlgn="b"/>
                      <a:r>
                        <a:rPr lang="en-US" sz="1400" b="1" u="none" strike="noStrike" baseline="0" dirty="0">
                          <a:solidFill>
                            <a:schemeClr val="tx1"/>
                          </a:solidFill>
                          <a:effectLst/>
                        </a:rPr>
                        <a:t>Aug</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14,930.72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14,868.58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13,766.30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7,744.63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11,272.76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21696851"/>
                  </a:ext>
                </a:extLst>
              </a:tr>
              <a:tr h="219689">
                <a:tc>
                  <a:txBody>
                    <a:bodyPr/>
                    <a:lstStyle/>
                    <a:p>
                      <a:pPr algn="ctr" fontAlgn="b"/>
                      <a:r>
                        <a:rPr lang="en-US" sz="1400" b="1" u="none" strike="noStrike" baseline="0" dirty="0">
                          <a:solidFill>
                            <a:schemeClr val="tx1"/>
                          </a:solidFill>
                          <a:effectLst/>
                        </a:rPr>
                        <a:t>Sep</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14,199.97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13,845.34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12,332.20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7,733.17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12,028.00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8248552"/>
                  </a:ext>
                </a:extLst>
              </a:tr>
              <a:tr h="219689">
                <a:tc>
                  <a:txBody>
                    <a:bodyPr/>
                    <a:lstStyle/>
                    <a:p>
                      <a:pPr algn="ctr" fontAlgn="b"/>
                      <a:r>
                        <a:rPr lang="en-US" sz="1400" b="1" u="none" strike="noStrike" baseline="0" dirty="0">
                          <a:solidFill>
                            <a:schemeClr val="tx1"/>
                          </a:solidFill>
                          <a:effectLst/>
                        </a:rPr>
                        <a:t>Oct</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15,275.54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14,457.10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13,958.57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7,581.66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13,388.62</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101805585"/>
                  </a:ext>
                </a:extLst>
              </a:tr>
              <a:tr h="219689">
                <a:tc>
                  <a:txBody>
                    <a:bodyPr/>
                    <a:lstStyle/>
                    <a:p>
                      <a:pPr algn="ctr" fontAlgn="b"/>
                      <a:r>
                        <a:rPr lang="en-US" sz="1400" b="1" u="none" strike="noStrike" baseline="0" dirty="0">
                          <a:solidFill>
                            <a:schemeClr val="tx1"/>
                          </a:solidFill>
                          <a:effectLst/>
                        </a:rPr>
                        <a:t>Nov</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14,706.86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14,011.27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13,304.60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7,494.98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11,925.73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27908568"/>
                  </a:ext>
                </a:extLst>
              </a:tr>
              <a:tr h="219689">
                <a:tc>
                  <a:txBody>
                    <a:bodyPr/>
                    <a:lstStyle/>
                    <a:p>
                      <a:pPr algn="ctr" fontAlgn="b"/>
                      <a:r>
                        <a:rPr lang="en-US" sz="1400" b="1" u="none" strike="noStrike" baseline="0" dirty="0">
                          <a:solidFill>
                            <a:schemeClr val="tx1"/>
                          </a:solidFill>
                          <a:effectLst/>
                        </a:rPr>
                        <a:t>Dec</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14,537.97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13,894.25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13,343.25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8,597.94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10,795.49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121683925"/>
                  </a:ext>
                </a:extLst>
              </a:tr>
              <a:tr h="219689">
                <a:tc>
                  <a:txBody>
                    <a:bodyPr/>
                    <a:lstStyle/>
                    <a:p>
                      <a:pPr algn="ctr" fontAlgn="b"/>
                      <a:r>
                        <a:rPr lang="en-US" sz="1400" b="1" u="none" strike="noStrike" baseline="0">
                          <a:effectLst/>
                        </a:rPr>
                        <a:t>TOTAL</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162,114.69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171,995.03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162,307.53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96,018.92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124,108.95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31,077.09</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611169975"/>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smtClean="0">
                <a:solidFill>
                  <a:srgbClr val="000000"/>
                </a:solidFill>
              </a:rPr>
              <a:t>Total Air Exports (In Tons)</a:t>
            </a:r>
          </a:p>
          <a:p>
            <a:pPr algn="ctr" eaLnBrk="1">
              <a:buClrTx/>
              <a:buFontTx/>
              <a:buNone/>
            </a:pPr>
            <a:r>
              <a:rPr lang="en-US" altLang="en-US" sz="2800" b="1" dirty="0" smtClean="0">
                <a:solidFill>
                  <a:srgbClr val="000000"/>
                </a:solidFill>
              </a:rPr>
              <a:t>Quarterly</a:t>
            </a:r>
            <a:endParaRPr lang="en-US" altLang="en-US" sz="2800" b="1" dirty="0">
              <a:solidFill>
                <a:srgbClr val="000000"/>
              </a:solidFill>
            </a:endParaRPr>
          </a:p>
        </p:txBody>
      </p:sp>
      <p:sp>
        <p:nvSpPr>
          <p:cNvPr id="3075" name="Rectangle 4"/>
          <p:cNvSpPr>
            <a:spLocks noChangeArrowheads="1"/>
          </p:cNvSpPr>
          <p:nvPr/>
        </p:nvSpPr>
        <p:spPr bwMode="auto">
          <a:xfrm>
            <a:off x="0" y="6637780"/>
            <a:ext cx="10115550" cy="8842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sz="1600" b="1" dirty="0" smtClean="0"/>
              <a:t>2022 Q1 has shown growth compared to the year 2021, main reason for the growth would be because of the global post pandemic recovery from last year. Yet the productivity is lower compared to the other years.</a:t>
            </a:r>
            <a:endParaRPr lang="en-US" sz="1600" b="1" dirty="0"/>
          </a:p>
        </p:txBody>
      </p:sp>
      <p:graphicFrame>
        <p:nvGraphicFramePr>
          <p:cNvPr id="7" name="Chart 6"/>
          <p:cNvGraphicFramePr>
            <a:graphicFrameLocks/>
          </p:cNvGraphicFramePr>
          <p:nvPr>
            <p:extLst>
              <p:ext uri="{D42A27DB-BD31-4B8C-83A1-F6EECF244321}">
                <p14:modId xmlns:p14="http://schemas.microsoft.com/office/powerpoint/2010/main" val="3233573910"/>
              </p:ext>
            </p:extLst>
          </p:nvPr>
        </p:nvGraphicFramePr>
        <p:xfrm>
          <a:off x="239709" y="1091406"/>
          <a:ext cx="9601199" cy="2667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834057930"/>
              </p:ext>
            </p:extLst>
          </p:nvPr>
        </p:nvGraphicFramePr>
        <p:xfrm>
          <a:off x="239709" y="4008436"/>
          <a:ext cx="9361492" cy="2590801"/>
        </p:xfrm>
        <a:graphic>
          <a:graphicData uri="http://schemas.openxmlformats.org/drawingml/2006/table">
            <a:tbl>
              <a:tblPr>
                <a:tableStyleId>{5C22544A-7EE6-4342-B048-85BDC9FD1C3A}</a:tableStyleId>
              </a:tblPr>
              <a:tblGrid>
                <a:gridCol w="1348826">
                  <a:extLst>
                    <a:ext uri="{9D8B030D-6E8A-4147-A177-3AD203B41FA5}">
                      <a16:colId xmlns:a16="http://schemas.microsoft.com/office/drawing/2014/main" val="429112071"/>
                    </a:ext>
                  </a:extLst>
                </a:gridCol>
                <a:gridCol w="1268538">
                  <a:extLst>
                    <a:ext uri="{9D8B030D-6E8A-4147-A177-3AD203B41FA5}">
                      <a16:colId xmlns:a16="http://schemas.microsoft.com/office/drawing/2014/main" val="1423209362"/>
                    </a:ext>
                  </a:extLst>
                </a:gridCol>
                <a:gridCol w="1327416">
                  <a:extLst>
                    <a:ext uri="{9D8B030D-6E8A-4147-A177-3AD203B41FA5}">
                      <a16:colId xmlns:a16="http://schemas.microsoft.com/office/drawing/2014/main" val="825060487"/>
                    </a:ext>
                  </a:extLst>
                </a:gridCol>
                <a:gridCol w="1434464">
                  <a:extLst>
                    <a:ext uri="{9D8B030D-6E8A-4147-A177-3AD203B41FA5}">
                      <a16:colId xmlns:a16="http://schemas.microsoft.com/office/drawing/2014/main" val="413583179"/>
                    </a:ext>
                  </a:extLst>
                </a:gridCol>
                <a:gridCol w="1327416">
                  <a:extLst>
                    <a:ext uri="{9D8B030D-6E8A-4147-A177-3AD203B41FA5}">
                      <a16:colId xmlns:a16="http://schemas.microsoft.com/office/drawing/2014/main" val="1145481052"/>
                    </a:ext>
                  </a:extLst>
                </a:gridCol>
                <a:gridCol w="1327416">
                  <a:extLst>
                    <a:ext uri="{9D8B030D-6E8A-4147-A177-3AD203B41FA5}">
                      <a16:colId xmlns:a16="http://schemas.microsoft.com/office/drawing/2014/main" val="2676203793"/>
                    </a:ext>
                  </a:extLst>
                </a:gridCol>
                <a:gridCol w="1327416">
                  <a:extLst>
                    <a:ext uri="{9D8B030D-6E8A-4147-A177-3AD203B41FA5}">
                      <a16:colId xmlns:a16="http://schemas.microsoft.com/office/drawing/2014/main" val="3864034523"/>
                    </a:ext>
                  </a:extLst>
                </a:gridCol>
              </a:tblGrid>
              <a:tr h="304801">
                <a:tc>
                  <a:txBody>
                    <a:bodyPr/>
                    <a:lstStyle/>
                    <a:p>
                      <a:pPr algn="l" fontAlgn="b"/>
                      <a:r>
                        <a:rPr lang="en-US" sz="1400" b="1" u="none" strike="noStrike" baseline="0" dirty="0">
                          <a:effectLst/>
                        </a:rPr>
                        <a:t> </a:t>
                      </a:r>
                      <a:endParaRPr lang="en-US" sz="1400" b="1" i="0" u="none" strike="noStrike" baseline="0" dirty="0">
                        <a:effectLst/>
                        <a:latin typeface="Arial" panose="020B0604020202020204" pitchFamily="34" charset="0"/>
                      </a:endParaRPr>
                    </a:p>
                  </a:txBody>
                  <a:tcPr marL="0" marR="0" marT="0" marB="0" anchor="b"/>
                </a:tc>
                <a:tc>
                  <a:txBody>
                    <a:bodyPr/>
                    <a:lstStyle/>
                    <a:p>
                      <a:pPr algn="ctr" fontAlgn="b"/>
                      <a:r>
                        <a:rPr lang="en-US" sz="1400" b="1" u="none" strike="noStrike" baseline="0" dirty="0">
                          <a:solidFill>
                            <a:schemeClr val="tx1"/>
                          </a:solidFill>
                          <a:effectLst/>
                        </a:rPr>
                        <a:t>2017</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2018</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2019</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2020</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chemeClr val="tx1"/>
                          </a:solidFill>
                          <a:effectLst/>
                        </a:rPr>
                        <a:t>2021</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6">
                        <a:lumMod val="75000"/>
                      </a:schemeClr>
                    </a:solidFill>
                  </a:tcPr>
                </a:tc>
                <a:extLst>
                  <a:ext uri="{0D108BD9-81ED-4DB2-BD59-A6C34878D82A}">
                    <a16:rowId xmlns:a16="http://schemas.microsoft.com/office/drawing/2014/main" val="597935974"/>
                  </a:ext>
                </a:extLst>
              </a:tr>
              <a:tr h="487680">
                <a:tc>
                  <a:txBody>
                    <a:bodyPr/>
                    <a:lstStyle/>
                    <a:p>
                      <a:pPr algn="ctr" fontAlgn="b"/>
                      <a:r>
                        <a:rPr lang="en-US" sz="1400" b="1" u="none" strike="noStrike" baseline="0" dirty="0">
                          <a:solidFill>
                            <a:schemeClr val="tx1"/>
                          </a:solidFill>
                          <a:effectLst/>
                        </a:rPr>
                        <a:t>1st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dirty="0">
                          <a:effectLst/>
                        </a:rPr>
                        <a:t>36,475.56</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44,074.30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43,496.02</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35,470.17</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27,222.61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31,077.09</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2958582510"/>
                  </a:ext>
                </a:extLst>
              </a:tr>
              <a:tr h="487680">
                <a:tc>
                  <a:txBody>
                    <a:bodyPr/>
                    <a:lstStyle/>
                    <a:p>
                      <a:pPr algn="ctr" fontAlgn="b"/>
                      <a:r>
                        <a:rPr lang="en-US" sz="1400" b="1" u="none" strike="noStrike" baseline="0" dirty="0">
                          <a:solidFill>
                            <a:schemeClr val="tx1"/>
                          </a:solidFill>
                          <a:effectLst/>
                        </a:rPr>
                        <a:t>2nd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dirty="0">
                          <a:effectLst/>
                        </a:rPr>
                        <a:t>37,700.31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42,749.50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38,108.60</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14,452.22</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a:effectLst/>
                        </a:rPr>
                        <a:t>26,850.98</a:t>
                      </a:r>
                      <a:endParaRPr lang="en-US" sz="1400" b="1" i="0" u="none" strike="noStrike" baseline="0">
                        <a:effectLst/>
                        <a:latin typeface="Arial" panose="020B0604020202020204" pitchFamily="34" charset="0"/>
                      </a:endParaRPr>
                    </a:p>
                  </a:txBody>
                  <a:tcPr marL="0" marR="0" marT="0" marB="0" anchor="b"/>
                </a:tc>
                <a:tc>
                  <a:txBody>
                    <a:bodyPr/>
                    <a:lstStyle/>
                    <a:p>
                      <a:pPr algn="l" fontAlgn="b"/>
                      <a:r>
                        <a:rPr lang="en-US" sz="1400" b="1" u="none" strike="noStrike" baseline="0" dirty="0">
                          <a:effectLst/>
                        </a:rPr>
                        <a:t> </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1749164032"/>
                  </a:ext>
                </a:extLst>
              </a:tr>
              <a:tr h="487680">
                <a:tc>
                  <a:txBody>
                    <a:bodyPr/>
                    <a:lstStyle/>
                    <a:p>
                      <a:pPr algn="ctr" fontAlgn="b"/>
                      <a:r>
                        <a:rPr lang="en-US" sz="1400" b="1" u="none" strike="noStrike" baseline="0" dirty="0">
                          <a:solidFill>
                            <a:schemeClr val="tx1"/>
                          </a:solidFill>
                          <a:effectLst/>
                        </a:rPr>
                        <a:t>3rd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a:effectLst/>
                        </a:rPr>
                        <a:t>43,418.46</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42,808.61</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40,096.48</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22,421.96</a:t>
                      </a:r>
                      <a:endParaRPr lang="en-US" sz="1400" b="1" i="0" u="none" strike="noStrike" baseline="0" dirty="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33,925.52</a:t>
                      </a:r>
                      <a:endParaRPr lang="en-US" sz="1400" b="1" i="0" u="none" strike="noStrike" baseline="0" dirty="0">
                        <a:effectLst/>
                        <a:latin typeface="Arial" panose="020B0604020202020204" pitchFamily="34" charset="0"/>
                      </a:endParaRPr>
                    </a:p>
                  </a:txBody>
                  <a:tcPr marL="0" marR="0" marT="0" marB="0" anchor="b"/>
                </a:tc>
                <a:tc>
                  <a:txBody>
                    <a:bodyPr/>
                    <a:lstStyle/>
                    <a:p>
                      <a:pPr algn="l" fontAlgn="b"/>
                      <a:r>
                        <a:rPr lang="en-US" sz="1400" b="1" u="none" strike="noStrike" baseline="0" dirty="0">
                          <a:effectLst/>
                        </a:rPr>
                        <a:t> </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4004611299"/>
                  </a:ext>
                </a:extLst>
              </a:tr>
              <a:tr h="441960">
                <a:tc>
                  <a:txBody>
                    <a:bodyPr/>
                    <a:lstStyle/>
                    <a:p>
                      <a:pPr algn="ctr" fontAlgn="b"/>
                      <a:r>
                        <a:rPr lang="en-US" sz="1400" b="1" u="none" strike="noStrike" baseline="0" dirty="0">
                          <a:solidFill>
                            <a:schemeClr val="tx1"/>
                          </a:solidFill>
                          <a:effectLst/>
                        </a:rPr>
                        <a:t>4th Quarter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bg2"/>
                    </a:solidFill>
                  </a:tcPr>
                </a:tc>
                <a:tc>
                  <a:txBody>
                    <a:bodyPr/>
                    <a:lstStyle/>
                    <a:p>
                      <a:pPr algn="r" fontAlgn="b"/>
                      <a:r>
                        <a:rPr lang="en-US" sz="1400" b="1" u="none" strike="noStrike" baseline="0">
                          <a:effectLst/>
                        </a:rPr>
                        <a:t>44,520.37</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42,362.61</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40,606.42</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a:effectLst/>
                        </a:rPr>
                        <a:t>23,675.47</a:t>
                      </a:r>
                      <a:endParaRPr lang="en-US" sz="1400" b="1" i="0" u="none" strike="noStrike" baseline="0">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36,109.84</a:t>
                      </a:r>
                      <a:endParaRPr lang="en-US" sz="1400" b="1" i="0" u="none" strike="noStrike" baseline="0" dirty="0">
                        <a:effectLst/>
                        <a:latin typeface="Arial" panose="020B0604020202020204" pitchFamily="34" charset="0"/>
                      </a:endParaRPr>
                    </a:p>
                  </a:txBody>
                  <a:tcPr marL="0" marR="0" marT="0" marB="0" anchor="b"/>
                </a:tc>
                <a:tc>
                  <a:txBody>
                    <a:bodyPr/>
                    <a:lstStyle/>
                    <a:p>
                      <a:pPr algn="l" fontAlgn="b"/>
                      <a:r>
                        <a:rPr lang="en-US" sz="1400" b="1" u="none" strike="noStrike" baseline="0" dirty="0">
                          <a:effectLst/>
                        </a:rPr>
                        <a:t> </a:t>
                      </a:r>
                      <a:endParaRPr lang="en-US" sz="1400" b="1" i="0" u="none" strike="noStrike" baseline="0" dirty="0">
                        <a:effectLst/>
                        <a:latin typeface="Arial" panose="020B0604020202020204" pitchFamily="34" charset="0"/>
                      </a:endParaRPr>
                    </a:p>
                  </a:txBody>
                  <a:tcPr marL="0" marR="0" marT="0" marB="0" anchor="b"/>
                </a:tc>
                <a:extLst>
                  <a:ext uri="{0D108BD9-81ED-4DB2-BD59-A6C34878D82A}">
                    <a16:rowId xmlns:a16="http://schemas.microsoft.com/office/drawing/2014/main" val="2107375735"/>
                  </a:ext>
                </a:extLst>
              </a:tr>
              <a:tr h="381000">
                <a:tc>
                  <a:txBody>
                    <a:bodyPr/>
                    <a:lstStyle/>
                    <a:p>
                      <a:pPr algn="ctr" fontAlgn="b"/>
                      <a:r>
                        <a:rPr lang="en-US" sz="1400" b="1" u="none" strike="noStrike" baseline="0">
                          <a:effectLst/>
                        </a:rPr>
                        <a:t>TOTAL</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162,114.70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171,995.02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162,307.52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96,019.82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124,108.95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31,077.09</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08316030"/>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u="sng" dirty="0">
                <a:solidFill>
                  <a:srgbClr val="000000"/>
                </a:solidFill>
              </a:rPr>
              <a:t>Total Air Imports (In Tons</a:t>
            </a:r>
            <a:r>
              <a:rPr lang="en-US" altLang="en-US" sz="2800" b="1" u="sng" dirty="0" smtClean="0">
                <a:solidFill>
                  <a:srgbClr val="000000"/>
                </a:solidFill>
              </a:rPr>
              <a:t>)</a:t>
            </a:r>
          </a:p>
          <a:p>
            <a:pPr algn="ctr" eaLnBrk="1">
              <a:buClrTx/>
              <a:buFontTx/>
              <a:buNone/>
            </a:pPr>
            <a:r>
              <a:rPr lang="en-US" altLang="en-US" sz="2800" b="1" u="sng" dirty="0" smtClean="0">
                <a:solidFill>
                  <a:srgbClr val="000000"/>
                </a:solidFill>
              </a:rPr>
              <a:t>Month on Month</a:t>
            </a:r>
            <a:endParaRPr lang="en-US" altLang="en-US" sz="2800" b="1" u="sng" dirty="0">
              <a:solidFill>
                <a:srgbClr val="000000"/>
              </a:solidFill>
            </a:endParaRPr>
          </a:p>
        </p:txBody>
      </p:sp>
      <p:sp>
        <p:nvSpPr>
          <p:cNvPr id="6" name="Rectangle 4"/>
          <p:cNvSpPr>
            <a:spLocks noChangeArrowheads="1"/>
          </p:cNvSpPr>
          <p:nvPr/>
        </p:nvSpPr>
        <p:spPr bwMode="auto">
          <a:xfrm>
            <a:off x="-27613" y="6599237"/>
            <a:ext cx="10080625" cy="9604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smtClean="0"/>
              <a:t>Air Imports in 2022 January has recorded high in numbers compared to the last two years, whereas Feb and March has recorded low compared to last year, where Feb has the least results recorded for the last 5 years.</a:t>
            </a:r>
          </a:p>
          <a:p>
            <a:pPr marL="285750" indent="-285750">
              <a:buFont typeface="Arial" panose="020B0604020202020204" pitchFamily="34" charset="0"/>
              <a:buChar char="•"/>
            </a:pPr>
            <a:endParaRPr lang="en-US" altLang="en-US" sz="1200" dirty="0"/>
          </a:p>
        </p:txBody>
      </p:sp>
      <p:graphicFrame>
        <p:nvGraphicFramePr>
          <p:cNvPr id="7" name="Chart 6"/>
          <p:cNvGraphicFramePr>
            <a:graphicFrameLocks/>
          </p:cNvGraphicFramePr>
          <p:nvPr>
            <p:extLst>
              <p:ext uri="{D42A27DB-BD31-4B8C-83A1-F6EECF244321}">
                <p14:modId xmlns:p14="http://schemas.microsoft.com/office/powerpoint/2010/main" val="4016639553"/>
              </p:ext>
            </p:extLst>
          </p:nvPr>
        </p:nvGraphicFramePr>
        <p:xfrm>
          <a:off x="163512" y="960438"/>
          <a:ext cx="9753602" cy="23306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017604783"/>
              </p:ext>
            </p:extLst>
          </p:nvPr>
        </p:nvGraphicFramePr>
        <p:xfrm>
          <a:off x="163512" y="3340266"/>
          <a:ext cx="9753602" cy="3008180"/>
        </p:xfrm>
        <a:graphic>
          <a:graphicData uri="http://schemas.openxmlformats.org/drawingml/2006/table">
            <a:tbl>
              <a:tblPr>
                <a:tableStyleId>{5C22544A-7EE6-4342-B048-85BDC9FD1C3A}</a:tableStyleId>
              </a:tblPr>
              <a:tblGrid>
                <a:gridCol w="1582595">
                  <a:extLst>
                    <a:ext uri="{9D8B030D-6E8A-4147-A177-3AD203B41FA5}">
                      <a16:colId xmlns:a16="http://schemas.microsoft.com/office/drawing/2014/main" val="329692619"/>
                    </a:ext>
                  </a:extLst>
                </a:gridCol>
                <a:gridCol w="1307361">
                  <a:extLst>
                    <a:ext uri="{9D8B030D-6E8A-4147-A177-3AD203B41FA5}">
                      <a16:colId xmlns:a16="http://schemas.microsoft.com/office/drawing/2014/main" val="4127036400"/>
                    </a:ext>
                  </a:extLst>
                </a:gridCol>
                <a:gridCol w="1307361">
                  <a:extLst>
                    <a:ext uri="{9D8B030D-6E8A-4147-A177-3AD203B41FA5}">
                      <a16:colId xmlns:a16="http://schemas.microsoft.com/office/drawing/2014/main" val="3071550633"/>
                    </a:ext>
                  </a:extLst>
                </a:gridCol>
                <a:gridCol w="1307361">
                  <a:extLst>
                    <a:ext uri="{9D8B030D-6E8A-4147-A177-3AD203B41FA5}">
                      <a16:colId xmlns:a16="http://schemas.microsoft.com/office/drawing/2014/main" val="3215734516"/>
                    </a:ext>
                  </a:extLst>
                </a:gridCol>
                <a:gridCol w="1307361">
                  <a:extLst>
                    <a:ext uri="{9D8B030D-6E8A-4147-A177-3AD203B41FA5}">
                      <a16:colId xmlns:a16="http://schemas.microsoft.com/office/drawing/2014/main" val="3600708689"/>
                    </a:ext>
                  </a:extLst>
                </a:gridCol>
                <a:gridCol w="1582595">
                  <a:extLst>
                    <a:ext uri="{9D8B030D-6E8A-4147-A177-3AD203B41FA5}">
                      <a16:colId xmlns:a16="http://schemas.microsoft.com/office/drawing/2014/main" val="3373165531"/>
                    </a:ext>
                  </a:extLst>
                </a:gridCol>
                <a:gridCol w="1358968">
                  <a:extLst>
                    <a:ext uri="{9D8B030D-6E8A-4147-A177-3AD203B41FA5}">
                      <a16:colId xmlns:a16="http://schemas.microsoft.com/office/drawing/2014/main" val="1089499511"/>
                    </a:ext>
                  </a:extLst>
                </a:gridCol>
              </a:tblGrid>
              <a:tr h="214870">
                <a:tc>
                  <a:txBody>
                    <a:bodyPr/>
                    <a:lstStyle/>
                    <a:p>
                      <a:pPr algn="ct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ctr" fontAlgn="b"/>
                      <a:r>
                        <a:rPr lang="en-US" sz="1400" b="1" u="none" strike="noStrike" baseline="0" dirty="0">
                          <a:solidFill>
                            <a:schemeClr val="tx1"/>
                          </a:solidFill>
                          <a:effectLst/>
                        </a:rPr>
                        <a:t>2017</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2018</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2019</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2020</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chemeClr val="tx1"/>
                          </a:solidFill>
                          <a:effectLst/>
                        </a:rPr>
                        <a:t>2021</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2"/>
                    </a:solidFill>
                  </a:tcPr>
                </a:tc>
                <a:tc>
                  <a:txBody>
                    <a:bodyPr/>
                    <a:lstStyle/>
                    <a:p>
                      <a:pPr algn="ctr" fontAlgn="b"/>
                      <a:r>
                        <a:rPr lang="en-US" sz="1400" b="1" u="none" strike="noStrike" baseline="0" dirty="0">
                          <a:solidFill>
                            <a:srgbClr val="FFFF00"/>
                          </a:solidFill>
                          <a:effectLst/>
                        </a:rPr>
                        <a:t>2022</a:t>
                      </a:r>
                      <a:endParaRPr lang="en-US" sz="1400" b="1" i="0" u="none" strike="noStrike" baseline="0" dirty="0">
                        <a:solidFill>
                          <a:srgbClr val="FFFF00"/>
                        </a:solidFill>
                        <a:effectLst/>
                        <a:latin typeface="Arial" panose="020B0604020202020204" pitchFamily="34" charset="0"/>
                      </a:endParaRPr>
                    </a:p>
                  </a:txBody>
                  <a:tcPr marL="0" marR="0" marT="0" marB="0" anchor="b">
                    <a:solidFill>
                      <a:schemeClr val="accent2"/>
                    </a:solidFill>
                  </a:tcPr>
                </a:tc>
                <a:extLst>
                  <a:ext uri="{0D108BD9-81ED-4DB2-BD59-A6C34878D82A}">
                    <a16:rowId xmlns:a16="http://schemas.microsoft.com/office/drawing/2014/main" val="547478177"/>
                  </a:ext>
                </a:extLst>
              </a:tr>
              <a:tr h="214870">
                <a:tc>
                  <a:txBody>
                    <a:bodyPr/>
                    <a:lstStyle/>
                    <a:p>
                      <a:pPr algn="ctr" fontAlgn="b"/>
                      <a:r>
                        <a:rPr lang="en-US" sz="1400" b="1" u="none" strike="noStrike" baseline="0" dirty="0">
                          <a:solidFill>
                            <a:schemeClr val="tx1"/>
                          </a:solidFill>
                          <a:effectLst/>
                        </a:rPr>
                        <a:t>Jan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4,846.30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4,649.34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4,590.66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4,163.02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3,865.25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4,373.74</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16268626"/>
                  </a:ext>
                </a:extLst>
              </a:tr>
              <a:tr h="214870">
                <a:tc>
                  <a:txBody>
                    <a:bodyPr/>
                    <a:lstStyle/>
                    <a:p>
                      <a:pPr algn="ctr" fontAlgn="b"/>
                      <a:r>
                        <a:rPr lang="en-US" sz="1400" b="1" u="none" strike="noStrike" baseline="0" dirty="0">
                          <a:solidFill>
                            <a:schemeClr val="tx1"/>
                          </a:solidFill>
                          <a:effectLst/>
                        </a:rPr>
                        <a:t>Feb</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3,967.79</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4,104.60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3,530.99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3,467.65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3,177.57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3,081.75</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587563051"/>
                  </a:ext>
                </a:extLst>
              </a:tr>
              <a:tr h="214870">
                <a:tc>
                  <a:txBody>
                    <a:bodyPr/>
                    <a:lstStyle/>
                    <a:p>
                      <a:pPr algn="ctr" fontAlgn="b"/>
                      <a:r>
                        <a:rPr lang="en-US" sz="1400" b="1" u="none" strike="noStrike" baseline="0" dirty="0">
                          <a:solidFill>
                            <a:schemeClr val="tx1"/>
                          </a:solidFill>
                          <a:effectLst/>
                        </a:rPr>
                        <a:t>Mar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5,851.84</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4,852.32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5,320.53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3,797.24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3,914.50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3,870.15</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57297753"/>
                  </a:ext>
                </a:extLst>
              </a:tr>
              <a:tr h="214870">
                <a:tc>
                  <a:txBody>
                    <a:bodyPr/>
                    <a:lstStyle/>
                    <a:p>
                      <a:pPr algn="ctr" fontAlgn="b"/>
                      <a:r>
                        <a:rPr lang="en-US" sz="1400" b="1" u="none" strike="noStrike" baseline="0" dirty="0">
                          <a:solidFill>
                            <a:schemeClr val="tx1"/>
                          </a:solidFill>
                          <a:effectLst/>
                        </a:rPr>
                        <a:t>Apr</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dirty="0">
                          <a:effectLst/>
                        </a:rPr>
                        <a:t>4,303.10</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4,055.56</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3,733.33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693.71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3,353.93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47352619"/>
                  </a:ext>
                </a:extLst>
              </a:tr>
              <a:tr h="214870">
                <a:tc>
                  <a:txBody>
                    <a:bodyPr/>
                    <a:lstStyle/>
                    <a:p>
                      <a:pPr algn="ctr" fontAlgn="b"/>
                      <a:r>
                        <a:rPr lang="en-US" sz="1400" b="1" u="none" strike="noStrike" baseline="0" dirty="0">
                          <a:solidFill>
                            <a:schemeClr val="tx1"/>
                          </a:solidFill>
                          <a:effectLst/>
                        </a:rPr>
                        <a:t>May</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4,771.02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4,774.01</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4,242.23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1,337.94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3,711.17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828189061"/>
                  </a:ext>
                </a:extLst>
              </a:tr>
              <a:tr h="214870">
                <a:tc>
                  <a:txBody>
                    <a:bodyPr/>
                    <a:lstStyle/>
                    <a:p>
                      <a:pPr algn="ctr" fontAlgn="b"/>
                      <a:r>
                        <a:rPr lang="en-US" sz="1400" b="1" u="none" strike="noStrike" baseline="0" dirty="0">
                          <a:solidFill>
                            <a:schemeClr val="tx1"/>
                          </a:solidFill>
                          <a:effectLst/>
                        </a:rPr>
                        <a:t>Jun</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4,919.39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4,757.45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4,150.59</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2,348.74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3,312.30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667044806"/>
                  </a:ext>
                </a:extLst>
              </a:tr>
              <a:tr h="214870">
                <a:tc>
                  <a:txBody>
                    <a:bodyPr/>
                    <a:lstStyle/>
                    <a:p>
                      <a:pPr algn="ctr" fontAlgn="b"/>
                      <a:r>
                        <a:rPr lang="en-US" sz="1400" b="1" u="none" strike="noStrike" baseline="0" dirty="0">
                          <a:solidFill>
                            <a:schemeClr val="tx1"/>
                          </a:solidFill>
                          <a:effectLst/>
                        </a:rPr>
                        <a:t>Jul</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4,942.53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5,526.74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4,706.83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2,855.98</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3,859.50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002736130"/>
                  </a:ext>
                </a:extLst>
              </a:tr>
              <a:tr h="214870">
                <a:tc>
                  <a:txBody>
                    <a:bodyPr/>
                    <a:lstStyle/>
                    <a:p>
                      <a:pPr algn="ctr" fontAlgn="b"/>
                      <a:r>
                        <a:rPr lang="en-US" sz="1400" b="1" u="none" strike="noStrike" baseline="0" dirty="0">
                          <a:solidFill>
                            <a:schemeClr val="tx1"/>
                          </a:solidFill>
                          <a:effectLst/>
                        </a:rPr>
                        <a:t>Aug</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5,129.65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5,252.79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4,454.15</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2,698.05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4,182.14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4123256326"/>
                  </a:ext>
                </a:extLst>
              </a:tr>
              <a:tr h="214870">
                <a:tc>
                  <a:txBody>
                    <a:bodyPr/>
                    <a:lstStyle/>
                    <a:p>
                      <a:pPr algn="ctr" fontAlgn="b"/>
                      <a:r>
                        <a:rPr lang="en-US" sz="1400" b="1" u="none" strike="noStrike" baseline="0" dirty="0">
                          <a:solidFill>
                            <a:schemeClr val="tx1"/>
                          </a:solidFill>
                          <a:effectLst/>
                        </a:rPr>
                        <a:t>Sep</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5,252.33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5,251.96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4,948.86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2,911.15</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3,943.50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922954881"/>
                  </a:ext>
                </a:extLst>
              </a:tr>
              <a:tr h="214870">
                <a:tc>
                  <a:txBody>
                    <a:bodyPr/>
                    <a:lstStyle/>
                    <a:p>
                      <a:pPr algn="ctr" fontAlgn="b"/>
                      <a:r>
                        <a:rPr lang="en-US" sz="1400" b="1" u="none" strike="noStrike" baseline="0" dirty="0">
                          <a:solidFill>
                            <a:schemeClr val="tx1"/>
                          </a:solidFill>
                          <a:effectLst/>
                        </a:rPr>
                        <a:t>Oct</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5,188.10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5,539.59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5,178.20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3,280.80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4,778.13</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 </a:t>
                      </a:r>
                      <a:endParaRPr lang="en-US" sz="1400" b="1" i="0" u="none" strike="noStrike" baseline="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265226665"/>
                  </a:ext>
                </a:extLst>
              </a:tr>
              <a:tr h="214870">
                <a:tc>
                  <a:txBody>
                    <a:bodyPr/>
                    <a:lstStyle/>
                    <a:p>
                      <a:pPr algn="ctr" fontAlgn="b"/>
                      <a:r>
                        <a:rPr lang="en-US" sz="1400" b="1" u="none" strike="noStrike" baseline="0" dirty="0">
                          <a:solidFill>
                            <a:schemeClr val="tx1"/>
                          </a:solidFill>
                          <a:effectLst/>
                        </a:rPr>
                        <a:t>Nov</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5,658.03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5,228.63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4,827.20</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3,553.66</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5,215.43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628622712"/>
                  </a:ext>
                </a:extLst>
              </a:tr>
              <a:tr h="214870">
                <a:tc>
                  <a:txBody>
                    <a:bodyPr/>
                    <a:lstStyle/>
                    <a:p>
                      <a:pPr algn="ctr" fontAlgn="b"/>
                      <a:r>
                        <a:rPr lang="en-US" sz="1400" b="1" u="none" strike="noStrike" baseline="0" dirty="0">
                          <a:solidFill>
                            <a:schemeClr val="tx1"/>
                          </a:solidFill>
                          <a:effectLst/>
                        </a:rPr>
                        <a:t>Dec</a:t>
                      </a:r>
                      <a:endParaRPr lang="en-US" sz="1400" b="1" i="0" u="none" strike="noStrike" baseline="0"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400" b="1" u="none" strike="noStrike" baseline="0">
                          <a:effectLst/>
                        </a:rPr>
                        <a:t>5,205.97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5,278.39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4,886.43</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4,466.68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4,678.77</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 </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32129500"/>
                  </a:ext>
                </a:extLst>
              </a:tr>
              <a:tr h="214870">
                <a:tc>
                  <a:txBody>
                    <a:bodyPr/>
                    <a:lstStyle/>
                    <a:p>
                      <a:pPr algn="ctr" fontAlgn="b"/>
                      <a:r>
                        <a:rPr lang="en-US" sz="1400" b="1" u="none" strike="noStrike" baseline="0" dirty="0">
                          <a:effectLst/>
                        </a:rPr>
                        <a:t>TOTAL</a:t>
                      </a:r>
                      <a:endParaRPr lang="en-US" sz="1400" b="1" i="0" u="none" strike="noStrike" baseline="0" dirty="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60,036.04</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59,271.38</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54,569.99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35,574.62</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a:effectLst/>
                        </a:rPr>
                        <a:t>47,992.19</a:t>
                      </a:r>
                      <a:endParaRPr lang="en-US" sz="1400" b="1" i="0" u="none" strike="noStrike" baseline="0">
                        <a:solidFill>
                          <a:srgbClr val="000000"/>
                        </a:solidFill>
                        <a:effectLst/>
                        <a:latin typeface="Arial" panose="020B0604020202020204" pitchFamily="34" charset="0"/>
                      </a:endParaRPr>
                    </a:p>
                  </a:txBody>
                  <a:tcPr marL="0" marR="0" marT="0" marB="0" anchor="b"/>
                </a:tc>
                <a:tc>
                  <a:txBody>
                    <a:bodyPr/>
                    <a:lstStyle/>
                    <a:p>
                      <a:pPr algn="r" fontAlgn="b"/>
                      <a:r>
                        <a:rPr lang="en-US" sz="1400" b="1" u="none" strike="noStrike" baseline="0" dirty="0">
                          <a:effectLst/>
                        </a:rPr>
                        <a:t>11,325.64</a:t>
                      </a:r>
                      <a:endParaRPr lang="en-US" sz="1400" b="1" i="0" u="none" strike="noStrike" baseline="0"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1475985881"/>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Imports (In Tons) </a:t>
            </a:r>
            <a:endParaRPr lang="en-US" altLang="en-US" sz="2800" b="1" dirty="0" smtClean="0">
              <a:solidFill>
                <a:srgbClr val="000000"/>
              </a:solidFill>
            </a:endParaRPr>
          </a:p>
          <a:p>
            <a:pPr algn="ctr" eaLnBrk="1">
              <a:buClrTx/>
              <a:buFontTx/>
              <a:buNone/>
            </a:pPr>
            <a:r>
              <a:rPr lang="en-US" altLang="en-US" sz="2800" b="1" dirty="0" smtClean="0">
                <a:solidFill>
                  <a:srgbClr val="000000"/>
                </a:solidFill>
              </a:rPr>
              <a:t>Quarterly</a:t>
            </a:r>
            <a:endParaRPr lang="en-US" altLang="en-US" sz="2800" b="1" dirty="0">
              <a:solidFill>
                <a:srgbClr val="000000"/>
              </a:solidFill>
            </a:endParaRPr>
          </a:p>
        </p:txBody>
      </p:sp>
      <p:sp>
        <p:nvSpPr>
          <p:cNvPr id="5123" name="Rectangle 4"/>
          <p:cNvSpPr>
            <a:spLocks noChangeArrowheads="1"/>
          </p:cNvSpPr>
          <p:nvPr/>
        </p:nvSpPr>
        <p:spPr bwMode="auto">
          <a:xfrm>
            <a:off x="0" y="6361571"/>
            <a:ext cx="10080625" cy="1198104"/>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smtClean="0"/>
              <a:t>The 1st quarter of 2022 has increased compared to last year but still low compared to the 1</a:t>
            </a:r>
            <a:r>
              <a:rPr lang="en-US" altLang="en-US" sz="1600" b="1" baseline="30000" dirty="0" smtClean="0"/>
              <a:t>st</a:t>
            </a:r>
            <a:r>
              <a:rPr lang="en-US" altLang="en-US" sz="1600" b="1" dirty="0" smtClean="0"/>
              <a:t> Quarter in the other years.</a:t>
            </a:r>
            <a:endParaRPr lang="en-US" altLang="en-US" sz="1200" b="1" dirty="0"/>
          </a:p>
        </p:txBody>
      </p:sp>
      <p:graphicFrame>
        <p:nvGraphicFramePr>
          <p:cNvPr id="6" name="Chart 5"/>
          <p:cNvGraphicFramePr>
            <a:graphicFrameLocks/>
          </p:cNvGraphicFramePr>
          <p:nvPr>
            <p:extLst>
              <p:ext uri="{D42A27DB-BD31-4B8C-83A1-F6EECF244321}">
                <p14:modId xmlns:p14="http://schemas.microsoft.com/office/powerpoint/2010/main" val="218131664"/>
              </p:ext>
            </p:extLst>
          </p:nvPr>
        </p:nvGraphicFramePr>
        <p:xfrm>
          <a:off x="201612" y="1045738"/>
          <a:ext cx="9677400" cy="30237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58097869"/>
              </p:ext>
            </p:extLst>
          </p:nvPr>
        </p:nvGraphicFramePr>
        <p:xfrm>
          <a:off x="201612" y="4199410"/>
          <a:ext cx="9677401" cy="2018826"/>
        </p:xfrm>
        <a:graphic>
          <a:graphicData uri="http://schemas.openxmlformats.org/drawingml/2006/table">
            <a:tbl>
              <a:tblPr>
                <a:tableStyleId>{5C22544A-7EE6-4342-B048-85BDC9FD1C3A}</a:tableStyleId>
              </a:tblPr>
              <a:tblGrid>
                <a:gridCol w="1570231">
                  <a:extLst>
                    <a:ext uri="{9D8B030D-6E8A-4147-A177-3AD203B41FA5}">
                      <a16:colId xmlns:a16="http://schemas.microsoft.com/office/drawing/2014/main" val="2756975469"/>
                    </a:ext>
                  </a:extLst>
                </a:gridCol>
                <a:gridCol w="1297147">
                  <a:extLst>
                    <a:ext uri="{9D8B030D-6E8A-4147-A177-3AD203B41FA5}">
                      <a16:colId xmlns:a16="http://schemas.microsoft.com/office/drawing/2014/main" val="1685459370"/>
                    </a:ext>
                  </a:extLst>
                </a:gridCol>
                <a:gridCol w="1297147">
                  <a:extLst>
                    <a:ext uri="{9D8B030D-6E8A-4147-A177-3AD203B41FA5}">
                      <a16:colId xmlns:a16="http://schemas.microsoft.com/office/drawing/2014/main" val="2500467836"/>
                    </a:ext>
                  </a:extLst>
                </a:gridCol>
                <a:gridCol w="1297147">
                  <a:extLst>
                    <a:ext uri="{9D8B030D-6E8A-4147-A177-3AD203B41FA5}">
                      <a16:colId xmlns:a16="http://schemas.microsoft.com/office/drawing/2014/main" val="2241206957"/>
                    </a:ext>
                  </a:extLst>
                </a:gridCol>
                <a:gridCol w="1297147">
                  <a:extLst>
                    <a:ext uri="{9D8B030D-6E8A-4147-A177-3AD203B41FA5}">
                      <a16:colId xmlns:a16="http://schemas.microsoft.com/office/drawing/2014/main" val="1573918265"/>
                    </a:ext>
                  </a:extLst>
                </a:gridCol>
                <a:gridCol w="1570231">
                  <a:extLst>
                    <a:ext uri="{9D8B030D-6E8A-4147-A177-3AD203B41FA5}">
                      <a16:colId xmlns:a16="http://schemas.microsoft.com/office/drawing/2014/main" val="2160716724"/>
                    </a:ext>
                  </a:extLst>
                </a:gridCol>
                <a:gridCol w="1348351">
                  <a:extLst>
                    <a:ext uri="{9D8B030D-6E8A-4147-A177-3AD203B41FA5}">
                      <a16:colId xmlns:a16="http://schemas.microsoft.com/office/drawing/2014/main" val="2067232684"/>
                    </a:ext>
                  </a:extLst>
                </a:gridCol>
              </a:tblGrid>
              <a:tr h="336471">
                <a:tc>
                  <a:txBody>
                    <a:bodyPr/>
                    <a:lstStyle/>
                    <a:p>
                      <a:pPr algn="l"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solidFill>
                            <a:schemeClr val="tx1"/>
                          </a:solidFill>
                          <a:effectLst/>
                        </a:rPr>
                        <a:t>2017</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2018</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2019</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2020</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chemeClr val="tx1"/>
                          </a:solidFill>
                          <a:effectLst/>
                        </a:rPr>
                        <a:t>2021</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4">
                        <a:lumMod val="75000"/>
                      </a:schemeClr>
                    </a:solidFill>
                  </a:tcPr>
                </a:tc>
                <a:tc>
                  <a:txBody>
                    <a:bodyPr/>
                    <a:lstStyle/>
                    <a:p>
                      <a:pPr algn="ctr" fontAlgn="b"/>
                      <a:r>
                        <a:rPr lang="en-US" sz="1600" b="1" u="none" strike="noStrike" dirty="0">
                          <a:solidFill>
                            <a:srgbClr val="FFFF00"/>
                          </a:solidFill>
                          <a:effectLst/>
                        </a:rPr>
                        <a:t>2022</a:t>
                      </a:r>
                      <a:endParaRPr lang="en-US" sz="1600" b="1" i="0" u="none" strike="noStrike" dirty="0">
                        <a:solidFill>
                          <a:srgbClr val="FFFF00"/>
                        </a:solidFill>
                        <a:effectLst/>
                        <a:latin typeface="Arial" panose="020B0604020202020204" pitchFamily="34" charset="0"/>
                      </a:endParaRPr>
                    </a:p>
                  </a:txBody>
                  <a:tcPr marL="0" marR="0" marT="0" marB="0" anchor="b">
                    <a:solidFill>
                      <a:schemeClr val="accent4">
                        <a:lumMod val="75000"/>
                      </a:schemeClr>
                    </a:solidFill>
                  </a:tcPr>
                </a:tc>
                <a:extLst>
                  <a:ext uri="{0D108BD9-81ED-4DB2-BD59-A6C34878D82A}">
                    <a16:rowId xmlns:a16="http://schemas.microsoft.com/office/drawing/2014/main" val="1451434551"/>
                  </a:ext>
                </a:extLst>
              </a:tr>
              <a:tr h="336471">
                <a:tc>
                  <a:txBody>
                    <a:bodyPr/>
                    <a:lstStyle/>
                    <a:p>
                      <a:pPr algn="ctr" fontAlgn="b"/>
                      <a:r>
                        <a:rPr lang="en-US" sz="1600" b="1" u="none" strike="noStrike" dirty="0">
                          <a:solidFill>
                            <a:schemeClr val="tx1"/>
                          </a:solidFill>
                          <a:effectLst/>
                        </a:rPr>
                        <a:t>1st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dirty="0">
                          <a:effectLst/>
                        </a:rPr>
                        <a:t>14,665.93</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13,606.26</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13,442.18</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11,427.91</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10,957.32</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11,325.64</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2538684100"/>
                  </a:ext>
                </a:extLst>
              </a:tr>
              <a:tr h="336471">
                <a:tc>
                  <a:txBody>
                    <a:bodyPr/>
                    <a:lstStyle/>
                    <a:p>
                      <a:pPr algn="ctr" fontAlgn="b"/>
                      <a:r>
                        <a:rPr lang="en-US" sz="1600" b="1" u="none" strike="noStrike" dirty="0">
                          <a:solidFill>
                            <a:schemeClr val="tx1"/>
                          </a:solidFill>
                          <a:effectLst/>
                        </a:rPr>
                        <a:t>2nd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dirty="0">
                          <a:effectLst/>
                        </a:rPr>
                        <a:t>13,993.52</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13,587.01</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12,126.14</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4,380.39</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10,377.40</a:t>
                      </a:r>
                      <a:endParaRPr lang="en-US" sz="1600" b="1" i="0" u="none" strike="noStrike">
                        <a:effectLst/>
                        <a:latin typeface="Arial" panose="020B0604020202020204" pitchFamily="34" charset="0"/>
                      </a:endParaRPr>
                    </a:p>
                  </a:txBody>
                  <a:tcPr marL="0" marR="0" marT="0" marB="0" anchor="b"/>
                </a:tc>
                <a:tc>
                  <a:txBody>
                    <a:bodyPr/>
                    <a:lstStyle/>
                    <a:p>
                      <a:pPr algn="l"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3174287924"/>
                  </a:ext>
                </a:extLst>
              </a:tr>
              <a:tr h="336471">
                <a:tc>
                  <a:txBody>
                    <a:bodyPr/>
                    <a:lstStyle/>
                    <a:p>
                      <a:pPr algn="ctr" fontAlgn="b"/>
                      <a:r>
                        <a:rPr lang="en-US" sz="1600" b="1" u="none" strike="noStrike" dirty="0">
                          <a:solidFill>
                            <a:schemeClr val="tx1"/>
                          </a:solidFill>
                          <a:effectLst/>
                        </a:rPr>
                        <a:t>3rd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a:effectLst/>
                        </a:rPr>
                        <a:t>15,324.50</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16,031.50</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14,109.84</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8,465.18</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11,985.14</a:t>
                      </a:r>
                      <a:endParaRPr lang="en-US" sz="1600" b="1" i="0" u="none" strike="noStrike">
                        <a:effectLst/>
                        <a:latin typeface="Arial" panose="020B0604020202020204" pitchFamily="34" charset="0"/>
                      </a:endParaRPr>
                    </a:p>
                  </a:txBody>
                  <a:tcPr marL="0" marR="0" marT="0" marB="0" anchor="b"/>
                </a:tc>
                <a:tc>
                  <a:txBody>
                    <a:bodyPr/>
                    <a:lstStyle/>
                    <a:p>
                      <a:pPr algn="l" fontAlgn="b"/>
                      <a:r>
                        <a:rPr lang="en-US" sz="1600" b="1" u="none" strike="noStrike">
                          <a:effectLst/>
                        </a:rPr>
                        <a:t> </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2122361741"/>
                  </a:ext>
                </a:extLst>
              </a:tr>
              <a:tr h="336471">
                <a:tc>
                  <a:txBody>
                    <a:bodyPr/>
                    <a:lstStyle/>
                    <a:p>
                      <a:pPr algn="ctr" fontAlgn="b"/>
                      <a:r>
                        <a:rPr lang="en-US" sz="1600" b="1" u="none" strike="noStrike" dirty="0">
                          <a:solidFill>
                            <a:schemeClr val="tx1"/>
                          </a:solidFill>
                          <a:effectLst/>
                        </a:rPr>
                        <a:t>4th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5">
                        <a:lumMod val="75000"/>
                      </a:schemeClr>
                    </a:solidFill>
                  </a:tcPr>
                </a:tc>
                <a:tc>
                  <a:txBody>
                    <a:bodyPr/>
                    <a:lstStyle/>
                    <a:p>
                      <a:pPr algn="r" fontAlgn="b"/>
                      <a:r>
                        <a:rPr lang="en-US" sz="1600" b="1" u="none" strike="noStrike">
                          <a:effectLst/>
                        </a:rPr>
                        <a:t>16,052.10</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a:effectLst/>
                        </a:rPr>
                        <a:t>16,046.61</a:t>
                      </a:r>
                      <a:endParaRPr lang="en-US" sz="1600" b="1" i="0" u="none" strike="noStrike">
                        <a:effectLst/>
                        <a:latin typeface="Arial" panose="020B0604020202020204" pitchFamily="34" charset="0"/>
                      </a:endParaRPr>
                    </a:p>
                  </a:txBody>
                  <a:tcPr marL="0" marR="0" marT="0" marB="0" anchor="b"/>
                </a:tc>
                <a:tc>
                  <a:txBody>
                    <a:bodyPr/>
                    <a:lstStyle/>
                    <a:p>
                      <a:pPr algn="r" fontAlgn="b"/>
                      <a:r>
                        <a:rPr lang="en-US" sz="1600" b="1" u="none" strike="noStrike" dirty="0">
                          <a:effectLst/>
                        </a:rPr>
                        <a:t>14,891.83</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dirty="0">
                          <a:effectLst/>
                        </a:rPr>
                        <a:t>11,301.14</a:t>
                      </a:r>
                      <a:endParaRPr lang="en-US" sz="1600" b="1" i="0" u="none" strike="noStrike" dirty="0">
                        <a:effectLst/>
                        <a:latin typeface="Arial" panose="020B0604020202020204" pitchFamily="34" charset="0"/>
                      </a:endParaRPr>
                    </a:p>
                  </a:txBody>
                  <a:tcPr marL="0" marR="0" marT="0" marB="0" anchor="b"/>
                </a:tc>
                <a:tc>
                  <a:txBody>
                    <a:bodyPr/>
                    <a:lstStyle/>
                    <a:p>
                      <a:pPr algn="r" fontAlgn="b"/>
                      <a:r>
                        <a:rPr lang="en-US" sz="1600" b="1" u="none" strike="noStrike">
                          <a:effectLst/>
                        </a:rPr>
                        <a:t>14,672.33</a:t>
                      </a:r>
                      <a:endParaRPr lang="en-US" sz="1600" b="1" i="0" u="none" strike="noStrike">
                        <a:effectLst/>
                        <a:latin typeface="Arial" panose="020B0604020202020204" pitchFamily="34" charset="0"/>
                      </a:endParaRPr>
                    </a:p>
                  </a:txBody>
                  <a:tcPr marL="0" marR="0" marT="0" marB="0" anchor="b"/>
                </a:tc>
                <a:tc>
                  <a:txBody>
                    <a:bodyPr/>
                    <a:lstStyle/>
                    <a:p>
                      <a:pPr algn="l" fontAlgn="b"/>
                      <a:r>
                        <a:rPr lang="en-US" sz="1600" b="1" u="none" strike="noStrike">
                          <a:effectLst/>
                        </a:rPr>
                        <a:t> </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82891947"/>
                  </a:ext>
                </a:extLst>
              </a:tr>
              <a:tr h="336471">
                <a:tc>
                  <a:txBody>
                    <a:bodyPr/>
                    <a:lstStyle/>
                    <a:p>
                      <a:pPr algn="ctr" fontAlgn="b"/>
                      <a:r>
                        <a:rPr lang="en-US" sz="1600" b="1" u="none" strike="noStrike">
                          <a:effectLst/>
                        </a:rPr>
                        <a:t>TOTAL</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60,036.05</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59,271.39</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a:effectLst/>
                        </a:rPr>
                        <a:t>54,569.99</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dirty="0">
                          <a:effectLst/>
                        </a:rPr>
                        <a:t>35,574.62</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dirty="0">
                          <a:effectLst/>
                        </a:rPr>
                        <a:t>47,992.19</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r" fontAlgn="b"/>
                      <a:r>
                        <a:rPr lang="en-US" sz="1600" b="1" u="none" strike="noStrike" dirty="0">
                          <a:effectLst/>
                        </a:rPr>
                        <a:t>11,325.64</a:t>
                      </a:r>
                      <a:endParaRPr lang="en-US" sz="1600" b="1" i="0" u="none" strike="noStrike"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3240812596"/>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Transshipments (In Tons) </a:t>
            </a:r>
            <a:endParaRPr lang="en-US" altLang="en-US" sz="2800" b="1" dirty="0" smtClean="0">
              <a:solidFill>
                <a:srgbClr val="000000"/>
              </a:solidFill>
            </a:endParaRPr>
          </a:p>
          <a:p>
            <a:pPr algn="ctr" eaLnBrk="1">
              <a:buClrTx/>
              <a:buFontTx/>
              <a:buNone/>
            </a:pPr>
            <a:r>
              <a:rPr lang="en-US" altLang="en-US" sz="2800" b="1" dirty="0" smtClean="0">
                <a:solidFill>
                  <a:srgbClr val="000000"/>
                </a:solidFill>
              </a:rPr>
              <a:t>Quarterly</a:t>
            </a:r>
            <a:endParaRPr lang="en-US" altLang="en-US" sz="2800" b="1" dirty="0">
              <a:solidFill>
                <a:srgbClr val="000000"/>
              </a:solidFill>
            </a:endParaRPr>
          </a:p>
        </p:txBody>
      </p:sp>
      <p:sp>
        <p:nvSpPr>
          <p:cNvPr id="7171" name="Rectangle 4"/>
          <p:cNvSpPr>
            <a:spLocks noChangeArrowheads="1"/>
          </p:cNvSpPr>
          <p:nvPr/>
        </p:nvSpPr>
        <p:spPr bwMode="auto">
          <a:xfrm>
            <a:off x="-1" y="6523038"/>
            <a:ext cx="10080625" cy="1036637"/>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smtClean="0"/>
              <a:t>While the Q1 in 2021 recorded the least in the last 5 years , Q1 of 2022 has increased significantly compared to the last year, still low compared to the other years.</a:t>
            </a:r>
          </a:p>
        </p:txBody>
      </p:sp>
      <p:graphicFrame>
        <p:nvGraphicFramePr>
          <p:cNvPr id="3" name="Table 2"/>
          <p:cNvGraphicFramePr>
            <a:graphicFrameLocks noGrp="1"/>
          </p:cNvGraphicFramePr>
          <p:nvPr>
            <p:extLst>
              <p:ext uri="{D42A27DB-BD31-4B8C-83A1-F6EECF244321}">
                <p14:modId xmlns:p14="http://schemas.microsoft.com/office/powerpoint/2010/main" val="436786190"/>
              </p:ext>
            </p:extLst>
          </p:nvPr>
        </p:nvGraphicFramePr>
        <p:xfrm>
          <a:off x="163514" y="4297937"/>
          <a:ext cx="9753599" cy="1996500"/>
        </p:xfrm>
        <a:graphic>
          <a:graphicData uri="http://schemas.openxmlformats.org/drawingml/2006/table">
            <a:tbl>
              <a:tblPr>
                <a:tableStyleId>{5C22544A-7EE6-4342-B048-85BDC9FD1C3A}</a:tableStyleId>
              </a:tblPr>
              <a:tblGrid>
                <a:gridCol w="1571822">
                  <a:extLst>
                    <a:ext uri="{9D8B030D-6E8A-4147-A177-3AD203B41FA5}">
                      <a16:colId xmlns:a16="http://schemas.microsoft.com/office/drawing/2014/main" val="174262034"/>
                    </a:ext>
                  </a:extLst>
                </a:gridCol>
                <a:gridCol w="1408889">
                  <a:extLst>
                    <a:ext uri="{9D8B030D-6E8A-4147-A177-3AD203B41FA5}">
                      <a16:colId xmlns:a16="http://schemas.microsoft.com/office/drawing/2014/main" val="3117407928"/>
                    </a:ext>
                  </a:extLst>
                </a:gridCol>
                <a:gridCol w="1868934">
                  <a:extLst>
                    <a:ext uri="{9D8B030D-6E8A-4147-A177-3AD203B41FA5}">
                      <a16:colId xmlns:a16="http://schemas.microsoft.com/office/drawing/2014/main" val="684066727"/>
                    </a:ext>
                  </a:extLst>
                </a:gridCol>
                <a:gridCol w="1408889">
                  <a:extLst>
                    <a:ext uri="{9D8B030D-6E8A-4147-A177-3AD203B41FA5}">
                      <a16:colId xmlns:a16="http://schemas.microsoft.com/office/drawing/2014/main" val="3213559478"/>
                    </a:ext>
                  </a:extLst>
                </a:gridCol>
                <a:gridCol w="1408889">
                  <a:extLst>
                    <a:ext uri="{9D8B030D-6E8A-4147-A177-3AD203B41FA5}">
                      <a16:colId xmlns:a16="http://schemas.microsoft.com/office/drawing/2014/main" val="3997681220"/>
                    </a:ext>
                  </a:extLst>
                </a:gridCol>
                <a:gridCol w="1022322">
                  <a:extLst>
                    <a:ext uri="{9D8B030D-6E8A-4147-A177-3AD203B41FA5}">
                      <a16:colId xmlns:a16="http://schemas.microsoft.com/office/drawing/2014/main" val="3074579888"/>
                    </a:ext>
                  </a:extLst>
                </a:gridCol>
                <a:gridCol w="1063854">
                  <a:extLst>
                    <a:ext uri="{9D8B030D-6E8A-4147-A177-3AD203B41FA5}">
                      <a16:colId xmlns:a16="http://schemas.microsoft.com/office/drawing/2014/main" val="959391423"/>
                    </a:ext>
                  </a:extLst>
                </a:gridCol>
              </a:tblGrid>
              <a:tr h="332750">
                <a:tc>
                  <a:txBody>
                    <a:bodyPr/>
                    <a:lstStyle/>
                    <a:p>
                      <a:pPr algn="ctr"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solidFill>
                            <a:schemeClr val="tx1"/>
                          </a:solidFill>
                          <a:effectLst/>
                        </a:rPr>
                        <a:t>2017</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2018</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2019</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2020</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chemeClr val="tx1"/>
                          </a:solidFill>
                          <a:effectLst/>
                        </a:rPr>
                        <a:t>2021</a:t>
                      </a:r>
                      <a:endParaRPr lang="en-US" sz="1600" b="1" i="0" u="none" strike="noStrike" dirty="0">
                        <a:solidFill>
                          <a:schemeClr val="tx1"/>
                        </a:solidFill>
                        <a:effectLst/>
                        <a:latin typeface="Arial" panose="020B0604020202020204" pitchFamily="34" charset="0"/>
                      </a:endParaRPr>
                    </a:p>
                  </a:txBody>
                  <a:tcPr marL="0" marR="0" marT="0" marB="0" anchor="b">
                    <a:solidFill>
                      <a:srgbClr val="00B050"/>
                    </a:solidFill>
                  </a:tcPr>
                </a:tc>
                <a:tc>
                  <a:txBody>
                    <a:bodyPr/>
                    <a:lstStyle/>
                    <a:p>
                      <a:pPr algn="ctr" fontAlgn="b"/>
                      <a:r>
                        <a:rPr lang="en-US" sz="1600" b="1" u="none" strike="noStrike" dirty="0">
                          <a:solidFill>
                            <a:srgbClr val="FFFF00"/>
                          </a:solidFill>
                          <a:effectLst/>
                        </a:rPr>
                        <a:t>2022</a:t>
                      </a:r>
                      <a:endParaRPr lang="en-US" sz="1600" b="1" i="0" u="none" strike="noStrike" dirty="0">
                        <a:solidFill>
                          <a:srgbClr val="FFFF00"/>
                        </a:solidFill>
                        <a:effectLst/>
                        <a:latin typeface="Arial" panose="020B0604020202020204" pitchFamily="34" charset="0"/>
                      </a:endParaRPr>
                    </a:p>
                  </a:txBody>
                  <a:tcPr marL="0" marR="0" marT="0" marB="0" anchor="b">
                    <a:solidFill>
                      <a:srgbClr val="00B050"/>
                    </a:solidFill>
                  </a:tcPr>
                </a:tc>
                <a:extLst>
                  <a:ext uri="{0D108BD9-81ED-4DB2-BD59-A6C34878D82A}">
                    <a16:rowId xmlns:a16="http://schemas.microsoft.com/office/drawing/2014/main" val="982100640"/>
                  </a:ext>
                </a:extLst>
              </a:tr>
              <a:tr h="332750">
                <a:tc>
                  <a:txBody>
                    <a:bodyPr/>
                    <a:lstStyle/>
                    <a:p>
                      <a:pPr algn="ctr" fontAlgn="b"/>
                      <a:r>
                        <a:rPr lang="en-US" sz="1600" b="1" u="none" strike="noStrike" dirty="0">
                          <a:solidFill>
                            <a:schemeClr val="tx1"/>
                          </a:solidFill>
                          <a:effectLst/>
                        </a:rPr>
                        <a:t>1st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dirty="0">
                          <a:effectLst/>
                        </a:rPr>
                        <a:t>8,266.84</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12,560.46</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a:effectLst/>
                        </a:rPr>
                        <a:t>10,890.86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8,268.93</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3,765.81</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6,138.50</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389612296"/>
                  </a:ext>
                </a:extLst>
              </a:tr>
              <a:tr h="332750">
                <a:tc>
                  <a:txBody>
                    <a:bodyPr/>
                    <a:lstStyle/>
                    <a:p>
                      <a:pPr algn="ctr" fontAlgn="b"/>
                      <a:r>
                        <a:rPr lang="en-US" sz="1600" b="1" u="none" strike="noStrike" dirty="0">
                          <a:solidFill>
                            <a:schemeClr val="tx1"/>
                          </a:solidFill>
                          <a:effectLst/>
                        </a:rPr>
                        <a:t>2nd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10,766.31</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12,720.85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10,366.65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2,116.53</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a:effectLst/>
                        </a:rPr>
                        <a:t>4,971.27</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 </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341938737"/>
                  </a:ext>
                </a:extLst>
              </a:tr>
              <a:tr h="332750">
                <a:tc>
                  <a:txBody>
                    <a:bodyPr/>
                    <a:lstStyle/>
                    <a:p>
                      <a:pPr algn="ctr" fontAlgn="b"/>
                      <a:r>
                        <a:rPr lang="en-US" sz="1600" b="1" u="none" strike="noStrike" dirty="0">
                          <a:solidFill>
                            <a:schemeClr val="tx1"/>
                          </a:solidFill>
                          <a:effectLst/>
                        </a:rPr>
                        <a:t>3rd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12,036.99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11,380.16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10,084.46</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2,523.25</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dirty="0">
                          <a:effectLst/>
                        </a:rPr>
                        <a:t>6,979.10</a:t>
                      </a:r>
                      <a:endParaRPr lang="en-US" sz="1600" b="1" i="0" u="none" strike="noStrike" dirty="0">
                        <a:effectLst/>
                        <a:latin typeface="Arial" panose="020B0604020202020204" pitchFamily="34" charset="0"/>
                      </a:endParaRPr>
                    </a:p>
                  </a:txBody>
                  <a:tcPr marL="0" marR="0" marT="0" marB="0" anchor="b"/>
                </a:tc>
                <a:tc>
                  <a:txBody>
                    <a:bodyPr/>
                    <a:lstStyle/>
                    <a:p>
                      <a:pPr algn="ctr" fontAlgn="b"/>
                      <a:r>
                        <a:rPr lang="en-US" sz="1600" b="1" u="none" strike="noStrike">
                          <a:effectLst/>
                        </a:rPr>
                        <a:t> </a:t>
                      </a:r>
                      <a:endParaRPr lang="en-US" sz="1600" b="1" i="0" u="none" strike="noStrike">
                        <a:effectLst/>
                        <a:latin typeface="Arial" panose="020B0604020202020204" pitchFamily="34" charset="0"/>
                      </a:endParaRPr>
                    </a:p>
                  </a:txBody>
                  <a:tcPr marL="0" marR="0" marT="0" marB="0" anchor="b"/>
                </a:tc>
                <a:extLst>
                  <a:ext uri="{0D108BD9-81ED-4DB2-BD59-A6C34878D82A}">
                    <a16:rowId xmlns:a16="http://schemas.microsoft.com/office/drawing/2014/main" val="1141367648"/>
                  </a:ext>
                </a:extLst>
              </a:tr>
              <a:tr h="332750">
                <a:tc>
                  <a:txBody>
                    <a:bodyPr/>
                    <a:lstStyle/>
                    <a:p>
                      <a:pPr algn="ctr" fontAlgn="b"/>
                      <a:r>
                        <a:rPr lang="en-US" sz="1600" b="1" u="none" strike="noStrike" dirty="0">
                          <a:solidFill>
                            <a:schemeClr val="tx1"/>
                          </a:solidFill>
                          <a:effectLst/>
                        </a:rPr>
                        <a:t>4th Quarter</a:t>
                      </a:r>
                      <a:endParaRPr lang="en-US" sz="16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ctr" fontAlgn="b"/>
                      <a:r>
                        <a:rPr lang="en-US" sz="1600" b="1" u="none" strike="noStrike">
                          <a:effectLst/>
                        </a:rPr>
                        <a:t>13,320.18</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10,815.24</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10,869.28</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3,809.29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a:effectLst/>
                        </a:rPr>
                        <a:t>7,279.39</a:t>
                      </a:r>
                      <a:endParaRPr lang="en-US" sz="1600" b="1" i="0" u="none" strike="noStrike">
                        <a:effectLst/>
                        <a:latin typeface="Arial" panose="020B0604020202020204" pitchFamily="34" charset="0"/>
                      </a:endParaRPr>
                    </a:p>
                  </a:txBody>
                  <a:tcPr marL="0" marR="0" marT="0" marB="0" anchor="b"/>
                </a:tc>
                <a:tc>
                  <a:txBody>
                    <a:bodyPr/>
                    <a:lstStyle/>
                    <a:p>
                      <a:pPr algn="ctr" fontAlgn="b"/>
                      <a:r>
                        <a:rPr lang="en-US" sz="1600" b="1" u="none" strike="noStrike" dirty="0">
                          <a:effectLst/>
                        </a:rPr>
                        <a:t> </a:t>
                      </a:r>
                      <a:endParaRPr lang="en-US" sz="1600" b="1" i="0" u="none" strike="noStrike" dirty="0">
                        <a:effectLst/>
                        <a:latin typeface="Arial" panose="020B0604020202020204" pitchFamily="34" charset="0"/>
                      </a:endParaRPr>
                    </a:p>
                  </a:txBody>
                  <a:tcPr marL="0" marR="0" marT="0" marB="0" anchor="b"/>
                </a:tc>
                <a:extLst>
                  <a:ext uri="{0D108BD9-81ED-4DB2-BD59-A6C34878D82A}">
                    <a16:rowId xmlns:a16="http://schemas.microsoft.com/office/drawing/2014/main" val="1855615595"/>
                  </a:ext>
                </a:extLst>
              </a:tr>
              <a:tr h="332750">
                <a:tc>
                  <a:txBody>
                    <a:bodyPr/>
                    <a:lstStyle/>
                    <a:p>
                      <a:pPr algn="ctr" fontAlgn="b"/>
                      <a:r>
                        <a:rPr lang="en-US" sz="1600" b="1" u="none" strike="noStrike" dirty="0">
                          <a:effectLst/>
                        </a:rPr>
                        <a:t>TOTAL</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44,390.31</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47,476.71</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42,211.25</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a:effectLst/>
                        </a:rPr>
                        <a:t>16,718.00</a:t>
                      </a:r>
                      <a:endParaRPr lang="en-US" sz="1600" b="1" i="0" u="none" strike="noStrike">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dirty="0">
                          <a:effectLst/>
                        </a:rPr>
                        <a:t>22,995.57</a:t>
                      </a:r>
                      <a:endParaRPr lang="en-US" sz="1600" b="1" i="0" u="none" strike="noStrike" dirty="0">
                        <a:solidFill>
                          <a:srgbClr val="000000"/>
                        </a:solidFill>
                        <a:effectLst/>
                        <a:latin typeface="Arial" panose="020B0604020202020204" pitchFamily="34" charset="0"/>
                      </a:endParaRPr>
                    </a:p>
                  </a:txBody>
                  <a:tcPr marL="0" marR="0" marT="0" marB="0" anchor="b"/>
                </a:tc>
                <a:tc>
                  <a:txBody>
                    <a:bodyPr/>
                    <a:lstStyle/>
                    <a:p>
                      <a:pPr algn="ctr" fontAlgn="b"/>
                      <a:r>
                        <a:rPr lang="en-US" sz="1600" b="1" u="none" strike="noStrike" dirty="0">
                          <a:effectLst/>
                        </a:rPr>
                        <a:t>6,138.50</a:t>
                      </a:r>
                      <a:endParaRPr lang="en-US" sz="1600" b="1" i="0" u="none" strike="noStrike" dirty="0">
                        <a:solidFill>
                          <a:srgbClr val="000000"/>
                        </a:solidFill>
                        <a:effectLst/>
                        <a:latin typeface="Arial" panose="020B0604020202020204" pitchFamily="34" charset="0"/>
                      </a:endParaRPr>
                    </a:p>
                  </a:txBody>
                  <a:tcPr marL="0" marR="0" marT="0" marB="0" anchor="b"/>
                </a:tc>
                <a:extLst>
                  <a:ext uri="{0D108BD9-81ED-4DB2-BD59-A6C34878D82A}">
                    <a16:rowId xmlns:a16="http://schemas.microsoft.com/office/drawing/2014/main" val="2659112941"/>
                  </a:ext>
                </a:extLst>
              </a:tr>
            </a:tbl>
          </a:graphicData>
        </a:graphic>
      </p:graphicFrame>
      <p:graphicFrame>
        <p:nvGraphicFramePr>
          <p:cNvPr id="7" name="Chart 6"/>
          <p:cNvGraphicFramePr>
            <a:graphicFrameLocks/>
          </p:cNvGraphicFramePr>
          <p:nvPr>
            <p:extLst>
              <p:ext uri="{D42A27DB-BD31-4B8C-83A1-F6EECF244321}">
                <p14:modId xmlns:p14="http://schemas.microsoft.com/office/powerpoint/2010/main" val="528084931"/>
              </p:ext>
            </p:extLst>
          </p:nvPr>
        </p:nvGraphicFramePr>
        <p:xfrm>
          <a:off x="163514" y="960436"/>
          <a:ext cx="9753599" cy="31089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0" y="0"/>
            <a:ext cx="10080625"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smtClean="0">
                <a:solidFill>
                  <a:schemeClr val="bg1"/>
                </a:solidFill>
              </a:rPr>
              <a:t>Air Freight Throughput (Exports, Imports &amp; Transshipments) In Ton’s</a:t>
            </a:r>
            <a:br>
              <a:rPr lang="en-US" altLang="en-US" sz="2400" b="1" cap="none" dirty="0" smtClean="0">
                <a:solidFill>
                  <a:schemeClr val="bg1"/>
                </a:solidFill>
              </a:rPr>
            </a:br>
            <a:r>
              <a:rPr lang="en-US" altLang="en-US" sz="2400" b="1" cap="none" dirty="0" smtClean="0">
                <a:solidFill>
                  <a:schemeClr val="bg1"/>
                </a:solidFill>
              </a:rPr>
              <a:t>Yearly</a:t>
            </a:r>
            <a:r>
              <a:rPr lang="en-US" altLang="en-US" sz="2400" b="1" dirty="0" smtClean="0">
                <a:solidFill>
                  <a:schemeClr val="bg1"/>
                </a:solidFill>
              </a:rPr>
              <a:t/>
            </a:r>
            <a:br>
              <a:rPr lang="en-US" altLang="en-US" sz="2400" b="1" dirty="0" smtClean="0">
                <a:solidFill>
                  <a:schemeClr val="bg1"/>
                </a:solidFill>
              </a:rPr>
            </a:br>
            <a:endParaRPr lang="en-US" altLang="en-US" sz="2400" b="1" dirty="0" smtClean="0">
              <a:solidFill>
                <a:schemeClr val="bg1"/>
              </a:solidFill>
            </a:endParaRPr>
          </a:p>
        </p:txBody>
      </p:sp>
      <p:sp>
        <p:nvSpPr>
          <p:cNvPr id="5" name="Rectangle 4"/>
          <p:cNvSpPr>
            <a:spLocks noChangeArrowheads="1"/>
          </p:cNvSpPr>
          <p:nvPr/>
        </p:nvSpPr>
        <p:spPr bwMode="auto">
          <a:xfrm>
            <a:off x="-1" y="6599236"/>
            <a:ext cx="10080625" cy="960439"/>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endParaRPr lang="en-US" altLang="en-US" sz="1600" b="1" dirty="0"/>
          </a:p>
        </p:txBody>
      </p:sp>
      <p:graphicFrame>
        <p:nvGraphicFramePr>
          <p:cNvPr id="3" name="Table 2"/>
          <p:cNvGraphicFramePr>
            <a:graphicFrameLocks noGrp="1"/>
          </p:cNvGraphicFramePr>
          <p:nvPr>
            <p:extLst>
              <p:ext uri="{D42A27DB-BD31-4B8C-83A1-F6EECF244321}">
                <p14:modId xmlns:p14="http://schemas.microsoft.com/office/powerpoint/2010/main" val="3051155563"/>
              </p:ext>
            </p:extLst>
          </p:nvPr>
        </p:nvGraphicFramePr>
        <p:xfrm>
          <a:off x="163514" y="852553"/>
          <a:ext cx="9524998" cy="2451996"/>
        </p:xfrm>
        <a:graphic>
          <a:graphicData uri="http://schemas.openxmlformats.org/drawingml/2006/table">
            <a:tbl>
              <a:tblPr/>
              <a:tblGrid>
                <a:gridCol w="1952626">
                  <a:extLst>
                    <a:ext uri="{9D8B030D-6E8A-4147-A177-3AD203B41FA5}">
                      <a16:colId xmlns:a16="http://schemas.microsoft.com/office/drawing/2014/main" val="1735137499"/>
                    </a:ext>
                  </a:extLst>
                </a:gridCol>
                <a:gridCol w="1750218">
                  <a:extLst>
                    <a:ext uri="{9D8B030D-6E8A-4147-A177-3AD203B41FA5}">
                      <a16:colId xmlns:a16="http://schemas.microsoft.com/office/drawing/2014/main" val="1322694830"/>
                    </a:ext>
                  </a:extLst>
                </a:gridCol>
                <a:gridCol w="2321718">
                  <a:extLst>
                    <a:ext uri="{9D8B030D-6E8A-4147-A177-3AD203B41FA5}">
                      <a16:colId xmlns:a16="http://schemas.microsoft.com/office/drawing/2014/main" val="3204109104"/>
                    </a:ext>
                  </a:extLst>
                </a:gridCol>
                <a:gridCol w="1750218">
                  <a:extLst>
                    <a:ext uri="{9D8B030D-6E8A-4147-A177-3AD203B41FA5}">
                      <a16:colId xmlns:a16="http://schemas.microsoft.com/office/drawing/2014/main" val="2180253353"/>
                    </a:ext>
                  </a:extLst>
                </a:gridCol>
                <a:gridCol w="1750218">
                  <a:extLst>
                    <a:ext uri="{9D8B030D-6E8A-4147-A177-3AD203B41FA5}">
                      <a16:colId xmlns:a16="http://schemas.microsoft.com/office/drawing/2014/main" val="2465959281"/>
                    </a:ext>
                  </a:extLst>
                </a:gridCol>
              </a:tblGrid>
              <a:tr h="931938">
                <a:tc>
                  <a:txBody>
                    <a:bodyPr/>
                    <a:lstStyle/>
                    <a:p>
                      <a:pPr algn="ctr" rtl="0" fontAlgn="t"/>
                      <a:r>
                        <a:rPr lang="en-US" sz="1300" b="1" i="0" u="none" strike="noStrike">
                          <a:solidFill>
                            <a:srgbClr val="FFFFFF"/>
                          </a:solidFill>
                          <a:effectLst/>
                          <a:latin typeface="Arial" panose="020B0604020202020204" pitchFamily="34" charset="0"/>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t"/>
                      <a:r>
                        <a:rPr lang="en-US" sz="1300" b="1" i="0" u="none" strike="noStrike">
                          <a:solidFill>
                            <a:srgbClr val="FFFFFF"/>
                          </a:solidFill>
                          <a:effectLst/>
                          <a:latin typeface="Arial" panose="020B0604020202020204" pitchFamily="34" charset="0"/>
                        </a:rPr>
                        <a:t>UPLIFT (Tons)</a:t>
                      </a:r>
                      <a:r>
                        <a:rPr lang="en-US" sz="1700" b="0" i="0" u="none" strike="noStrike">
                          <a:solidFill>
                            <a:srgbClr val="FFFFFF"/>
                          </a:solidFill>
                          <a:effectLst/>
                          <a:latin typeface="Arial" panose="020B0604020202020204" pitchFamily="34" charset="0"/>
                        </a:rPr>
                        <a:t> </a:t>
                      </a:r>
                      <a:endParaRPr lang="en-US" sz="1300" b="1" i="0" u="none" strike="noStrike">
                        <a:solidFill>
                          <a:srgbClr val="FFFFFF"/>
                        </a:solidFill>
                        <a:effectLst/>
                        <a:latin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t"/>
                      <a:r>
                        <a:rPr lang="en-US" sz="1300" b="1" i="0" u="none" strike="noStrike">
                          <a:solidFill>
                            <a:srgbClr val="FFFFFF"/>
                          </a:solidFill>
                          <a:effectLst/>
                          <a:latin typeface="Arial" panose="020B0604020202020204" pitchFamily="34" charset="0"/>
                        </a:rPr>
                        <a:t>DISCHARGE (Tons) Excluding Transshipment</a:t>
                      </a:r>
                      <a:r>
                        <a:rPr lang="en-US" sz="1700" b="0" i="0" u="none" strike="noStrike">
                          <a:solidFill>
                            <a:srgbClr val="FFFFFF"/>
                          </a:solidFill>
                          <a:effectLst/>
                          <a:latin typeface="Arial" panose="020B0604020202020204" pitchFamily="34" charset="0"/>
                        </a:rPr>
                        <a:t> </a:t>
                      </a:r>
                      <a:endParaRPr lang="en-US" sz="1300" b="1" i="0" u="none" strike="noStrike">
                        <a:solidFill>
                          <a:srgbClr val="FFFFFF"/>
                        </a:solidFill>
                        <a:effectLst/>
                        <a:latin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t"/>
                      <a:r>
                        <a:rPr lang="en-US" sz="1300" b="1" i="0" u="none" strike="noStrike" dirty="0">
                          <a:solidFill>
                            <a:srgbClr val="FFFFFF"/>
                          </a:solidFill>
                          <a:effectLst/>
                          <a:latin typeface="Arial" panose="020B0604020202020204" pitchFamily="34" charset="0"/>
                        </a:rPr>
                        <a:t>TRANSSHIPMENT  (Tons)</a:t>
                      </a:r>
                      <a:r>
                        <a:rPr lang="en-US" sz="1700" b="0" i="0" u="none" strike="noStrike" dirty="0">
                          <a:solidFill>
                            <a:srgbClr val="FFFFFF"/>
                          </a:solidFill>
                          <a:effectLst/>
                          <a:latin typeface="Arial" panose="020B0604020202020204" pitchFamily="34" charset="0"/>
                        </a:rPr>
                        <a:t> </a:t>
                      </a:r>
                      <a:endParaRPr lang="en-US" sz="1300" b="1" i="0" u="none" strike="noStrike" dirty="0">
                        <a:solidFill>
                          <a:srgbClr val="FFFFFF"/>
                        </a:solidFill>
                        <a:effectLst/>
                        <a:latin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tc>
                  <a:txBody>
                    <a:bodyPr/>
                    <a:lstStyle/>
                    <a:p>
                      <a:pPr algn="ctr" rtl="0" fontAlgn="t"/>
                      <a:r>
                        <a:rPr lang="en-US" sz="1300" b="1" i="0" u="none" strike="noStrike">
                          <a:solidFill>
                            <a:srgbClr val="FFFFFF"/>
                          </a:solidFill>
                          <a:effectLst/>
                          <a:latin typeface="Arial" panose="020B0604020202020204" pitchFamily="34" charset="0"/>
                        </a:rPr>
                        <a:t>TTL (Tons)</a:t>
                      </a:r>
                      <a:r>
                        <a:rPr lang="en-US" sz="1700" b="0" i="0" u="none" strike="noStrike">
                          <a:solidFill>
                            <a:srgbClr val="FFFFFF"/>
                          </a:solidFill>
                          <a:effectLst/>
                          <a:latin typeface="Arial" panose="020B0604020202020204" pitchFamily="34" charset="0"/>
                        </a:rPr>
                        <a:t> </a:t>
                      </a:r>
                      <a:endParaRPr lang="en-US" sz="1300" b="1" i="0" u="none" strike="noStrike">
                        <a:solidFill>
                          <a:srgbClr val="FFFFFF"/>
                        </a:solidFill>
                        <a:effectLst/>
                        <a:latin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CC"/>
                    </a:solidFill>
                  </a:tcPr>
                </a:tc>
                <a:extLst>
                  <a:ext uri="{0D108BD9-81ED-4DB2-BD59-A6C34878D82A}">
                    <a16:rowId xmlns:a16="http://schemas.microsoft.com/office/drawing/2014/main" val="2311426746"/>
                  </a:ext>
                </a:extLst>
              </a:tr>
              <a:tr h="235247">
                <a:tc>
                  <a:txBody>
                    <a:bodyPr/>
                    <a:lstStyle/>
                    <a:p>
                      <a:pPr algn="ctr" rtl="0" fontAlgn="t"/>
                      <a:r>
                        <a:rPr lang="en-US" sz="1400" b="0" i="0" u="none" strike="noStrike">
                          <a:solidFill>
                            <a:srgbClr val="FFFFFF"/>
                          </a:solidFill>
                          <a:effectLst/>
                          <a:latin typeface="Arial" panose="020B0604020202020204" pitchFamily="34" charset="0"/>
                        </a:rPr>
                        <a:t>2017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162,114.70</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60,036.04</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44,390.32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266,541.06</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2867625977"/>
                  </a:ext>
                </a:extLst>
              </a:tr>
              <a:tr h="235247">
                <a:tc>
                  <a:txBody>
                    <a:bodyPr/>
                    <a:lstStyle/>
                    <a:p>
                      <a:pPr algn="ctr" rtl="0" fontAlgn="t"/>
                      <a:r>
                        <a:rPr lang="en-US" sz="1400" b="0" i="0" u="none" strike="noStrike">
                          <a:solidFill>
                            <a:srgbClr val="FFFFFF"/>
                          </a:solidFill>
                          <a:effectLst/>
                          <a:latin typeface="Arial" panose="020B0604020202020204" pitchFamily="34" charset="0"/>
                        </a:rPr>
                        <a:t>2018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171,995.03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59,271.38</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47,476.71</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278,743.12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2453180009"/>
                  </a:ext>
                </a:extLst>
              </a:tr>
              <a:tr h="235247">
                <a:tc>
                  <a:txBody>
                    <a:bodyPr/>
                    <a:lstStyle/>
                    <a:p>
                      <a:pPr algn="ctr" rtl="0" fontAlgn="t"/>
                      <a:r>
                        <a:rPr lang="en-US" sz="1400" b="0" i="0" u="none" strike="noStrike">
                          <a:solidFill>
                            <a:srgbClr val="FFFFFF"/>
                          </a:solidFill>
                          <a:effectLst/>
                          <a:latin typeface="Arial" panose="020B0604020202020204" pitchFamily="34" charset="0"/>
                        </a:rPr>
                        <a:t>2019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162,307.53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54,569.99</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42,211.25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259,088.76</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154282799"/>
                  </a:ext>
                </a:extLst>
              </a:tr>
              <a:tr h="235247">
                <a:tc>
                  <a:txBody>
                    <a:bodyPr/>
                    <a:lstStyle/>
                    <a:p>
                      <a:pPr algn="ctr" rtl="0" fontAlgn="t"/>
                      <a:r>
                        <a:rPr lang="en-US" sz="1400" b="0" i="0" u="none" strike="noStrike">
                          <a:solidFill>
                            <a:srgbClr val="FFFFFF"/>
                          </a:solidFill>
                          <a:effectLst/>
                          <a:latin typeface="Arial" panose="020B0604020202020204" pitchFamily="34" charset="0"/>
                        </a:rPr>
                        <a:t>2020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96,019.82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35,574.52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16,717.21</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148,311.55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3984981491"/>
                  </a:ext>
                </a:extLst>
              </a:tr>
              <a:tr h="289535">
                <a:tc>
                  <a:txBody>
                    <a:bodyPr/>
                    <a:lstStyle/>
                    <a:p>
                      <a:pPr algn="ctr" rtl="0" fontAlgn="t"/>
                      <a:r>
                        <a:rPr lang="en-US" sz="1400" b="0" i="0" u="none" strike="noStrike">
                          <a:solidFill>
                            <a:srgbClr val="FFFFFF"/>
                          </a:solidFill>
                          <a:effectLst/>
                          <a:latin typeface="Arial" panose="020B0604020202020204" pitchFamily="34" charset="0"/>
                        </a:rPr>
                        <a:t>2021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124,108.95</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47,992.19</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a:solidFill>
                            <a:srgbClr val="FFFFFF"/>
                          </a:solidFill>
                          <a:effectLst/>
                          <a:latin typeface="Arial" panose="020B0604020202020204" pitchFamily="34" charset="0"/>
                        </a:rPr>
                        <a:t>22,995.58</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dirty="0">
                          <a:solidFill>
                            <a:srgbClr val="FFFFFF"/>
                          </a:solidFill>
                          <a:effectLst/>
                          <a:latin typeface="Arial" panose="020B0604020202020204" pitchFamily="34" charset="0"/>
                        </a:rPr>
                        <a:t>195,096.72</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4027751474"/>
                  </a:ext>
                </a:extLst>
              </a:tr>
              <a:tr h="289535">
                <a:tc>
                  <a:txBody>
                    <a:bodyPr/>
                    <a:lstStyle/>
                    <a:p>
                      <a:pPr algn="ctr" rtl="0" fontAlgn="t"/>
                      <a:r>
                        <a:rPr lang="en-US" sz="1400" b="0" i="0" u="none" strike="noStrike" dirty="0">
                          <a:solidFill>
                            <a:schemeClr val="accent5">
                              <a:lumMod val="75000"/>
                            </a:schemeClr>
                          </a:solidFill>
                          <a:effectLst/>
                          <a:latin typeface="Arial" panose="020B0604020202020204" pitchFamily="34" charset="0"/>
                        </a:rPr>
                        <a:t>2022(Q1)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dirty="0">
                          <a:solidFill>
                            <a:schemeClr val="accent5">
                              <a:lumMod val="75000"/>
                            </a:schemeClr>
                          </a:solidFill>
                          <a:effectLst/>
                          <a:latin typeface="Arial" panose="020B0604020202020204" pitchFamily="34" charset="0"/>
                        </a:rPr>
                        <a:t>31,077.09</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dirty="0">
                          <a:solidFill>
                            <a:schemeClr val="accent5">
                              <a:lumMod val="75000"/>
                            </a:schemeClr>
                          </a:solidFill>
                          <a:effectLst/>
                          <a:latin typeface="Arial" panose="020B0604020202020204" pitchFamily="34" charset="0"/>
                        </a:rPr>
                        <a:t>11,325.64</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dirty="0">
                          <a:solidFill>
                            <a:schemeClr val="accent5">
                              <a:lumMod val="75000"/>
                            </a:schemeClr>
                          </a:solidFill>
                          <a:effectLst/>
                          <a:latin typeface="Arial" panose="020B0604020202020204" pitchFamily="34" charset="0"/>
                        </a:rPr>
                        <a:t>6,138.50</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tc>
                  <a:txBody>
                    <a:bodyPr/>
                    <a:lstStyle/>
                    <a:p>
                      <a:pPr algn="r" rtl="0" fontAlgn="t"/>
                      <a:r>
                        <a:rPr lang="en-US" sz="1400" b="0" i="0" u="none" strike="noStrike" dirty="0">
                          <a:solidFill>
                            <a:schemeClr val="accent5">
                              <a:lumMod val="75000"/>
                            </a:schemeClr>
                          </a:solidFill>
                          <a:effectLst/>
                          <a:latin typeface="Arial" panose="020B0604020202020204" pitchFamily="34" charset="0"/>
                        </a:rPr>
                        <a:t>48,541.23</a:t>
                      </a:r>
                    </a:p>
                  </a:txBody>
                  <a:tcPr marL="0" marR="3257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CCFF"/>
                    </a:solidFill>
                  </a:tcPr>
                </a:tc>
                <a:extLst>
                  <a:ext uri="{0D108BD9-81ED-4DB2-BD59-A6C34878D82A}">
                    <a16:rowId xmlns:a16="http://schemas.microsoft.com/office/drawing/2014/main" val="4093678410"/>
                  </a:ext>
                </a:extLst>
              </a:tr>
            </a:tbl>
          </a:graphicData>
        </a:graphic>
      </p:graphicFrame>
      <p:graphicFrame>
        <p:nvGraphicFramePr>
          <p:cNvPr id="8" name="Chart 7"/>
          <p:cNvGraphicFramePr>
            <a:graphicFrameLocks/>
          </p:cNvGraphicFramePr>
          <p:nvPr>
            <p:extLst>
              <p:ext uri="{D42A27DB-BD31-4B8C-83A1-F6EECF244321}">
                <p14:modId xmlns:p14="http://schemas.microsoft.com/office/powerpoint/2010/main" val="1435090693"/>
              </p:ext>
            </p:extLst>
          </p:nvPr>
        </p:nvGraphicFramePr>
        <p:xfrm>
          <a:off x="163514" y="3509881"/>
          <a:ext cx="9753600" cy="306608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u="sng" cap="none" dirty="0" smtClean="0">
                <a:solidFill>
                  <a:schemeClr val="bg1"/>
                </a:solidFill>
              </a:rPr>
              <a:t>2022 Ocean Freight Exports In TEU’s </a:t>
            </a:r>
            <a:br>
              <a:rPr lang="en-US" altLang="en-US" sz="2400" b="1" u="sng" cap="none" dirty="0" smtClean="0">
                <a:solidFill>
                  <a:schemeClr val="bg1"/>
                </a:solidFill>
              </a:rPr>
            </a:br>
            <a:r>
              <a:rPr lang="en-US" altLang="en-US" sz="2400" b="1" u="sng" cap="none" dirty="0" smtClean="0">
                <a:solidFill>
                  <a:schemeClr val="bg1"/>
                </a:solidFill>
              </a:rPr>
              <a:t>Quarterly</a:t>
            </a:r>
          </a:p>
        </p:txBody>
      </p:sp>
      <p:sp>
        <p:nvSpPr>
          <p:cNvPr id="9" name="Rectangle 4"/>
          <p:cNvSpPr>
            <a:spLocks noChangeArrowheads="1"/>
          </p:cNvSpPr>
          <p:nvPr/>
        </p:nvSpPr>
        <p:spPr bwMode="auto">
          <a:xfrm>
            <a:off x="0" y="6548290"/>
            <a:ext cx="10080625" cy="1011385"/>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smtClean="0"/>
              <a:t>Laden containers of Q1 in 2022 has declined and Empty containers has increased compared to last year.</a:t>
            </a:r>
          </a:p>
          <a:p>
            <a:pPr marL="171450" indent="-171450">
              <a:buFont typeface="Arial" panose="020B0604020202020204" pitchFamily="34" charset="0"/>
              <a:buChar char="•"/>
            </a:pPr>
            <a:endParaRPr lang="en-US" altLang="en-US" sz="1400" b="1" dirty="0" smtClean="0"/>
          </a:p>
          <a:p>
            <a:pPr marL="171450" indent="-171450">
              <a:buFont typeface="Arial" panose="020B0604020202020204" pitchFamily="34" charset="0"/>
              <a:buChar char="•"/>
            </a:pPr>
            <a:endParaRPr lang="en-US" altLang="en-US" sz="1400" b="1" dirty="0" smtClean="0"/>
          </a:p>
          <a:p>
            <a:pPr marL="171450" indent="-171450">
              <a:buFont typeface="Arial" panose="020B0604020202020204" pitchFamily="34" charset="0"/>
              <a:buChar char="•"/>
            </a:pPr>
            <a:endParaRPr lang="en-US" altLang="en-US" sz="1400" b="1" dirty="0"/>
          </a:p>
        </p:txBody>
      </p:sp>
      <p:graphicFrame>
        <p:nvGraphicFramePr>
          <p:cNvPr id="7" name="Chart 6"/>
          <p:cNvGraphicFramePr>
            <a:graphicFrameLocks/>
          </p:cNvGraphicFramePr>
          <p:nvPr>
            <p:extLst>
              <p:ext uri="{D42A27DB-BD31-4B8C-83A1-F6EECF244321}">
                <p14:modId xmlns:p14="http://schemas.microsoft.com/office/powerpoint/2010/main" val="186223822"/>
              </p:ext>
            </p:extLst>
          </p:nvPr>
        </p:nvGraphicFramePr>
        <p:xfrm>
          <a:off x="181495" y="1286162"/>
          <a:ext cx="9717633" cy="25622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820379266"/>
              </p:ext>
            </p:extLst>
          </p:nvPr>
        </p:nvGraphicFramePr>
        <p:xfrm>
          <a:off x="199484" y="3856038"/>
          <a:ext cx="9717629" cy="2571688"/>
        </p:xfrm>
        <a:graphic>
          <a:graphicData uri="http://schemas.openxmlformats.org/drawingml/2006/table">
            <a:tbl>
              <a:tblPr>
                <a:tableStyleId>{5C22544A-7EE6-4342-B048-85BDC9FD1C3A}</a:tableStyleId>
              </a:tblPr>
              <a:tblGrid>
                <a:gridCol w="1174659">
                  <a:extLst>
                    <a:ext uri="{9D8B030D-6E8A-4147-A177-3AD203B41FA5}">
                      <a16:colId xmlns:a16="http://schemas.microsoft.com/office/drawing/2014/main" val="246947811"/>
                    </a:ext>
                  </a:extLst>
                </a:gridCol>
                <a:gridCol w="854297">
                  <a:extLst>
                    <a:ext uri="{9D8B030D-6E8A-4147-A177-3AD203B41FA5}">
                      <a16:colId xmlns:a16="http://schemas.microsoft.com/office/drawing/2014/main" val="4114221243"/>
                    </a:ext>
                  </a:extLst>
                </a:gridCol>
                <a:gridCol w="854297">
                  <a:extLst>
                    <a:ext uri="{9D8B030D-6E8A-4147-A177-3AD203B41FA5}">
                      <a16:colId xmlns:a16="http://schemas.microsoft.com/office/drawing/2014/main" val="1913338632"/>
                    </a:ext>
                  </a:extLst>
                </a:gridCol>
                <a:gridCol w="890775">
                  <a:extLst>
                    <a:ext uri="{9D8B030D-6E8A-4147-A177-3AD203B41FA5}">
                      <a16:colId xmlns:a16="http://schemas.microsoft.com/office/drawing/2014/main" val="3169815155"/>
                    </a:ext>
                  </a:extLst>
                </a:gridCol>
                <a:gridCol w="817819">
                  <a:extLst>
                    <a:ext uri="{9D8B030D-6E8A-4147-A177-3AD203B41FA5}">
                      <a16:colId xmlns:a16="http://schemas.microsoft.com/office/drawing/2014/main" val="324721028"/>
                    </a:ext>
                  </a:extLst>
                </a:gridCol>
                <a:gridCol w="854297">
                  <a:extLst>
                    <a:ext uri="{9D8B030D-6E8A-4147-A177-3AD203B41FA5}">
                      <a16:colId xmlns:a16="http://schemas.microsoft.com/office/drawing/2014/main" val="2206105770"/>
                    </a:ext>
                  </a:extLst>
                </a:gridCol>
                <a:gridCol w="854297">
                  <a:extLst>
                    <a:ext uri="{9D8B030D-6E8A-4147-A177-3AD203B41FA5}">
                      <a16:colId xmlns:a16="http://schemas.microsoft.com/office/drawing/2014/main" val="2610961202"/>
                    </a:ext>
                  </a:extLst>
                </a:gridCol>
                <a:gridCol w="978787">
                  <a:extLst>
                    <a:ext uri="{9D8B030D-6E8A-4147-A177-3AD203B41FA5}">
                      <a16:colId xmlns:a16="http://schemas.microsoft.com/office/drawing/2014/main" val="3275742924"/>
                    </a:ext>
                  </a:extLst>
                </a:gridCol>
                <a:gridCol w="729807">
                  <a:extLst>
                    <a:ext uri="{9D8B030D-6E8A-4147-A177-3AD203B41FA5}">
                      <a16:colId xmlns:a16="http://schemas.microsoft.com/office/drawing/2014/main" val="36624685"/>
                    </a:ext>
                  </a:extLst>
                </a:gridCol>
                <a:gridCol w="854297">
                  <a:extLst>
                    <a:ext uri="{9D8B030D-6E8A-4147-A177-3AD203B41FA5}">
                      <a16:colId xmlns:a16="http://schemas.microsoft.com/office/drawing/2014/main" val="209867871"/>
                    </a:ext>
                  </a:extLst>
                </a:gridCol>
                <a:gridCol w="854297">
                  <a:extLst>
                    <a:ext uri="{9D8B030D-6E8A-4147-A177-3AD203B41FA5}">
                      <a16:colId xmlns:a16="http://schemas.microsoft.com/office/drawing/2014/main" val="460226019"/>
                    </a:ext>
                  </a:extLst>
                </a:gridCol>
              </a:tblGrid>
              <a:tr h="212437">
                <a:tc rowSpan="3">
                  <a:txBody>
                    <a:bodyPr/>
                    <a:lstStyle/>
                    <a:p>
                      <a:pPr algn="ctr" fontAlgn="b"/>
                      <a:r>
                        <a:rPr lang="en-US" sz="1400" u="none" strike="noStrike" dirty="0">
                          <a:effectLst/>
                        </a:rPr>
                        <a:t> </a:t>
                      </a:r>
                      <a:endParaRPr lang="en-US" sz="1400" b="0" i="0" u="none" strike="noStrike" dirty="0">
                        <a:effectLst/>
                        <a:latin typeface="Arial" panose="020B0604020202020204" pitchFamily="34" charset="0"/>
                      </a:endParaRPr>
                    </a:p>
                  </a:txBody>
                  <a:tcPr marL="0" marR="0" marT="0" marB="0" anchor="b"/>
                </a:tc>
                <a:tc gridSpan="2">
                  <a:txBody>
                    <a:bodyPr/>
                    <a:lstStyle/>
                    <a:p>
                      <a:pPr algn="ctr" fontAlgn="ctr"/>
                      <a:r>
                        <a:rPr lang="en-US" sz="1400" b="1" u="none" strike="noStrike" dirty="0">
                          <a:solidFill>
                            <a:schemeClr val="tx1"/>
                          </a:solidFill>
                          <a:effectLst/>
                        </a:rPr>
                        <a:t>2018</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2019</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2020</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chemeClr val="tx1"/>
                          </a:solidFill>
                          <a:effectLst/>
                        </a:rPr>
                        <a:t>2021</a:t>
                      </a:r>
                      <a:endParaRPr lang="en-US" sz="1400" b="1" i="0" u="none" strike="noStrike" dirty="0">
                        <a:solidFill>
                          <a:schemeClr val="tx1"/>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tc gridSpan="2">
                  <a:txBody>
                    <a:bodyPr/>
                    <a:lstStyle/>
                    <a:p>
                      <a:pPr algn="ctr" fontAlgn="ctr"/>
                      <a:r>
                        <a:rPr lang="en-US" sz="1400" b="1" u="none" strike="noStrike" dirty="0">
                          <a:solidFill>
                            <a:srgbClr val="FFFF00"/>
                          </a:solidFill>
                          <a:effectLst/>
                        </a:rPr>
                        <a:t>2022</a:t>
                      </a:r>
                      <a:endParaRPr lang="en-US" sz="1400" b="1" i="0" u="none" strike="noStrike" dirty="0">
                        <a:solidFill>
                          <a:srgbClr val="FFFF00"/>
                        </a:solidFill>
                        <a:effectLst/>
                        <a:latin typeface="Arial" panose="020B0604020202020204" pitchFamily="34" charset="0"/>
                      </a:endParaRPr>
                    </a:p>
                  </a:txBody>
                  <a:tcPr marL="0" marR="0" marT="0" marB="0" anchor="ctr">
                    <a:solidFill>
                      <a:srgbClr val="00B050"/>
                    </a:solidFill>
                  </a:tcPr>
                </a:tc>
                <a:tc hMerge="1">
                  <a:txBody>
                    <a:bodyPr/>
                    <a:lstStyle/>
                    <a:p>
                      <a:endParaRPr lang="en-US"/>
                    </a:p>
                  </a:txBody>
                  <a:tcPr/>
                </a:tc>
                <a:extLst>
                  <a:ext uri="{0D108BD9-81ED-4DB2-BD59-A6C34878D82A}">
                    <a16:rowId xmlns:a16="http://schemas.microsoft.com/office/drawing/2014/main" val="977620981"/>
                  </a:ext>
                </a:extLst>
              </a:tr>
              <a:tr h="212437">
                <a:tc v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effectLst/>
                        </a:rPr>
                        <a:t>Loading</a:t>
                      </a:r>
                      <a:endParaRPr lang="en-US" sz="1400" b="1" i="0" u="none" strike="noStrike" dirty="0">
                        <a:effectLst/>
                        <a:latin typeface="Arial" panose="020B0604020202020204" pitchFamily="34" charset="0"/>
                      </a:endParaRPr>
                    </a:p>
                  </a:txBody>
                  <a:tcPr marL="0" marR="0" marT="0" marB="0" anchor="ctr"/>
                </a:tc>
                <a:tc hMerge="1">
                  <a:txBody>
                    <a:bodyPr/>
                    <a:lstStyle/>
                    <a:p>
                      <a:endParaRPr lang="en-US"/>
                    </a:p>
                  </a:txBody>
                  <a:tcPr/>
                </a:tc>
                <a:tc gridSpan="2">
                  <a:txBody>
                    <a:bodyPr/>
                    <a:lstStyle/>
                    <a:p>
                      <a:pPr algn="ctr" fontAlgn="ctr"/>
                      <a:r>
                        <a:rPr lang="en-US" sz="1400" b="1" u="none" strike="noStrike" dirty="0">
                          <a:solidFill>
                            <a:srgbClr val="000099"/>
                          </a:solidFill>
                          <a:effectLst/>
                        </a:rPr>
                        <a:t>Loading</a:t>
                      </a:r>
                      <a:endParaRPr lang="en-US" sz="1400" b="1" i="0" u="none" strike="noStrike" dirty="0">
                        <a:solidFill>
                          <a:srgbClr val="000099"/>
                        </a:solidFill>
                        <a:effectLst/>
                        <a:latin typeface="Arial" panose="020B0604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val="1836587118"/>
                  </a:ext>
                </a:extLst>
              </a:tr>
              <a:tr h="221351">
                <a:tc vMerge="1">
                  <a:txBody>
                    <a:bodyPr/>
                    <a:lstStyle/>
                    <a:p>
                      <a:endParaRPr lang="en-US"/>
                    </a:p>
                  </a:txBody>
                  <a:tcPr/>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effectLst/>
                        </a:rPr>
                        <a:t>Laden</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Empty</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effectLst/>
                        </a:rPr>
                        <a:t>Laden</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dirty="0">
                          <a:effectLst/>
                        </a:rPr>
                        <a:t>Empty</a:t>
                      </a:r>
                      <a:endParaRPr lang="en-US" sz="1400" b="1" i="0" u="none" strike="noStrike" dirty="0">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99"/>
                          </a:solidFill>
                          <a:effectLst/>
                        </a:rPr>
                        <a:t>Laden</a:t>
                      </a:r>
                      <a:endParaRPr lang="en-US" sz="1400" b="1" i="0" u="none" strike="noStrike" dirty="0">
                        <a:solidFill>
                          <a:srgbClr val="000099"/>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99"/>
                          </a:solidFill>
                          <a:effectLst/>
                        </a:rPr>
                        <a:t>Empty</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4274854774"/>
                  </a:ext>
                </a:extLst>
              </a:tr>
              <a:tr h="318805">
                <a:tc>
                  <a:txBody>
                    <a:bodyPr/>
                    <a:lstStyle/>
                    <a:p>
                      <a:pPr algn="l" fontAlgn="b"/>
                      <a:r>
                        <a:rPr lang="en-US" sz="1400" b="1" u="none" strike="noStrike" dirty="0">
                          <a:solidFill>
                            <a:schemeClr val="tx1"/>
                          </a:solidFill>
                          <a:effectLst/>
                        </a:rPr>
                        <a:t>1st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76437</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103482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80896</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75381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73563</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76440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82132</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75953</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99"/>
                          </a:solidFill>
                          <a:effectLst/>
                        </a:rPr>
                        <a:t>79059</a:t>
                      </a:r>
                      <a:endParaRPr lang="en-US" sz="1400" b="1" i="0" u="none" strike="noStrike" dirty="0">
                        <a:solidFill>
                          <a:srgbClr val="000099"/>
                        </a:solidFill>
                        <a:effectLst/>
                        <a:latin typeface="Arial" panose="020B0604020202020204" pitchFamily="34" charset="0"/>
                      </a:endParaRPr>
                    </a:p>
                  </a:txBody>
                  <a:tcPr marL="0" marR="0" marT="0" marB="0" anchor="b"/>
                </a:tc>
                <a:tc>
                  <a:txBody>
                    <a:bodyPr/>
                    <a:lstStyle/>
                    <a:p>
                      <a:pPr algn="r" fontAlgn="b"/>
                      <a:r>
                        <a:rPr lang="en-US" sz="1400" b="1" u="none" strike="noStrike" dirty="0">
                          <a:solidFill>
                            <a:srgbClr val="000099"/>
                          </a:solidFill>
                          <a:effectLst/>
                        </a:rPr>
                        <a:t>80554</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2954171930"/>
                  </a:ext>
                </a:extLst>
              </a:tr>
              <a:tr h="313160">
                <a:tc>
                  <a:txBody>
                    <a:bodyPr/>
                    <a:lstStyle/>
                    <a:p>
                      <a:pPr algn="l" fontAlgn="b"/>
                      <a:r>
                        <a:rPr lang="en-US" sz="1400" b="1" u="none" strike="noStrike" dirty="0">
                          <a:solidFill>
                            <a:schemeClr val="tx1"/>
                          </a:solidFill>
                          <a:effectLst/>
                        </a:rPr>
                        <a:t>2nd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70265</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93287</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77125</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82566</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55711</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56508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74942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74195</a:t>
                      </a:r>
                      <a:endParaRPr lang="en-US" sz="1400" b="1" i="0" u="none" strike="noStrike">
                        <a:effectLst/>
                        <a:latin typeface="Arial" panose="020B0604020202020204" pitchFamily="34" charset="0"/>
                      </a:endParaRPr>
                    </a:p>
                  </a:txBody>
                  <a:tcPr marL="0" marR="0" marT="0" marB="0" anchor="b"/>
                </a:tc>
                <a:tc>
                  <a:txBody>
                    <a:bodyPr/>
                    <a:lstStyle/>
                    <a:p>
                      <a:pPr algn="l" fontAlgn="b"/>
                      <a:r>
                        <a:rPr lang="en-US" sz="1400" b="1" u="none" strike="noStrike">
                          <a:solidFill>
                            <a:srgbClr val="000099"/>
                          </a:solidFill>
                          <a:effectLst/>
                        </a:rPr>
                        <a:t> </a:t>
                      </a:r>
                      <a:endParaRPr lang="en-US" sz="1400" b="1" i="0" u="none" strike="noStrike">
                        <a:solidFill>
                          <a:srgbClr val="000099"/>
                        </a:solidFill>
                        <a:effectLst/>
                        <a:latin typeface="Arial" panose="020B0604020202020204" pitchFamily="34" charset="0"/>
                      </a:endParaRPr>
                    </a:p>
                  </a:txBody>
                  <a:tcPr marL="0" marR="0" marT="0" marB="0" anchor="b"/>
                </a:tc>
                <a:tc>
                  <a:txBody>
                    <a:bodyPr/>
                    <a:lstStyle/>
                    <a:p>
                      <a:pPr algn="l" fontAlgn="b"/>
                      <a:r>
                        <a:rPr lang="en-US" sz="1400" b="1" u="none" strike="noStrike" dirty="0">
                          <a:solidFill>
                            <a:srgbClr val="000099"/>
                          </a:solidFill>
                          <a:effectLst/>
                        </a:rPr>
                        <a:t> </a:t>
                      </a:r>
                      <a:endParaRPr lang="en-US" sz="1400" b="1" i="0" u="none" strike="noStrike" dirty="0">
                        <a:solidFill>
                          <a:srgbClr val="000099"/>
                        </a:solidFill>
                        <a:effectLst/>
                        <a:latin typeface="Arial" panose="020B0604020202020204" pitchFamily="34" charset="0"/>
                      </a:endParaRPr>
                    </a:p>
                  </a:txBody>
                  <a:tcPr marL="0" marR="0" marT="0" marB="0" anchor="b"/>
                </a:tc>
                <a:extLst>
                  <a:ext uri="{0D108BD9-81ED-4DB2-BD59-A6C34878D82A}">
                    <a16:rowId xmlns:a16="http://schemas.microsoft.com/office/drawing/2014/main" val="1049654892"/>
                  </a:ext>
                </a:extLst>
              </a:tr>
              <a:tr h="307217">
                <a:tc>
                  <a:txBody>
                    <a:bodyPr/>
                    <a:lstStyle/>
                    <a:p>
                      <a:pPr algn="l" fontAlgn="b"/>
                      <a:r>
                        <a:rPr lang="en-US" sz="1400" b="1" u="none" strike="noStrike" dirty="0">
                          <a:solidFill>
                            <a:schemeClr val="tx1"/>
                          </a:solidFill>
                          <a:effectLst/>
                        </a:rPr>
                        <a:t>3rd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80991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87271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82320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74483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a:effectLst/>
                        </a:rPr>
                        <a:t>80291</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62341</a:t>
                      </a:r>
                      <a:endParaRPr lang="en-US" sz="1400" b="1" i="0" u="none" strike="noStrike">
                        <a:effectLst/>
                        <a:latin typeface="Arial" panose="020B0604020202020204" pitchFamily="34" charset="0"/>
                      </a:endParaRPr>
                    </a:p>
                  </a:txBody>
                  <a:tcPr marL="0" marR="0" marT="0" marB="0" anchor="b"/>
                </a:tc>
                <a:tc>
                  <a:txBody>
                    <a:bodyPr/>
                    <a:lstStyle/>
                    <a:p>
                      <a:pPr algn="r" fontAlgn="ctr"/>
                      <a:r>
                        <a:rPr lang="en-US" sz="1400" b="1" u="none" strike="noStrike" dirty="0">
                          <a:effectLst/>
                        </a:rPr>
                        <a:t>80409</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63011</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extLst>
                  <a:ext uri="{0D108BD9-81ED-4DB2-BD59-A6C34878D82A}">
                    <a16:rowId xmlns:a16="http://schemas.microsoft.com/office/drawing/2014/main" val="582243343"/>
                  </a:ext>
                </a:extLst>
              </a:tr>
              <a:tr h="344355">
                <a:tc>
                  <a:txBody>
                    <a:bodyPr/>
                    <a:lstStyle/>
                    <a:p>
                      <a:pPr algn="l" fontAlgn="b"/>
                      <a:r>
                        <a:rPr lang="en-US" sz="1400" b="1" u="none" strike="noStrike" dirty="0">
                          <a:solidFill>
                            <a:schemeClr val="tx1"/>
                          </a:solidFill>
                          <a:effectLst/>
                        </a:rPr>
                        <a:t>4th Quarter</a:t>
                      </a:r>
                      <a:endParaRPr lang="en-US" sz="1400" b="1" i="0" u="none" strike="noStrike" dirty="0">
                        <a:solidFill>
                          <a:schemeClr val="tx1"/>
                        </a:solidFill>
                        <a:effectLst/>
                        <a:latin typeface="Arial" panose="020B0604020202020204" pitchFamily="34" charset="0"/>
                      </a:endParaRPr>
                    </a:p>
                  </a:txBody>
                  <a:tcPr marL="0" marR="0" marT="0" marB="0" anchor="b">
                    <a:solidFill>
                      <a:schemeClr val="accent6">
                        <a:lumMod val="75000"/>
                      </a:schemeClr>
                    </a:solidFill>
                  </a:tcPr>
                </a:tc>
                <a:tc>
                  <a:txBody>
                    <a:bodyPr/>
                    <a:lstStyle/>
                    <a:p>
                      <a:pPr algn="r" fontAlgn="b"/>
                      <a:r>
                        <a:rPr lang="en-US" sz="1400" b="1" u="none" strike="noStrike">
                          <a:effectLst/>
                        </a:rPr>
                        <a:t>77500</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85614</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a:effectLst/>
                        </a:rPr>
                        <a:t>78697</a:t>
                      </a:r>
                      <a:endParaRPr lang="en-US" sz="1400" b="1" i="0" u="none" strike="noStrike">
                        <a:effectLst/>
                        <a:latin typeface="Arial" panose="020B0604020202020204" pitchFamily="34" charset="0"/>
                      </a:endParaRPr>
                    </a:p>
                  </a:txBody>
                  <a:tcPr marL="0" marR="0" marT="0" marB="0" anchor="b"/>
                </a:tc>
                <a:tc>
                  <a:txBody>
                    <a:bodyPr/>
                    <a:lstStyle/>
                    <a:p>
                      <a:pPr algn="r" fontAlgn="b"/>
                      <a:r>
                        <a:rPr lang="en-US" sz="1400" b="1" u="none" strike="noStrike" dirty="0">
                          <a:effectLst/>
                        </a:rPr>
                        <a:t>85654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71512</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69722</a:t>
                      </a:r>
                      <a:endParaRPr lang="en-US" sz="1400" b="1" i="0" u="none" strike="noStrike" dirty="0">
                        <a:effectLst/>
                        <a:latin typeface="Arial" panose="020B0604020202020204" pitchFamily="34" charset="0"/>
                      </a:endParaRPr>
                    </a:p>
                  </a:txBody>
                  <a:tcPr marL="0" marR="0" marT="0" marB="0" anchor="b"/>
                </a:tc>
                <a:tc>
                  <a:txBody>
                    <a:bodyPr/>
                    <a:lstStyle/>
                    <a:p>
                      <a:pPr algn="r" fontAlgn="ctr"/>
                      <a:r>
                        <a:rPr lang="en-US" sz="1400" b="1" u="none" strike="noStrike" dirty="0">
                          <a:effectLst/>
                        </a:rPr>
                        <a:t>80623</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65355</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extLst>
                  <a:ext uri="{0D108BD9-81ED-4DB2-BD59-A6C34878D82A}">
                    <a16:rowId xmlns:a16="http://schemas.microsoft.com/office/drawing/2014/main" val="2704930738"/>
                  </a:ext>
                </a:extLst>
              </a:tr>
              <a:tr h="584836">
                <a:tc>
                  <a:txBody>
                    <a:bodyPr/>
                    <a:lstStyle/>
                    <a:p>
                      <a:pPr algn="l" fontAlgn="b"/>
                      <a:r>
                        <a:rPr lang="en-US" sz="1400" b="1" u="none" strike="noStrike" dirty="0">
                          <a:effectLst/>
                        </a:rPr>
                        <a:t>Total</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305193</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369654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319038</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318084</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281077</a:t>
                      </a:r>
                      <a:endParaRPr lang="en-US" sz="1400" b="1" i="0" u="none" strike="noStrike" dirty="0">
                        <a:effectLst/>
                        <a:latin typeface="Arial" panose="020B0604020202020204" pitchFamily="34" charset="0"/>
                      </a:endParaRPr>
                    </a:p>
                  </a:txBody>
                  <a:tcPr marL="0" marR="0" marT="0" marB="0" anchor="b"/>
                </a:tc>
                <a:tc>
                  <a:txBody>
                    <a:bodyPr/>
                    <a:lstStyle/>
                    <a:p>
                      <a:pPr algn="r" fontAlgn="b"/>
                      <a:r>
                        <a:rPr lang="en-US" sz="1400" b="1" u="none" strike="noStrike" dirty="0">
                          <a:effectLst/>
                        </a:rPr>
                        <a:t>265011</a:t>
                      </a:r>
                      <a:endParaRPr lang="en-US" sz="1400" b="1" i="0" u="none" strike="noStrike" dirty="0">
                        <a:effectLst/>
                        <a:latin typeface="Arial" panose="020B0604020202020204" pitchFamily="34" charset="0"/>
                      </a:endParaRPr>
                    </a:p>
                  </a:txBody>
                  <a:tcPr marL="0" marR="0" marT="0" marB="0" anchor="b"/>
                </a:tc>
                <a:tc>
                  <a:txBody>
                    <a:bodyPr/>
                    <a:lstStyle/>
                    <a:p>
                      <a:pPr algn="r" fontAlgn="ctr"/>
                      <a:r>
                        <a:rPr lang="en-US" sz="1400" b="1" u="none" strike="noStrike" dirty="0">
                          <a:effectLst/>
                        </a:rPr>
                        <a:t>         </a:t>
                      </a:r>
                      <a:endParaRPr lang="en-US" sz="1400" b="1" u="none" strike="noStrike" dirty="0" smtClean="0">
                        <a:effectLst/>
                      </a:endParaRPr>
                    </a:p>
                    <a:p>
                      <a:pPr algn="r" fontAlgn="ctr"/>
                      <a:endParaRPr lang="en-US" sz="1400" b="1" u="none" strike="noStrike" dirty="0" smtClean="0">
                        <a:effectLst/>
                      </a:endParaRPr>
                    </a:p>
                    <a:p>
                      <a:pPr algn="r" fontAlgn="ctr"/>
                      <a:r>
                        <a:rPr lang="en-US" sz="1400" b="1" u="none" strike="noStrike" dirty="0" smtClean="0">
                          <a:effectLst/>
                        </a:rPr>
                        <a:t>318106</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u="none" strike="noStrike" dirty="0" smtClean="0">
                        <a:effectLst/>
                      </a:endParaRPr>
                    </a:p>
                    <a:p>
                      <a:pPr algn="r" fontAlgn="ctr"/>
                      <a:endParaRPr lang="en-US" sz="1400" b="1" u="none" strike="noStrike" dirty="0" smtClean="0">
                        <a:effectLst/>
                      </a:endParaRPr>
                    </a:p>
                    <a:p>
                      <a:pPr algn="r" fontAlgn="ctr"/>
                      <a:r>
                        <a:rPr lang="en-US" sz="1400" b="1" u="none" strike="noStrike" dirty="0" smtClean="0">
                          <a:effectLst/>
                        </a:rPr>
                        <a:t>278514</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tc>
                  <a:txBody>
                    <a:bodyPr/>
                    <a:lstStyle/>
                    <a:p>
                      <a:pPr algn="r" fontAlgn="ctr"/>
                      <a:r>
                        <a:rPr lang="en-US" sz="1400" b="1" u="none" strike="noStrike" dirty="0">
                          <a:effectLst/>
                        </a:rPr>
                        <a:t> </a:t>
                      </a:r>
                      <a:endParaRPr lang="en-US" sz="1400" b="1" i="0" u="none" strike="noStrike" dirty="0">
                        <a:effectLst/>
                        <a:latin typeface="Arial" panose="020B0604020202020204" pitchFamily="34" charset="0"/>
                      </a:endParaRPr>
                    </a:p>
                  </a:txBody>
                  <a:tcPr marL="0" marR="0" marT="0" marB="0" anchor="ctr"/>
                </a:tc>
                <a:extLst>
                  <a:ext uri="{0D108BD9-81ED-4DB2-BD59-A6C34878D82A}">
                    <a16:rowId xmlns:a16="http://schemas.microsoft.com/office/drawing/2014/main" val="2852633424"/>
                  </a:ext>
                </a:extLst>
              </a:tr>
            </a:tbl>
          </a:graphicData>
        </a:graphic>
      </p:graphicFrame>
    </p:spTree>
    <p:extLst>
      <p:ext uri="{BB962C8B-B14F-4D97-AF65-F5344CB8AC3E}">
        <p14:creationId xmlns:p14="http://schemas.microsoft.com/office/powerpoint/2010/main" val="21820008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44513" y="0"/>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smtClean="0">
                <a:solidFill>
                  <a:schemeClr val="bg1"/>
                </a:solidFill>
              </a:rPr>
              <a:t>Total Ocean Exports (In Teu’s)</a:t>
            </a:r>
            <a:br>
              <a:rPr lang="en-US" altLang="en-US" sz="2800" b="1" cap="none" dirty="0" smtClean="0">
                <a:solidFill>
                  <a:schemeClr val="bg1"/>
                </a:solidFill>
              </a:rPr>
            </a:br>
            <a:r>
              <a:rPr lang="en-US" altLang="en-US" sz="2800" b="1" cap="none" dirty="0" smtClean="0">
                <a:solidFill>
                  <a:schemeClr val="bg1"/>
                </a:solidFill>
              </a:rPr>
              <a:t>Yearly</a:t>
            </a:r>
          </a:p>
        </p:txBody>
      </p:sp>
      <p:sp>
        <p:nvSpPr>
          <p:cNvPr id="5" name="Rectangle 4"/>
          <p:cNvSpPr>
            <a:spLocks noChangeArrowheads="1"/>
          </p:cNvSpPr>
          <p:nvPr/>
        </p:nvSpPr>
        <p:spPr bwMode="auto">
          <a:xfrm>
            <a:off x="0" y="6675437"/>
            <a:ext cx="10080625" cy="8842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smtClean="0"/>
              <a:t>Data Shown above is only related to Q1 of 2022.</a:t>
            </a:r>
            <a:endParaRPr lang="en-US" altLang="en-US" sz="1600" b="1" dirty="0"/>
          </a:p>
          <a:p>
            <a:pPr marL="285750" indent="-285750">
              <a:buFont typeface="Arial" panose="020B0604020202020204" pitchFamily="34" charset="0"/>
              <a:buChar char="•"/>
            </a:pPr>
            <a:endParaRPr lang="en-US" altLang="en-US" sz="1600" b="1" dirty="0"/>
          </a:p>
        </p:txBody>
      </p:sp>
      <p:graphicFrame>
        <p:nvGraphicFramePr>
          <p:cNvPr id="8" name="Chart 7"/>
          <p:cNvGraphicFramePr>
            <a:graphicFrameLocks/>
          </p:cNvGraphicFramePr>
          <p:nvPr>
            <p:extLst>
              <p:ext uri="{D42A27DB-BD31-4B8C-83A1-F6EECF244321}">
                <p14:modId xmlns:p14="http://schemas.microsoft.com/office/powerpoint/2010/main" val="1536748858"/>
              </p:ext>
            </p:extLst>
          </p:nvPr>
        </p:nvGraphicFramePr>
        <p:xfrm>
          <a:off x="0" y="1417637"/>
          <a:ext cx="10084503"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TM02900771[[fn=Slice]]</Template>
  <TotalTime>0</TotalTime>
  <Words>1120</Words>
  <Application>Microsoft Office PowerPoint</Application>
  <PresentationFormat>Custom</PresentationFormat>
  <Paragraphs>661</Paragraphs>
  <Slides>14</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 Unicode MS</vt:lpstr>
      <vt:lpstr>Arial</vt:lpstr>
      <vt:lpstr>Arial Narrow</vt:lpstr>
      <vt:lpstr>Calibri</vt:lpstr>
      <vt:lpstr>Century Gothic</vt:lpstr>
      <vt:lpstr>Delivery</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Air Freight Throughput (Exports, Imports &amp; Transshipments) In Ton’s Yearly </vt:lpstr>
      <vt:lpstr>2022 Ocean Freight Exports In TEU’s  Quarterly</vt:lpstr>
      <vt:lpstr>Total Ocean Exports (In Teu’s) Yearly</vt:lpstr>
      <vt:lpstr>2022 Ocean Freight Imports In Teu’s  Quarterly</vt:lpstr>
      <vt:lpstr>Total Ocean Imports (In Teu’s) Yearly</vt:lpstr>
      <vt:lpstr>2022 Ocean Freight Transshipments In Teu’s  Month on Month</vt:lpstr>
      <vt:lpstr>2022 Ocean Freight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2012-10-31T07:56:12Z</dcterms:created>
  <dcterms:modified xsi:type="dcterms:W3CDTF">2022-05-20T04:58:11Z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2022-05-20T04:58:11Z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fd112d6e-5c2c-42df-8a14-5b8cf5e84476</vt:lpwstr>
  </property>
  <property fmtid="{D5CDD505-2E9C-101B-9397-08002B2CF9AE}" pid="8" name="MSIP_Label_736915f3-2f02-4945-8997-f2963298db46_ContentBits">
    <vt:lpwstr>1</vt:lpwstr>
  </property>
</Properties>
</file>