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10.xml" ContentType="application/vnd.openxmlformats-officedocument.drawingml.chart+xml"/>
  <Override PartName="/ppt/theme/themeOverride4.xml" ContentType="application/vnd.openxmlformats-officedocument.themeOverride+xml"/>
  <Override PartName="/ppt/notesSlides/notesSlide12.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735" r:id="rId1"/>
  </p:sldMasterIdLst>
  <p:notesMasterIdLst>
    <p:notesMasterId r:id="rId15"/>
  </p:notesMasterIdLst>
  <p:sldIdLst>
    <p:sldId id="256" r:id="rId2"/>
    <p:sldId id="262" r:id="rId3"/>
    <p:sldId id="270" r:id="rId4"/>
    <p:sldId id="264" r:id="rId5"/>
    <p:sldId id="271" r:id="rId6"/>
    <p:sldId id="272" r:id="rId7"/>
    <p:sldId id="260" r:id="rId8"/>
    <p:sldId id="273" r:id="rId9"/>
    <p:sldId id="265" r:id="rId10"/>
    <p:sldId id="274" r:id="rId11"/>
    <p:sldId id="266" r:id="rId12"/>
    <p:sldId id="276" r:id="rId13"/>
    <p:sldId id="275" r:id="rId14"/>
  </p:sldIdLst>
  <p:sldSz cx="10080625" cy="7559675"/>
  <p:notesSz cx="7559675" cy="10691813"/>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2860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7432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2004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6576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FF"/>
    <a:srgbClr val="0000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53" autoAdjust="0"/>
    <p:restoredTop sz="95422" autoAdjust="0"/>
  </p:normalViewPr>
  <p:slideViewPr>
    <p:cSldViewPr>
      <p:cViewPr varScale="1">
        <p:scale>
          <a:sx n="64" d="100"/>
          <a:sy n="64" d="100"/>
        </p:scale>
        <p:origin x="1230" y="6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Total Uplifts</a:t>
            </a:r>
          </a:p>
        </c:rich>
      </c:tx>
      <c:layout/>
      <c:overlay val="0"/>
      <c:spPr>
        <a:noFill/>
        <a:ln w="25400">
          <a:noFill/>
        </a:ln>
      </c:spPr>
    </c:title>
    <c:autoTitleDeleted val="0"/>
    <c:plotArea>
      <c:layout/>
      <c:barChart>
        <c:barDir val="col"/>
        <c:grouping val="clustered"/>
        <c:varyColors val="0"/>
        <c:ser>
          <c:idx val="0"/>
          <c:order val="0"/>
          <c:tx>
            <c:strRef>
              <c:f>'air uplift'!$C$40</c:f>
              <c:strCache>
                <c:ptCount val="1"/>
                <c:pt idx="0">
                  <c:v>2016</c:v>
                </c:pt>
              </c:strCache>
            </c:strRef>
          </c:tx>
          <c:spPr>
            <a:solidFill>
              <a:srgbClr val="4F81BD"/>
            </a:solidFill>
            <a:ln w="25400">
              <a:noFill/>
            </a:ln>
          </c:spPr>
          <c:invertIfNegative val="0"/>
          <c:cat>
            <c:strRef>
              <c:f>'air uplift'!$B$41:$B$52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'air uplift'!$C$41:$C$52</c:f>
              <c:numCache>
                <c:formatCode>#,##0.00</c:formatCode>
                <c:ptCount val="12"/>
                <c:pt idx="0">
                  <c:v>10601.33</c:v>
                </c:pt>
                <c:pt idx="1">
                  <c:v>10870.11</c:v>
                </c:pt>
                <c:pt idx="2">
                  <c:v>12555.19</c:v>
                </c:pt>
                <c:pt idx="3">
                  <c:v>10989.349</c:v>
                </c:pt>
                <c:pt idx="4">
                  <c:v>11259.308000000001</c:v>
                </c:pt>
                <c:pt idx="5">
                  <c:v>11478.273999999999</c:v>
                </c:pt>
                <c:pt idx="6">
                  <c:v>11780.23</c:v>
                </c:pt>
                <c:pt idx="7">
                  <c:v>11778.75</c:v>
                </c:pt>
                <c:pt idx="8">
                  <c:v>11483.48</c:v>
                </c:pt>
                <c:pt idx="9">
                  <c:v>12267.373</c:v>
                </c:pt>
                <c:pt idx="10">
                  <c:v>11931.316000000001</c:v>
                </c:pt>
                <c:pt idx="11">
                  <c:v>11958.06</c:v>
                </c:pt>
              </c:numCache>
            </c:numRef>
          </c:val>
        </c:ser>
        <c:ser>
          <c:idx val="1"/>
          <c:order val="1"/>
          <c:tx>
            <c:strRef>
              <c:f>'air uplift'!$D$40</c:f>
              <c:strCache>
                <c:ptCount val="1"/>
                <c:pt idx="0">
                  <c:v>2017</c:v>
                </c:pt>
              </c:strCache>
            </c:strRef>
          </c:tx>
          <c:spPr>
            <a:solidFill>
              <a:srgbClr val="C0504D"/>
            </a:solidFill>
            <a:ln w="25400">
              <a:noFill/>
            </a:ln>
          </c:spPr>
          <c:invertIfNegative val="0"/>
          <c:cat>
            <c:strRef>
              <c:f>'air uplift'!$B$41:$B$52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'air uplift'!$D$41:$D$52</c:f>
              <c:numCache>
                <c:formatCode>#,##0.00</c:formatCode>
                <c:ptCount val="12"/>
                <c:pt idx="0">
                  <c:v>11209.9</c:v>
                </c:pt>
                <c:pt idx="1">
                  <c:v>11613.41</c:v>
                </c:pt>
                <c:pt idx="2">
                  <c:v>13652.25</c:v>
                </c:pt>
                <c:pt idx="3">
                  <c:v>12576.85</c:v>
                </c:pt>
                <c:pt idx="4">
                  <c:v>12567.75</c:v>
                </c:pt>
                <c:pt idx="5">
                  <c:v>12555.7</c:v>
                </c:pt>
                <c:pt idx="6">
                  <c:v>14287.77</c:v>
                </c:pt>
                <c:pt idx="7">
                  <c:v>14930.72</c:v>
                </c:pt>
                <c:pt idx="8">
                  <c:v>14199.97</c:v>
                </c:pt>
                <c:pt idx="9">
                  <c:v>15275.54</c:v>
                </c:pt>
                <c:pt idx="10">
                  <c:v>14706.86</c:v>
                </c:pt>
                <c:pt idx="11">
                  <c:v>14537.97</c:v>
                </c:pt>
              </c:numCache>
            </c:numRef>
          </c:val>
        </c:ser>
        <c:ser>
          <c:idx val="2"/>
          <c:order val="2"/>
          <c:tx>
            <c:strRef>
              <c:f>'air uplift'!$E$40</c:f>
              <c:strCache>
                <c:ptCount val="1"/>
                <c:pt idx="0">
                  <c:v>2018</c:v>
                </c:pt>
              </c:strCache>
            </c:strRef>
          </c:tx>
          <c:spPr>
            <a:solidFill>
              <a:srgbClr val="9BBB59"/>
            </a:solidFill>
            <a:ln w="25400">
              <a:noFill/>
            </a:ln>
          </c:spPr>
          <c:invertIfNegative val="0"/>
          <c:cat>
            <c:strRef>
              <c:f>'air uplift'!$B$41:$B$52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'air uplift'!$E$41:$E$52</c:f>
              <c:numCache>
                <c:formatCode>#,##0.00</c:formatCode>
                <c:ptCount val="12"/>
                <c:pt idx="0">
                  <c:v>14028.341</c:v>
                </c:pt>
                <c:pt idx="1">
                  <c:v>13801.1</c:v>
                </c:pt>
                <c:pt idx="2">
                  <c:v>16244.861000000001</c:v>
                </c:pt>
                <c:pt idx="3">
                  <c:v>14901.625</c:v>
                </c:pt>
                <c:pt idx="4">
                  <c:v>14472.565000000001</c:v>
                </c:pt>
                <c:pt idx="5">
                  <c:v>13375.308000000001</c:v>
                </c:pt>
                <c:pt idx="6">
                  <c:v>14094.698</c:v>
                </c:pt>
                <c:pt idx="7">
                  <c:v>14868.576999999999</c:v>
                </c:pt>
                <c:pt idx="8">
                  <c:v>13845.339</c:v>
                </c:pt>
                <c:pt idx="9">
                  <c:v>14457.098</c:v>
                </c:pt>
                <c:pt idx="10">
                  <c:v>14011.266</c:v>
                </c:pt>
                <c:pt idx="11">
                  <c:v>13894.246999999999</c:v>
                </c:pt>
              </c:numCache>
            </c:numRef>
          </c:val>
        </c:ser>
        <c:ser>
          <c:idx val="3"/>
          <c:order val="3"/>
          <c:tx>
            <c:strRef>
              <c:f>'air uplift'!$F$40</c:f>
              <c:strCache>
                <c:ptCount val="1"/>
                <c:pt idx="0">
                  <c:v>2019</c:v>
                </c:pt>
              </c:strCache>
            </c:strRef>
          </c:tx>
          <c:spPr>
            <a:solidFill>
              <a:srgbClr val="8064A2"/>
            </a:solidFill>
            <a:ln w="25400">
              <a:noFill/>
            </a:ln>
          </c:spPr>
          <c:invertIfNegative val="0"/>
          <c:cat>
            <c:strRef>
              <c:f>'air uplift'!$B$41:$B$52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'air uplift'!$F$41:$F$52</c:f>
              <c:numCache>
                <c:formatCode>#,##0.00</c:formatCode>
                <c:ptCount val="12"/>
                <c:pt idx="0">
                  <c:v>13785.712</c:v>
                </c:pt>
                <c:pt idx="1">
                  <c:v>13417.895</c:v>
                </c:pt>
                <c:pt idx="2">
                  <c:v>16292.415000000001</c:v>
                </c:pt>
                <c:pt idx="3">
                  <c:v>12808.028</c:v>
                </c:pt>
                <c:pt idx="4">
                  <c:v>12822.102000000001</c:v>
                </c:pt>
                <c:pt idx="5">
                  <c:v>12478.47</c:v>
                </c:pt>
                <c:pt idx="6">
                  <c:v>13997.981</c:v>
                </c:pt>
                <c:pt idx="7">
                  <c:v>13766.299000000001</c:v>
                </c:pt>
                <c:pt idx="8">
                  <c:v>12332.204</c:v>
                </c:pt>
                <c:pt idx="9">
                  <c:v>13958.566999999999</c:v>
                </c:pt>
                <c:pt idx="10">
                  <c:v>13304.603999999999</c:v>
                </c:pt>
                <c:pt idx="11">
                  <c:v>13343.25</c:v>
                </c:pt>
              </c:numCache>
            </c:numRef>
          </c:val>
        </c:ser>
        <c:ser>
          <c:idx val="4"/>
          <c:order val="4"/>
          <c:tx>
            <c:strRef>
              <c:f>'air uplift'!$G$40</c:f>
              <c:strCache>
                <c:ptCount val="1"/>
                <c:pt idx="0">
                  <c:v>2020</c:v>
                </c:pt>
              </c:strCache>
            </c:strRef>
          </c:tx>
          <c:spPr>
            <a:solidFill>
              <a:srgbClr val="4BACC6"/>
            </a:solidFill>
            <a:ln w="25400">
              <a:noFill/>
            </a:ln>
          </c:spPr>
          <c:invertIfNegative val="0"/>
          <c:cat>
            <c:strRef>
              <c:f>'air uplift'!$B$41:$B$52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'air uplift'!$G$41:$G$52</c:f>
              <c:numCache>
                <c:formatCode>#,##0.00</c:formatCode>
                <c:ptCount val="12"/>
                <c:pt idx="0">
                  <c:v>13279.38</c:v>
                </c:pt>
                <c:pt idx="1">
                  <c:v>13174.61</c:v>
                </c:pt>
                <c:pt idx="2">
                  <c:v>9016.1779999999999</c:v>
                </c:pt>
                <c:pt idx="3">
                  <c:v>2440.2199999999998</c:v>
                </c:pt>
                <c:pt idx="4">
                  <c:v>4135.5020000000004</c:v>
                </c:pt>
                <c:pt idx="5">
                  <c:v>7876.4949999999999</c:v>
                </c:pt>
                <c:pt idx="6">
                  <c:v>6944.1620000000003</c:v>
                </c:pt>
                <c:pt idx="7">
                  <c:v>7744.6289999999999</c:v>
                </c:pt>
                <c:pt idx="8">
                  <c:v>7733.1670000000004</c:v>
                </c:pt>
              </c:numCache>
            </c:numRef>
          </c:val>
        </c:ser>
        <c:dLbls>
          <c:showLegendKey val="0"/>
          <c:showVal val="0"/>
          <c:showCatName val="0"/>
          <c:showSerName val="0"/>
          <c:showPercent val="0"/>
          <c:showBubbleSize val="0"/>
        </c:dLbls>
        <c:gapWidth val="219"/>
        <c:overlap val="-27"/>
        <c:axId val="1080984800"/>
        <c:axId val="1080982624"/>
      </c:barChart>
      <c:catAx>
        <c:axId val="1080984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a:pPr>
            <a:endParaRPr lang="en-US"/>
          </a:p>
        </c:txPr>
        <c:crossAx val="1080982624"/>
        <c:crosses val="autoZero"/>
        <c:auto val="1"/>
        <c:lblAlgn val="ctr"/>
        <c:lblOffset val="100"/>
        <c:noMultiLvlLbl val="0"/>
      </c:catAx>
      <c:valAx>
        <c:axId val="108098262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ln w="9525">
            <a:noFill/>
          </a:ln>
        </c:spPr>
        <c:txPr>
          <a:bodyPr rot="0" vert="horz"/>
          <a:lstStyle/>
          <a:p>
            <a:pPr>
              <a:defRPr/>
            </a:pPr>
            <a:endParaRPr lang="en-US"/>
          </a:p>
        </c:txPr>
        <c:crossAx val="1080984800"/>
        <c:crosses val="autoZero"/>
        <c:crossBetween val="between"/>
      </c:valAx>
      <c:spPr>
        <a:noFill/>
        <a:ln w="25400">
          <a:noFill/>
        </a:ln>
      </c:spPr>
    </c:plotArea>
    <c:legend>
      <c:legendPos val="b"/>
      <c:layout/>
      <c:overlay val="0"/>
      <c:spPr>
        <a:noFill/>
        <a:ln w="25400">
          <a:noFill/>
        </a:ln>
      </c:spPr>
    </c:legend>
    <c:plotVisOnly val="1"/>
    <c:dispBlanksAs val="gap"/>
    <c:showDLblsOverMax val="0"/>
  </c:chart>
  <c:spPr>
    <a:solidFill>
      <a:schemeClr val="lt1"/>
    </a:solidFill>
    <a:ln w="25400" cap="flat" cmpd="sng" algn="ctr">
      <a:solidFill>
        <a:schemeClr val="dk1"/>
      </a:solidFill>
      <a:prstDash val="solid"/>
    </a:ln>
    <a:effectLst/>
  </c:spPr>
  <c:txPr>
    <a:bodyPr/>
    <a:lstStyle/>
    <a:p>
      <a:pPr>
        <a:defRPr sz="1050" b="0" cap="none" spc="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title>
      <c:tx>
        <c:rich>
          <a:bodyPr/>
          <a:lstStyle/>
          <a:p>
            <a:pPr>
              <a:defRPr/>
            </a:pPr>
            <a:r>
              <a:rPr lang="en-US"/>
              <a:t>Annual Discharge Container Throughputs (TEU's)</a:t>
            </a:r>
          </a:p>
        </c:rich>
      </c:tx>
      <c:layout>
        <c:manualLayout>
          <c:xMode val="edge"/>
          <c:yMode val="edge"/>
          <c:x val="3.4965393030975095E-2"/>
          <c:y val="1.9834059204137947E-2"/>
        </c:manualLayout>
      </c:layout>
      <c:overlay val="0"/>
    </c:title>
    <c:autoTitleDeleted val="0"/>
    <c:plotArea>
      <c:layout>
        <c:manualLayout>
          <c:layoutTarget val="inner"/>
          <c:xMode val="edge"/>
          <c:yMode val="edge"/>
          <c:x val="0.14081646685314378"/>
          <c:y val="0.21771256939101669"/>
          <c:w val="0.83061307259752926"/>
          <c:h val="0.50184592266403849"/>
        </c:manualLayout>
      </c:layout>
      <c:barChart>
        <c:barDir val="col"/>
        <c:grouping val="clustered"/>
        <c:varyColors val="0"/>
        <c:ser>
          <c:idx val="1"/>
          <c:order val="0"/>
          <c:tx>
            <c:strRef>
              <c:f>Sheet4!$D$9</c:f>
              <c:strCache>
                <c:ptCount val="1"/>
                <c:pt idx="0">
                  <c:v>Laden </c:v>
                </c:pt>
              </c:strCache>
            </c:strRef>
          </c:tx>
          <c:invertIfNegative val="0"/>
          <c:cat>
            <c:strRef>
              <c:f>Sheet4!$C$10:$C$14</c:f>
              <c:strCache>
                <c:ptCount val="5"/>
                <c:pt idx="0">
                  <c:v>2016</c:v>
                </c:pt>
                <c:pt idx="1">
                  <c:v>2017</c:v>
                </c:pt>
                <c:pt idx="2">
                  <c:v>2018</c:v>
                </c:pt>
                <c:pt idx="3">
                  <c:v>2019</c:v>
                </c:pt>
                <c:pt idx="4">
                  <c:v>2020 (till 3rd Qtr)</c:v>
                </c:pt>
              </c:strCache>
            </c:strRef>
          </c:cat>
          <c:val>
            <c:numRef>
              <c:f>Sheet4!$D$10:$D$14</c:f>
              <c:numCache>
                <c:formatCode>General</c:formatCode>
                <c:ptCount val="5"/>
                <c:pt idx="0">
                  <c:v>613055</c:v>
                </c:pt>
                <c:pt idx="1">
                  <c:v>650262</c:v>
                </c:pt>
                <c:pt idx="2">
                  <c:v>630514</c:v>
                </c:pt>
                <c:pt idx="3">
                  <c:v>594904</c:v>
                </c:pt>
                <c:pt idx="4">
                  <c:v>362516</c:v>
                </c:pt>
              </c:numCache>
            </c:numRef>
          </c:val>
        </c:ser>
        <c:ser>
          <c:idx val="2"/>
          <c:order val="1"/>
          <c:tx>
            <c:strRef>
              <c:f>Sheet4!$E$9</c:f>
              <c:strCache>
                <c:ptCount val="1"/>
                <c:pt idx="0">
                  <c:v>Empty</c:v>
                </c:pt>
              </c:strCache>
            </c:strRef>
          </c:tx>
          <c:invertIfNegative val="0"/>
          <c:cat>
            <c:strRef>
              <c:f>Sheet4!$C$10:$C$14</c:f>
              <c:strCache>
                <c:ptCount val="5"/>
                <c:pt idx="0">
                  <c:v>2016</c:v>
                </c:pt>
                <c:pt idx="1">
                  <c:v>2017</c:v>
                </c:pt>
                <c:pt idx="2">
                  <c:v>2018</c:v>
                </c:pt>
                <c:pt idx="3">
                  <c:v>2019</c:v>
                </c:pt>
                <c:pt idx="4">
                  <c:v>2020 (till 3rd Qtr)</c:v>
                </c:pt>
              </c:strCache>
            </c:strRef>
          </c:cat>
          <c:val>
            <c:numRef>
              <c:f>Sheet4!$E$10:$E$14</c:f>
              <c:numCache>
                <c:formatCode>General</c:formatCode>
                <c:ptCount val="5"/>
                <c:pt idx="0">
                  <c:v>38913</c:v>
                </c:pt>
                <c:pt idx="1">
                  <c:v>38910</c:v>
                </c:pt>
                <c:pt idx="2">
                  <c:v>38388</c:v>
                </c:pt>
                <c:pt idx="3">
                  <c:v>46306</c:v>
                </c:pt>
                <c:pt idx="4">
                  <c:v>38926</c:v>
                </c:pt>
              </c:numCache>
            </c:numRef>
          </c:val>
        </c:ser>
        <c:dLbls>
          <c:showLegendKey val="0"/>
          <c:showVal val="0"/>
          <c:showCatName val="0"/>
          <c:showSerName val="0"/>
          <c:showPercent val="0"/>
          <c:showBubbleSize val="0"/>
        </c:dLbls>
        <c:gapWidth val="150"/>
        <c:axId val="1170440784"/>
        <c:axId val="1170435344"/>
      </c:barChart>
      <c:catAx>
        <c:axId val="1170440784"/>
        <c:scaling>
          <c:orientation val="minMax"/>
        </c:scaling>
        <c:delete val="0"/>
        <c:axPos val="b"/>
        <c:numFmt formatCode="General" sourceLinked="1"/>
        <c:majorTickMark val="out"/>
        <c:minorTickMark val="none"/>
        <c:tickLblPos val="nextTo"/>
        <c:txPr>
          <a:bodyPr rot="0" vert="horz"/>
          <a:lstStyle/>
          <a:p>
            <a:pPr>
              <a:defRPr/>
            </a:pPr>
            <a:endParaRPr lang="en-US"/>
          </a:p>
        </c:txPr>
        <c:crossAx val="1170435344"/>
        <c:crosses val="autoZero"/>
        <c:auto val="1"/>
        <c:lblAlgn val="ctr"/>
        <c:lblOffset val="100"/>
        <c:tickLblSkip val="1"/>
        <c:tickMarkSkip val="1"/>
        <c:noMultiLvlLbl val="0"/>
      </c:catAx>
      <c:valAx>
        <c:axId val="1170435344"/>
        <c:scaling>
          <c:orientation val="minMax"/>
        </c:scaling>
        <c:delete val="0"/>
        <c:axPos val="l"/>
        <c:majorGridlines/>
        <c:numFmt formatCode="General" sourceLinked="1"/>
        <c:majorTickMark val="out"/>
        <c:minorTickMark val="none"/>
        <c:tickLblPos val="nextTo"/>
        <c:txPr>
          <a:bodyPr rot="0" vert="horz"/>
          <a:lstStyle/>
          <a:p>
            <a:pPr>
              <a:defRPr/>
            </a:pPr>
            <a:endParaRPr lang="en-US"/>
          </a:p>
        </c:txPr>
        <c:crossAx val="1170440784"/>
        <c:crosses val="autoZero"/>
        <c:crossBetween val="between"/>
      </c:valAx>
      <c:dTable>
        <c:showHorzBorder val="1"/>
        <c:showVertBorder val="1"/>
        <c:showOutline val="1"/>
        <c:showKeys val="0"/>
      </c:dTable>
    </c:plotArea>
    <c:legend>
      <c:legendPos val="r"/>
      <c:layout>
        <c:manualLayout>
          <c:xMode val="edge"/>
          <c:yMode val="edge"/>
          <c:x val="0.8697765803849189"/>
          <c:y val="4.6755693999788489E-2"/>
          <c:w val="0.10753910959617763"/>
          <c:h val="0.17663407458683048"/>
        </c:manualLayout>
      </c:layout>
      <c:overlay val="0"/>
    </c:legend>
    <c:plotVisOnly val="1"/>
    <c:dispBlanksAs val="gap"/>
    <c:showDLblsOverMax val="0"/>
  </c:chart>
  <c:txPr>
    <a:bodyPr/>
    <a:lstStyle/>
    <a:p>
      <a:pPr>
        <a:defRPr sz="1600" b="0" i="0" u="none" strike="noStrike" baseline="0">
          <a:solidFill>
            <a:srgbClr val="FFFFFF"/>
          </a:solidFill>
          <a:latin typeface="Calibri"/>
          <a:ea typeface="Calibri"/>
          <a:cs typeface="Calibri"/>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Sheet5!$B$35</c:f>
              <c:strCache>
                <c:ptCount val="1"/>
                <c:pt idx="0">
                  <c:v>Transshipment</c:v>
                </c:pt>
              </c:strCache>
            </c:strRef>
          </c:tx>
          <c:spPr>
            <a:gradFill rotWithShape="1">
              <a:gsLst>
                <a:gs pos="0">
                  <a:schemeClr val="accent1">
                    <a:tint val="98000"/>
                    <a:hueMod val="94000"/>
                    <a:satMod val="130000"/>
                    <a:lumMod val="138000"/>
                  </a:schemeClr>
                </a:gs>
                <a:gs pos="100000">
                  <a:schemeClr val="accent1">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cat>
            <c:strRef>
              <c:f>Sheet5!$A$36:$A$44</c:f>
              <c:strCache>
                <c:ptCount val="9"/>
                <c:pt idx="0">
                  <c:v>January</c:v>
                </c:pt>
                <c:pt idx="1">
                  <c:v>February</c:v>
                </c:pt>
                <c:pt idx="2">
                  <c:v>March</c:v>
                </c:pt>
                <c:pt idx="3">
                  <c:v>April</c:v>
                </c:pt>
                <c:pt idx="4">
                  <c:v>May</c:v>
                </c:pt>
                <c:pt idx="5">
                  <c:v>June</c:v>
                </c:pt>
                <c:pt idx="6">
                  <c:v>July</c:v>
                </c:pt>
                <c:pt idx="7">
                  <c:v>August</c:v>
                </c:pt>
                <c:pt idx="8">
                  <c:v>September</c:v>
                </c:pt>
              </c:strCache>
            </c:strRef>
          </c:cat>
          <c:val>
            <c:numRef>
              <c:f>Sheet5!$B$36:$B$44</c:f>
              <c:numCache>
                <c:formatCode>General</c:formatCode>
                <c:ptCount val="9"/>
                <c:pt idx="0">
                  <c:v>500558</c:v>
                </c:pt>
                <c:pt idx="1">
                  <c:v>457738</c:v>
                </c:pt>
                <c:pt idx="2">
                  <c:v>501478</c:v>
                </c:pt>
                <c:pt idx="3">
                  <c:v>375241</c:v>
                </c:pt>
                <c:pt idx="4">
                  <c:v>407139</c:v>
                </c:pt>
                <c:pt idx="5">
                  <c:v>452131</c:v>
                </c:pt>
                <c:pt idx="6">
                  <c:v>519116</c:v>
                </c:pt>
                <c:pt idx="7">
                  <c:v>535162</c:v>
                </c:pt>
                <c:pt idx="8">
                  <c:v>527684</c:v>
                </c:pt>
              </c:numCache>
            </c:numRef>
          </c:val>
        </c:ser>
        <c:dLbls>
          <c:showLegendKey val="0"/>
          <c:showVal val="0"/>
          <c:showCatName val="0"/>
          <c:showSerName val="0"/>
          <c:showPercent val="0"/>
          <c:showBubbleSize val="0"/>
        </c:dLbls>
        <c:gapWidth val="100"/>
        <c:overlap val="-24"/>
        <c:axId val="1170442416"/>
        <c:axId val="1170436432"/>
      </c:barChart>
      <c:catAx>
        <c:axId val="117044241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170436432"/>
        <c:crosses val="autoZero"/>
        <c:auto val="1"/>
        <c:lblAlgn val="ctr"/>
        <c:lblOffset val="100"/>
        <c:noMultiLvlLbl val="0"/>
      </c:catAx>
      <c:valAx>
        <c:axId val="117043643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17044241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dk1">
                    <a:lumMod val="75000"/>
                    <a:lumOff val="25000"/>
                  </a:schemeClr>
                </a:solidFill>
                <a:latin typeface="+mn-lt"/>
                <a:ea typeface="+mn-ea"/>
                <a:cs typeface="+mn-cs"/>
              </a:defRPr>
            </a:pPr>
            <a:r>
              <a:rPr lang="en-US"/>
              <a:t>2020 Quarter Wise Transshipment volume</a:t>
            </a:r>
          </a:p>
          <a:p>
            <a:pPr>
              <a:defRPr/>
            </a:pPr>
            <a:endParaRPr lang="en-US"/>
          </a:p>
        </c:rich>
      </c:tx>
      <c:layout/>
      <c:overlay val="0"/>
      <c:spPr>
        <a:noFill/>
        <a:ln>
          <a:noFill/>
        </a:ln>
        <a:effectLst/>
      </c:spPr>
      <c:txPr>
        <a:bodyPr rot="0" spcFirstLastPara="1" vertOverflow="ellipsis" vert="horz" wrap="square" anchor="ctr" anchorCtr="1"/>
        <a:lstStyle/>
        <a:p>
          <a:pPr>
            <a:defRPr sz="168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Sheet5!$U$4</c:f>
              <c:strCache>
                <c:ptCount val="1"/>
                <c:pt idx="0">
                  <c:v>1st Quarter</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Sheet5!$V$1:$V$3</c:f>
              <c:strCache>
                <c:ptCount val="2"/>
                <c:pt idx="0">
                  <c:v>2020</c:v>
                </c:pt>
                <c:pt idx="1">
                  <c:v>Transshipment</c:v>
                </c:pt>
              </c:strCache>
            </c:strRef>
          </c:cat>
          <c:val>
            <c:numRef>
              <c:f>Sheet5!$V$4</c:f>
              <c:numCache>
                <c:formatCode>General</c:formatCode>
                <c:ptCount val="1"/>
                <c:pt idx="0">
                  <c:v>1459774</c:v>
                </c:pt>
              </c:numCache>
            </c:numRef>
          </c:val>
        </c:ser>
        <c:ser>
          <c:idx val="1"/>
          <c:order val="1"/>
          <c:tx>
            <c:strRef>
              <c:f>Sheet5!$U$5</c:f>
              <c:strCache>
                <c:ptCount val="1"/>
                <c:pt idx="0">
                  <c:v>2nd Quarter</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Sheet5!$V$1:$V$3</c:f>
              <c:strCache>
                <c:ptCount val="2"/>
                <c:pt idx="0">
                  <c:v>2020</c:v>
                </c:pt>
                <c:pt idx="1">
                  <c:v>Transshipment</c:v>
                </c:pt>
              </c:strCache>
            </c:strRef>
          </c:cat>
          <c:val>
            <c:numRef>
              <c:f>Sheet5!$V$5</c:f>
              <c:numCache>
                <c:formatCode>General</c:formatCode>
                <c:ptCount val="1"/>
                <c:pt idx="0">
                  <c:v>1234511</c:v>
                </c:pt>
              </c:numCache>
            </c:numRef>
          </c:val>
        </c:ser>
        <c:ser>
          <c:idx val="2"/>
          <c:order val="2"/>
          <c:tx>
            <c:strRef>
              <c:f>Sheet5!$U$6</c:f>
              <c:strCache>
                <c:ptCount val="1"/>
                <c:pt idx="0">
                  <c:v>3rd Quarter</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Sheet5!$V$1:$V$3</c:f>
              <c:strCache>
                <c:ptCount val="2"/>
                <c:pt idx="0">
                  <c:v>2020</c:v>
                </c:pt>
                <c:pt idx="1">
                  <c:v>Transshipment</c:v>
                </c:pt>
              </c:strCache>
            </c:strRef>
          </c:cat>
          <c:val>
            <c:numRef>
              <c:f>Sheet5!$V$6</c:f>
              <c:numCache>
                <c:formatCode>General</c:formatCode>
                <c:ptCount val="1"/>
                <c:pt idx="0">
                  <c:v>1581962</c:v>
                </c:pt>
              </c:numCache>
            </c:numRef>
          </c:val>
        </c:ser>
        <c:ser>
          <c:idx val="3"/>
          <c:order val="3"/>
          <c:tx>
            <c:strRef>
              <c:f>Sheet5!$U$7</c:f>
              <c:strCache>
                <c:ptCount val="1"/>
                <c:pt idx="0">
                  <c:v>4th Quarter</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Sheet5!$V$1:$V$3</c:f>
              <c:strCache>
                <c:ptCount val="2"/>
                <c:pt idx="0">
                  <c:v>2020</c:v>
                </c:pt>
                <c:pt idx="1">
                  <c:v>Transshipment</c:v>
                </c:pt>
              </c:strCache>
            </c:strRef>
          </c:cat>
          <c:val>
            <c:numRef>
              <c:f>Sheet5!$V$7</c:f>
              <c:numCache>
                <c:formatCode>General</c:formatCode>
                <c:ptCount val="1"/>
              </c:numCache>
            </c:numRef>
          </c:val>
        </c:ser>
        <c:dLbls>
          <c:dLblPos val="inEnd"/>
          <c:showLegendKey val="0"/>
          <c:showVal val="1"/>
          <c:showCatName val="0"/>
          <c:showSerName val="0"/>
          <c:showPercent val="0"/>
          <c:showBubbleSize val="0"/>
        </c:dLbls>
        <c:gapWidth val="65"/>
        <c:axId val="1170436976"/>
        <c:axId val="1170446768"/>
      </c:barChart>
      <c:catAx>
        <c:axId val="117043697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0" spcFirstLastPara="1" vertOverflow="ellipsis" wrap="square" anchor="ctr" anchorCtr="1"/>
          <a:lstStyle/>
          <a:p>
            <a:pPr>
              <a:defRPr sz="1400" b="0" i="0" u="none" strike="noStrike" kern="1200" cap="all" baseline="0">
                <a:solidFill>
                  <a:schemeClr val="dk1">
                    <a:lumMod val="75000"/>
                    <a:lumOff val="25000"/>
                  </a:schemeClr>
                </a:solidFill>
                <a:latin typeface="+mn-lt"/>
                <a:ea typeface="+mn-ea"/>
                <a:cs typeface="+mn-cs"/>
              </a:defRPr>
            </a:pPr>
            <a:endParaRPr lang="en-US"/>
          </a:p>
        </c:txPr>
        <c:crossAx val="1170446768"/>
        <c:crosses val="autoZero"/>
        <c:auto val="1"/>
        <c:lblAlgn val="ctr"/>
        <c:lblOffset val="100"/>
        <c:noMultiLvlLbl val="0"/>
      </c:catAx>
      <c:valAx>
        <c:axId val="117044676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170436976"/>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'air uplift'!$B$58</c:f>
              <c:strCache>
                <c:ptCount val="1"/>
                <c:pt idx="0">
                  <c:v>1st Quarter</c:v>
                </c:pt>
              </c:strCache>
            </c:strRef>
          </c:tx>
          <c:spPr>
            <a:gradFill rotWithShape="1">
              <a:gsLst>
                <a:gs pos="0">
                  <a:schemeClr val="accent1">
                    <a:tint val="98000"/>
                    <a:hueMod val="94000"/>
                    <a:satMod val="130000"/>
                    <a:lumMod val="138000"/>
                  </a:schemeClr>
                </a:gs>
                <a:gs pos="100000">
                  <a:schemeClr val="accent1">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cat>
            <c:numRef>
              <c:f>'air uplift'!$C$57:$G$57</c:f>
              <c:numCache>
                <c:formatCode>General</c:formatCode>
                <c:ptCount val="5"/>
                <c:pt idx="0">
                  <c:v>2016</c:v>
                </c:pt>
                <c:pt idx="1">
                  <c:v>2017</c:v>
                </c:pt>
                <c:pt idx="2">
                  <c:v>2018</c:v>
                </c:pt>
                <c:pt idx="3">
                  <c:v>2019</c:v>
                </c:pt>
                <c:pt idx="4">
                  <c:v>2020</c:v>
                </c:pt>
              </c:numCache>
            </c:numRef>
          </c:cat>
          <c:val>
            <c:numRef>
              <c:f>'air uplift'!$C$58:$G$58</c:f>
              <c:numCache>
                <c:formatCode>#,##0.00</c:formatCode>
                <c:ptCount val="5"/>
                <c:pt idx="0">
                  <c:v>34026.629999999997</c:v>
                </c:pt>
                <c:pt idx="1">
                  <c:v>36475.56</c:v>
                </c:pt>
                <c:pt idx="2">
                  <c:v>44074.301999999996</c:v>
                </c:pt>
                <c:pt idx="3">
                  <c:v>43496.021999999997</c:v>
                </c:pt>
                <c:pt idx="4">
                  <c:v>35470.17</c:v>
                </c:pt>
              </c:numCache>
            </c:numRef>
          </c:val>
        </c:ser>
        <c:ser>
          <c:idx val="1"/>
          <c:order val="1"/>
          <c:tx>
            <c:strRef>
              <c:f>'air uplift'!$B$59</c:f>
              <c:strCache>
                <c:ptCount val="1"/>
                <c:pt idx="0">
                  <c:v>2nd Quarter</c:v>
                </c:pt>
              </c:strCache>
            </c:strRef>
          </c:tx>
          <c:spPr>
            <a:gradFill rotWithShape="1">
              <a:gsLst>
                <a:gs pos="0">
                  <a:schemeClr val="accent2">
                    <a:tint val="98000"/>
                    <a:hueMod val="94000"/>
                    <a:satMod val="130000"/>
                    <a:lumMod val="138000"/>
                  </a:schemeClr>
                </a:gs>
                <a:gs pos="100000">
                  <a:schemeClr val="accent2">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cat>
            <c:numRef>
              <c:f>'air uplift'!$C$57:$G$57</c:f>
              <c:numCache>
                <c:formatCode>General</c:formatCode>
                <c:ptCount val="5"/>
                <c:pt idx="0">
                  <c:v>2016</c:v>
                </c:pt>
                <c:pt idx="1">
                  <c:v>2017</c:v>
                </c:pt>
                <c:pt idx="2">
                  <c:v>2018</c:v>
                </c:pt>
                <c:pt idx="3">
                  <c:v>2019</c:v>
                </c:pt>
                <c:pt idx="4">
                  <c:v>2020</c:v>
                </c:pt>
              </c:numCache>
            </c:numRef>
          </c:cat>
          <c:val>
            <c:numRef>
              <c:f>'air uplift'!$C$59:$G$59</c:f>
              <c:numCache>
                <c:formatCode>#,##0.00</c:formatCode>
                <c:ptCount val="5"/>
                <c:pt idx="0">
                  <c:v>33726.93</c:v>
                </c:pt>
                <c:pt idx="1">
                  <c:v>37700.31</c:v>
                </c:pt>
                <c:pt idx="2">
                  <c:v>42749.498000000007</c:v>
                </c:pt>
                <c:pt idx="3">
                  <c:v>38108.6</c:v>
                </c:pt>
                <c:pt idx="4">
                  <c:v>14452.22</c:v>
                </c:pt>
              </c:numCache>
            </c:numRef>
          </c:val>
        </c:ser>
        <c:ser>
          <c:idx val="2"/>
          <c:order val="2"/>
          <c:tx>
            <c:strRef>
              <c:f>'air uplift'!$B$60</c:f>
              <c:strCache>
                <c:ptCount val="1"/>
                <c:pt idx="0">
                  <c:v>3rd Quarter</c:v>
                </c:pt>
              </c:strCache>
            </c:strRef>
          </c:tx>
          <c:spPr>
            <a:gradFill rotWithShape="1">
              <a:gsLst>
                <a:gs pos="0">
                  <a:schemeClr val="accent3">
                    <a:tint val="98000"/>
                    <a:hueMod val="94000"/>
                    <a:satMod val="130000"/>
                    <a:lumMod val="138000"/>
                  </a:schemeClr>
                </a:gs>
                <a:gs pos="100000">
                  <a:schemeClr val="accent3">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cat>
            <c:numRef>
              <c:f>'air uplift'!$C$57:$G$57</c:f>
              <c:numCache>
                <c:formatCode>General</c:formatCode>
                <c:ptCount val="5"/>
                <c:pt idx="0">
                  <c:v>2016</c:v>
                </c:pt>
                <c:pt idx="1">
                  <c:v>2017</c:v>
                </c:pt>
                <c:pt idx="2">
                  <c:v>2018</c:v>
                </c:pt>
                <c:pt idx="3">
                  <c:v>2019</c:v>
                </c:pt>
                <c:pt idx="4">
                  <c:v>2020</c:v>
                </c:pt>
              </c:numCache>
            </c:numRef>
          </c:cat>
          <c:val>
            <c:numRef>
              <c:f>'air uplift'!$C$60:$G$60</c:f>
              <c:numCache>
                <c:formatCode>#,##0.00</c:formatCode>
                <c:ptCount val="5"/>
                <c:pt idx="0">
                  <c:v>35042.46</c:v>
                </c:pt>
                <c:pt idx="1">
                  <c:v>43418.46</c:v>
                </c:pt>
                <c:pt idx="2">
                  <c:v>42808.61</c:v>
                </c:pt>
                <c:pt idx="3">
                  <c:v>40096.480000000003</c:v>
                </c:pt>
                <c:pt idx="4">
                  <c:v>22421.96</c:v>
                </c:pt>
              </c:numCache>
            </c:numRef>
          </c:val>
        </c:ser>
        <c:ser>
          <c:idx val="3"/>
          <c:order val="3"/>
          <c:tx>
            <c:strRef>
              <c:f>'air uplift'!$B$61</c:f>
              <c:strCache>
                <c:ptCount val="1"/>
                <c:pt idx="0">
                  <c:v>4th Quarter</c:v>
                </c:pt>
              </c:strCache>
            </c:strRef>
          </c:tx>
          <c:spPr>
            <a:gradFill rotWithShape="1">
              <a:gsLst>
                <a:gs pos="0">
                  <a:schemeClr val="accent4">
                    <a:tint val="98000"/>
                    <a:hueMod val="94000"/>
                    <a:satMod val="130000"/>
                    <a:lumMod val="138000"/>
                  </a:schemeClr>
                </a:gs>
                <a:gs pos="100000">
                  <a:schemeClr val="accent4">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cat>
            <c:numRef>
              <c:f>'air uplift'!$C$57:$G$57</c:f>
              <c:numCache>
                <c:formatCode>General</c:formatCode>
                <c:ptCount val="5"/>
                <c:pt idx="0">
                  <c:v>2016</c:v>
                </c:pt>
                <c:pt idx="1">
                  <c:v>2017</c:v>
                </c:pt>
                <c:pt idx="2">
                  <c:v>2018</c:v>
                </c:pt>
                <c:pt idx="3">
                  <c:v>2019</c:v>
                </c:pt>
                <c:pt idx="4">
                  <c:v>2020</c:v>
                </c:pt>
              </c:numCache>
            </c:numRef>
          </c:cat>
          <c:val>
            <c:numRef>
              <c:f>'air uplift'!$C$61:$G$61</c:f>
              <c:numCache>
                <c:formatCode>#,##0.00</c:formatCode>
                <c:ptCount val="5"/>
                <c:pt idx="0">
                  <c:v>36156.75</c:v>
                </c:pt>
                <c:pt idx="1">
                  <c:v>44520.37</c:v>
                </c:pt>
                <c:pt idx="2">
                  <c:v>42362.61</c:v>
                </c:pt>
                <c:pt idx="3">
                  <c:v>40606.42</c:v>
                </c:pt>
              </c:numCache>
            </c:numRef>
          </c:val>
        </c:ser>
        <c:dLbls>
          <c:showLegendKey val="0"/>
          <c:showVal val="0"/>
          <c:showCatName val="0"/>
          <c:showSerName val="0"/>
          <c:showPercent val="0"/>
          <c:showBubbleSize val="0"/>
        </c:dLbls>
        <c:gapWidth val="150"/>
        <c:overlap val="100"/>
        <c:axId val="1080980448"/>
        <c:axId val="1080974464"/>
      </c:barChart>
      <c:catAx>
        <c:axId val="108098044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0" spcFirstLastPara="1" vertOverflow="ellipsis" wrap="square" anchor="ctr" anchorCtr="1"/>
          <a:lstStyle/>
          <a:p>
            <a:pPr>
              <a:defRPr sz="1400" b="0" i="0" u="none" strike="noStrike" kern="1200" baseline="0">
                <a:solidFill>
                  <a:schemeClr val="lt1">
                    <a:lumMod val="85000"/>
                  </a:schemeClr>
                </a:solidFill>
                <a:latin typeface="+mn-lt"/>
                <a:ea typeface="+mn-ea"/>
                <a:cs typeface="+mn-cs"/>
              </a:defRPr>
            </a:pPr>
            <a:endParaRPr lang="en-US"/>
          </a:p>
        </c:txPr>
        <c:crossAx val="1080974464"/>
        <c:crosses val="autoZero"/>
        <c:auto val="1"/>
        <c:lblAlgn val="ctr"/>
        <c:lblOffset val="100"/>
        <c:noMultiLvlLbl val="0"/>
      </c:catAx>
      <c:valAx>
        <c:axId val="1080974464"/>
        <c:scaling>
          <c:orientation val="minMax"/>
        </c:scaling>
        <c:delete val="0"/>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0" spcFirstLastPara="1" vertOverflow="ellipsis" wrap="square" anchor="ctr" anchorCtr="1"/>
          <a:lstStyle/>
          <a:p>
            <a:pPr>
              <a:defRPr sz="1400" b="0" i="0" u="none" strike="noStrike" kern="1200" baseline="0">
                <a:solidFill>
                  <a:schemeClr val="lt1">
                    <a:lumMod val="85000"/>
                  </a:schemeClr>
                </a:solidFill>
                <a:latin typeface="+mn-lt"/>
                <a:ea typeface="+mn-ea"/>
                <a:cs typeface="+mn-cs"/>
              </a:defRPr>
            </a:pPr>
            <a:endParaRPr lang="en-US"/>
          </a:p>
        </c:txPr>
        <c:crossAx val="1080980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title>
      <c:tx>
        <c:rich>
          <a:bodyPr/>
          <a:lstStyle/>
          <a:p>
            <a:pPr>
              <a:defRPr/>
            </a:pPr>
            <a:r>
              <a:rPr lang="en-US"/>
              <a:t>Total Discharge</a:t>
            </a:r>
          </a:p>
        </c:rich>
      </c:tx>
      <c:layout/>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4"/>
          <c:order val="0"/>
          <c:tx>
            <c:strRef>
              <c:f>'air discharge'!$C$44</c:f>
              <c:strCache>
                <c:ptCount val="1"/>
                <c:pt idx="0">
                  <c:v>2016</c:v>
                </c:pt>
              </c:strCache>
            </c:strRef>
          </c:tx>
          <c:invertIfNegative val="0"/>
          <c:cat>
            <c:strRef>
              <c:f>'air discharge'!$B$45:$B$56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'air discharge'!$C$45:$C$56</c:f>
              <c:numCache>
                <c:formatCode>#,##0.00</c:formatCode>
                <c:ptCount val="12"/>
                <c:pt idx="0">
                  <c:v>4085.154</c:v>
                </c:pt>
                <c:pt idx="1">
                  <c:v>3848.8980000000001</c:v>
                </c:pt>
                <c:pt idx="2">
                  <c:v>5644.3040000000001</c:v>
                </c:pt>
                <c:pt idx="3">
                  <c:v>4310.2650000000003</c:v>
                </c:pt>
                <c:pt idx="4">
                  <c:v>5458.2640000000001</c:v>
                </c:pt>
                <c:pt idx="5">
                  <c:v>6057.8239999999996</c:v>
                </c:pt>
                <c:pt idx="6">
                  <c:v>5064.2619999999997</c:v>
                </c:pt>
                <c:pt idx="7">
                  <c:v>4844.0590000000002</c:v>
                </c:pt>
                <c:pt idx="8">
                  <c:v>4966.1750000000002</c:v>
                </c:pt>
                <c:pt idx="9">
                  <c:v>5789.0349999999999</c:v>
                </c:pt>
                <c:pt idx="10">
                  <c:v>5407.8149999999996</c:v>
                </c:pt>
                <c:pt idx="11">
                  <c:v>5366.0460000000003</c:v>
                </c:pt>
              </c:numCache>
            </c:numRef>
          </c:val>
        </c:ser>
        <c:ser>
          <c:idx val="5"/>
          <c:order val="1"/>
          <c:tx>
            <c:strRef>
              <c:f>'air discharge'!$D$44</c:f>
              <c:strCache>
                <c:ptCount val="1"/>
                <c:pt idx="0">
                  <c:v>2017</c:v>
                </c:pt>
              </c:strCache>
            </c:strRef>
          </c:tx>
          <c:invertIfNegative val="0"/>
          <c:cat>
            <c:strRef>
              <c:f>'air discharge'!$B$45:$B$56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'air discharge'!$D$45:$D$56</c:f>
              <c:numCache>
                <c:formatCode>#,##0.00</c:formatCode>
                <c:ptCount val="12"/>
                <c:pt idx="0">
                  <c:v>4846.2950000000001</c:v>
                </c:pt>
                <c:pt idx="1">
                  <c:v>3967.79</c:v>
                </c:pt>
                <c:pt idx="2">
                  <c:v>5851.8419999999996</c:v>
                </c:pt>
                <c:pt idx="3">
                  <c:v>4303.1000000000004</c:v>
                </c:pt>
                <c:pt idx="4">
                  <c:v>4771.0230000000001</c:v>
                </c:pt>
                <c:pt idx="5">
                  <c:v>4919.393</c:v>
                </c:pt>
                <c:pt idx="6">
                  <c:v>4942.53</c:v>
                </c:pt>
                <c:pt idx="7">
                  <c:v>5129.6480000000001</c:v>
                </c:pt>
                <c:pt idx="8">
                  <c:v>5252.3249999999998</c:v>
                </c:pt>
                <c:pt idx="9">
                  <c:v>5188.0950000000003</c:v>
                </c:pt>
                <c:pt idx="10">
                  <c:v>5658.0320000000002</c:v>
                </c:pt>
                <c:pt idx="11">
                  <c:v>5205.97</c:v>
                </c:pt>
              </c:numCache>
            </c:numRef>
          </c:val>
        </c:ser>
        <c:ser>
          <c:idx val="0"/>
          <c:order val="2"/>
          <c:tx>
            <c:strRef>
              <c:f>'air discharge'!$E$44</c:f>
              <c:strCache>
                <c:ptCount val="1"/>
                <c:pt idx="0">
                  <c:v>2018</c:v>
                </c:pt>
              </c:strCache>
            </c:strRef>
          </c:tx>
          <c:invertIfNegative val="0"/>
          <c:cat>
            <c:strRef>
              <c:f>'air discharge'!$B$45:$B$56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'air discharge'!$E$45:$E$56</c:f>
              <c:numCache>
                <c:formatCode>#,##0.00</c:formatCode>
                <c:ptCount val="12"/>
                <c:pt idx="0">
                  <c:v>4649.3360000000002</c:v>
                </c:pt>
                <c:pt idx="1">
                  <c:v>4104.6040000000003</c:v>
                </c:pt>
                <c:pt idx="2">
                  <c:v>4852.3209999999999</c:v>
                </c:pt>
                <c:pt idx="3">
                  <c:v>4055.558</c:v>
                </c:pt>
                <c:pt idx="4">
                  <c:v>4774.0060000000003</c:v>
                </c:pt>
                <c:pt idx="5">
                  <c:v>4757.45</c:v>
                </c:pt>
                <c:pt idx="6">
                  <c:v>5526.7430000000004</c:v>
                </c:pt>
                <c:pt idx="7">
                  <c:v>5252.79</c:v>
                </c:pt>
                <c:pt idx="8">
                  <c:v>5251.9620000000004</c:v>
                </c:pt>
                <c:pt idx="9">
                  <c:v>5539.5870000000004</c:v>
                </c:pt>
                <c:pt idx="10">
                  <c:v>5228.6270000000004</c:v>
                </c:pt>
                <c:pt idx="11">
                  <c:v>5278.3909999999996</c:v>
                </c:pt>
              </c:numCache>
            </c:numRef>
          </c:val>
        </c:ser>
        <c:ser>
          <c:idx val="1"/>
          <c:order val="3"/>
          <c:tx>
            <c:strRef>
              <c:f>'air discharge'!$F$44</c:f>
              <c:strCache>
                <c:ptCount val="1"/>
                <c:pt idx="0">
                  <c:v>2019</c:v>
                </c:pt>
              </c:strCache>
            </c:strRef>
          </c:tx>
          <c:invertIfNegative val="0"/>
          <c:cat>
            <c:strRef>
              <c:f>'air discharge'!$B$45:$B$56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'air discharge'!$F$45:$F$56</c:f>
              <c:numCache>
                <c:formatCode>#,##0.00</c:formatCode>
                <c:ptCount val="12"/>
                <c:pt idx="0">
                  <c:v>4590.6580000000004</c:v>
                </c:pt>
                <c:pt idx="1">
                  <c:v>3530.989</c:v>
                </c:pt>
                <c:pt idx="2">
                  <c:v>5320.5330000000004</c:v>
                </c:pt>
                <c:pt idx="3">
                  <c:v>3733.326</c:v>
                </c:pt>
                <c:pt idx="4">
                  <c:v>4242.2250000000004</c:v>
                </c:pt>
                <c:pt idx="5">
                  <c:v>4150.5879999999997</c:v>
                </c:pt>
                <c:pt idx="6">
                  <c:v>4706.8280000000004</c:v>
                </c:pt>
                <c:pt idx="7">
                  <c:v>4454.1509999999998</c:v>
                </c:pt>
                <c:pt idx="8">
                  <c:v>4948.8609999999999</c:v>
                </c:pt>
                <c:pt idx="9">
                  <c:v>5178.1989999999996</c:v>
                </c:pt>
                <c:pt idx="10">
                  <c:v>4827.2</c:v>
                </c:pt>
                <c:pt idx="11">
                  <c:v>4886.4309999999996</c:v>
                </c:pt>
              </c:numCache>
            </c:numRef>
          </c:val>
        </c:ser>
        <c:ser>
          <c:idx val="2"/>
          <c:order val="4"/>
          <c:tx>
            <c:strRef>
              <c:f>'air discharge'!$G$44</c:f>
              <c:strCache>
                <c:ptCount val="1"/>
                <c:pt idx="0">
                  <c:v>2020</c:v>
                </c:pt>
              </c:strCache>
            </c:strRef>
          </c:tx>
          <c:invertIfNegative val="0"/>
          <c:cat>
            <c:strRef>
              <c:f>'air discharge'!$B$45:$B$56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'air discharge'!$G$45:$G$56</c:f>
              <c:numCache>
                <c:formatCode>#,##0.00</c:formatCode>
                <c:ptCount val="12"/>
                <c:pt idx="0">
                  <c:v>4163.0190000000002</c:v>
                </c:pt>
                <c:pt idx="1">
                  <c:v>3467.6469999999999</c:v>
                </c:pt>
                <c:pt idx="2">
                  <c:v>3797.241</c:v>
                </c:pt>
                <c:pt idx="3">
                  <c:v>693.71299999999997</c:v>
                </c:pt>
                <c:pt idx="4">
                  <c:v>1337.9380000000001</c:v>
                </c:pt>
                <c:pt idx="5">
                  <c:v>2348.7359999999999</c:v>
                </c:pt>
                <c:pt idx="6">
                  <c:v>2855.9769999999999</c:v>
                </c:pt>
                <c:pt idx="7">
                  <c:v>2698.0540000000001</c:v>
                </c:pt>
                <c:pt idx="8">
                  <c:v>2911.152</c:v>
                </c:pt>
              </c:numCache>
            </c:numRef>
          </c:val>
        </c:ser>
        <c:dLbls>
          <c:showLegendKey val="0"/>
          <c:showVal val="0"/>
          <c:showCatName val="0"/>
          <c:showSerName val="0"/>
          <c:showPercent val="0"/>
          <c:showBubbleSize val="0"/>
        </c:dLbls>
        <c:gapWidth val="75"/>
        <c:shape val="box"/>
        <c:axId val="1080976640"/>
        <c:axId val="1080983168"/>
        <c:axId val="0"/>
      </c:bar3DChart>
      <c:catAx>
        <c:axId val="1080976640"/>
        <c:scaling>
          <c:orientation val="minMax"/>
        </c:scaling>
        <c:delete val="0"/>
        <c:axPos val="b"/>
        <c:numFmt formatCode="General" sourceLinked="1"/>
        <c:majorTickMark val="none"/>
        <c:minorTickMark val="none"/>
        <c:tickLblPos val="nextTo"/>
        <c:txPr>
          <a:bodyPr rot="0" vert="horz"/>
          <a:lstStyle/>
          <a:p>
            <a:pPr>
              <a:defRPr/>
            </a:pPr>
            <a:endParaRPr lang="en-US"/>
          </a:p>
        </c:txPr>
        <c:crossAx val="1080983168"/>
        <c:crosses val="autoZero"/>
        <c:auto val="1"/>
        <c:lblAlgn val="ctr"/>
        <c:lblOffset val="100"/>
        <c:noMultiLvlLbl val="0"/>
      </c:catAx>
      <c:valAx>
        <c:axId val="1080983168"/>
        <c:scaling>
          <c:orientation val="minMax"/>
        </c:scaling>
        <c:delete val="0"/>
        <c:axPos val="l"/>
        <c:majorGridlines/>
        <c:numFmt formatCode="#,##0.00" sourceLinked="1"/>
        <c:majorTickMark val="none"/>
        <c:minorTickMark val="none"/>
        <c:tickLblPos val="nextTo"/>
        <c:txPr>
          <a:bodyPr rot="0" vert="horz"/>
          <a:lstStyle/>
          <a:p>
            <a:pPr>
              <a:defRPr/>
            </a:pPr>
            <a:endParaRPr lang="en-US"/>
          </a:p>
        </c:txPr>
        <c:crossAx val="1080976640"/>
        <c:crosses val="autoZero"/>
        <c:crossBetween val="between"/>
      </c:valAx>
      <c:spPr>
        <a:noFill/>
        <a:ln w="25400">
          <a:noFill/>
        </a:ln>
      </c:spPr>
    </c:plotArea>
    <c:legend>
      <c:legendPos val="b"/>
      <c:layout/>
      <c:overlay val="0"/>
    </c:legend>
    <c:plotVisOnly val="1"/>
    <c:dispBlanksAs val="gap"/>
    <c:showDLblsOverMax val="0"/>
  </c:chart>
  <c:txPr>
    <a:bodyPr/>
    <a:lstStyle/>
    <a:p>
      <a:pPr>
        <a:defRPr sz="1100" b="0" i="0" u="none" strike="noStrike" baseline="0">
          <a:solidFill>
            <a:srgbClr val="FFFFFF"/>
          </a:solidFill>
          <a:latin typeface="Calibri"/>
          <a:ea typeface="Calibri"/>
          <a:cs typeface="Calibri"/>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'air discharge'!$B$61</c:f>
              <c:strCache>
                <c:ptCount val="1"/>
                <c:pt idx="0">
                  <c:v>1st Quarter</c:v>
                </c:pt>
              </c:strCache>
            </c:strRef>
          </c:tx>
          <c:spPr>
            <a:gradFill rotWithShape="1">
              <a:gsLst>
                <a:gs pos="0">
                  <a:schemeClr val="accent1">
                    <a:tint val="98000"/>
                    <a:hueMod val="94000"/>
                    <a:satMod val="130000"/>
                    <a:lumMod val="138000"/>
                  </a:schemeClr>
                </a:gs>
                <a:gs pos="100000">
                  <a:schemeClr val="accent1">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cat>
            <c:numRef>
              <c:f>'air discharge'!$C$60:$G$60</c:f>
              <c:numCache>
                <c:formatCode>General</c:formatCode>
                <c:ptCount val="5"/>
                <c:pt idx="0">
                  <c:v>2016</c:v>
                </c:pt>
                <c:pt idx="1">
                  <c:v>2017</c:v>
                </c:pt>
                <c:pt idx="2">
                  <c:v>2018</c:v>
                </c:pt>
                <c:pt idx="3">
                  <c:v>2019</c:v>
                </c:pt>
                <c:pt idx="4">
                  <c:v>2020</c:v>
                </c:pt>
              </c:numCache>
            </c:numRef>
          </c:cat>
          <c:val>
            <c:numRef>
              <c:f>'air discharge'!$C$61:$G$61</c:f>
              <c:numCache>
                <c:formatCode>#,##0.00</c:formatCode>
                <c:ptCount val="5"/>
                <c:pt idx="0">
                  <c:v>13578.36</c:v>
                </c:pt>
                <c:pt idx="1">
                  <c:v>14665.93</c:v>
                </c:pt>
                <c:pt idx="2">
                  <c:v>13606.261</c:v>
                </c:pt>
                <c:pt idx="3">
                  <c:v>13442.18</c:v>
                </c:pt>
                <c:pt idx="4">
                  <c:v>11427.91</c:v>
                </c:pt>
              </c:numCache>
            </c:numRef>
          </c:val>
        </c:ser>
        <c:ser>
          <c:idx val="1"/>
          <c:order val="1"/>
          <c:tx>
            <c:strRef>
              <c:f>'air discharge'!$B$62</c:f>
              <c:strCache>
                <c:ptCount val="1"/>
                <c:pt idx="0">
                  <c:v>2nd Quarter</c:v>
                </c:pt>
              </c:strCache>
            </c:strRef>
          </c:tx>
          <c:spPr>
            <a:gradFill rotWithShape="1">
              <a:gsLst>
                <a:gs pos="0">
                  <a:schemeClr val="accent2">
                    <a:tint val="98000"/>
                    <a:hueMod val="94000"/>
                    <a:satMod val="130000"/>
                    <a:lumMod val="138000"/>
                  </a:schemeClr>
                </a:gs>
                <a:gs pos="100000">
                  <a:schemeClr val="accent2">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cat>
            <c:numRef>
              <c:f>'air discharge'!$C$60:$G$60</c:f>
              <c:numCache>
                <c:formatCode>General</c:formatCode>
                <c:ptCount val="5"/>
                <c:pt idx="0">
                  <c:v>2016</c:v>
                </c:pt>
                <c:pt idx="1">
                  <c:v>2017</c:v>
                </c:pt>
                <c:pt idx="2">
                  <c:v>2018</c:v>
                </c:pt>
                <c:pt idx="3">
                  <c:v>2019</c:v>
                </c:pt>
                <c:pt idx="4">
                  <c:v>2020</c:v>
                </c:pt>
              </c:numCache>
            </c:numRef>
          </c:cat>
          <c:val>
            <c:numRef>
              <c:f>'air discharge'!$C$62:$G$62</c:f>
              <c:numCache>
                <c:formatCode>#,##0.00</c:formatCode>
                <c:ptCount val="5"/>
                <c:pt idx="0">
                  <c:v>15826.35</c:v>
                </c:pt>
                <c:pt idx="1">
                  <c:v>13993.52</c:v>
                </c:pt>
                <c:pt idx="2">
                  <c:v>13587.013999999999</c:v>
                </c:pt>
                <c:pt idx="3">
                  <c:v>12126.14</c:v>
                </c:pt>
                <c:pt idx="4">
                  <c:v>4380.3900000000003</c:v>
                </c:pt>
              </c:numCache>
            </c:numRef>
          </c:val>
        </c:ser>
        <c:ser>
          <c:idx val="2"/>
          <c:order val="2"/>
          <c:tx>
            <c:strRef>
              <c:f>'air discharge'!$B$63</c:f>
              <c:strCache>
                <c:ptCount val="1"/>
                <c:pt idx="0">
                  <c:v>3rd Quarter</c:v>
                </c:pt>
              </c:strCache>
            </c:strRef>
          </c:tx>
          <c:spPr>
            <a:gradFill rotWithShape="1">
              <a:gsLst>
                <a:gs pos="0">
                  <a:schemeClr val="accent3">
                    <a:tint val="98000"/>
                    <a:hueMod val="94000"/>
                    <a:satMod val="130000"/>
                    <a:lumMod val="138000"/>
                  </a:schemeClr>
                </a:gs>
                <a:gs pos="100000">
                  <a:schemeClr val="accent3">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cat>
            <c:numRef>
              <c:f>'air discharge'!$C$60:$G$60</c:f>
              <c:numCache>
                <c:formatCode>General</c:formatCode>
                <c:ptCount val="5"/>
                <c:pt idx="0">
                  <c:v>2016</c:v>
                </c:pt>
                <c:pt idx="1">
                  <c:v>2017</c:v>
                </c:pt>
                <c:pt idx="2">
                  <c:v>2018</c:v>
                </c:pt>
                <c:pt idx="3">
                  <c:v>2019</c:v>
                </c:pt>
                <c:pt idx="4">
                  <c:v>2020</c:v>
                </c:pt>
              </c:numCache>
            </c:numRef>
          </c:cat>
          <c:val>
            <c:numRef>
              <c:f>'air discharge'!$C$63:$G$63</c:f>
              <c:numCache>
                <c:formatCode>#,##0.00</c:formatCode>
                <c:ptCount val="5"/>
                <c:pt idx="0">
                  <c:v>14874.5</c:v>
                </c:pt>
                <c:pt idx="1">
                  <c:v>15324.5</c:v>
                </c:pt>
                <c:pt idx="2">
                  <c:v>16031.5</c:v>
                </c:pt>
                <c:pt idx="3">
                  <c:v>14109.84</c:v>
                </c:pt>
                <c:pt idx="4">
                  <c:v>8465.18</c:v>
                </c:pt>
              </c:numCache>
            </c:numRef>
          </c:val>
        </c:ser>
        <c:ser>
          <c:idx val="3"/>
          <c:order val="3"/>
          <c:tx>
            <c:strRef>
              <c:f>'air discharge'!$B$64</c:f>
              <c:strCache>
                <c:ptCount val="1"/>
                <c:pt idx="0">
                  <c:v>4th Quarter</c:v>
                </c:pt>
              </c:strCache>
            </c:strRef>
          </c:tx>
          <c:spPr>
            <a:gradFill rotWithShape="1">
              <a:gsLst>
                <a:gs pos="0">
                  <a:schemeClr val="accent4">
                    <a:tint val="98000"/>
                    <a:hueMod val="94000"/>
                    <a:satMod val="130000"/>
                    <a:lumMod val="138000"/>
                  </a:schemeClr>
                </a:gs>
                <a:gs pos="100000">
                  <a:schemeClr val="accent4">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cat>
            <c:numRef>
              <c:f>'air discharge'!$C$60:$G$60</c:f>
              <c:numCache>
                <c:formatCode>General</c:formatCode>
                <c:ptCount val="5"/>
                <c:pt idx="0">
                  <c:v>2016</c:v>
                </c:pt>
                <c:pt idx="1">
                  <c:v>2017</c:v>
                </c:pt>
                <c:pt idx="2">
                  <c:v>2018</c:v>
                </c:pt>
                <c:pt idx="3">
                  <c:v>2019</c:v>
                </c:pt>
                <c:pt idx="4">
                  <c:v>2020</c:v>
                </c:pt>
              </c:numCache>
            </c:numRef>
          </c:cat>
          <c:val>
            <c:numRef>
              <c:f>'air discharge'!$C$64:$G$64</c:f>
              <c:numCache>
                <c:formatCode>#,##0.00</c:formatCode>
                <c:ptCount val="5"/>
                <c:pt idx="0">
                  <c:v>16562.900000000001</c:v>
                </c:pt>
                <c:pt idx="1">
                  <c:v>16052.1</c:v>
                </c:pt>
                <c:pt idx="2">
                  <c:v>16046.61</c:v>
                </c:pt>
                <c:pt idx="3">
                  <c:v>14891.83</c:v>
                </c:pt>
              </c:numCache>
            </c:numRef>
          </c:val>
        </c:ser>
        <c:dLbls>
          <c:showLegendKey val="0"/>
          <c:showVal val="0"/>
          <c:showCatName val="0"/>
          <c:showSerName val="0"/>
          <c:showPercent val="0"/>
          <c:showBubbleSize val="0"/>
        </c:dLbls>
        <c:gapWidth val="150"/>
        <c:overlap val="100"/>
        <c:axId val="1080975552"/>
        <c:axId val="1080983712"/>
      </c:barChart>
      <c:catAx>
        <c:axId val="108097555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0" spcFirstLastPara="1" vertOverflow="ellipsis" wrap="square" anchor="ctr" anchorCtr="1"/>
          <a:lstStyle/>
          <a:p>
            <a:pPr>
              <a:defRPr sz="1400" b="0" i="0" u="none" strike="noStrike" kern="1200" baseline="0">
                <a:solidFill>
                  <a:schemeClr val="lt1">
                    <a:lumMod val="85000"/>
                  </a:schemeClr>
                </a:solidFill>
                <a:latin typeface="+mn-lt"/>
                <a:ea typeface="+mn-ea"/>
                <a:cs typeface="+mn-cs"/>
              </a:defRPr>
            </a:pPr>
            <a:endParaRPr lang="en-US"/>
          </a:p>
        </c:txPr>
        <c:crossAx val="1080983712"/>
        <c:crosses val="autoZero"/>
        <c:auto val="1"/>
        <c:lblAlgn val="ctr"/>
        <c:lblOffset val="100"/>
        <c:noMultiLvlLbl val="0"/>
      </c:catAx>
      <c:valAx>
        <c:axId val="1080983712"/>
        <c:scaling>
          <c:orientation val="minMax"/>
        </c:scaling>
        <c:delete val="0"/>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0" spcFirstLastPara="1" vertOverflow="ellipsis" wrap="square" anchor="ctr" anchorCtr="1"/>
          <a:lstStyle/>
          <a:p>
            <a:pPr>
              <a:defRPr sz="1400" b="0" i="0" u="none" strike="noStrike" kern="1200" baseline="0">
                <a:solidFill>
                  <a:schemeClr val="lt1">
                    <a:lumMod val="85000"/>
                  </a:schemeClr>
                </a:solidFill>
                <a:latin typeface="+mn-lt"/>
                <a:ea typeface="+mn-ea"/>
                <a:cs typeface="+mn-cs"/>
              </a:defRPr>
            </a:pPr>
            <a:endParaRPr lang="en-US"/>
          </a:p>
        </c:txPr>
        <c:crossAx val="10809755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'air transshipment'!$A$33</c:f>
              <c:strCache>
                <c:ptCount val="1"/>
                <c:pt idx="0">
                  <c:v>1st Quarter</c:v>
                </c:pt>
              </c:strCache>
            </c:strRef>
          </c:tx>
          <c:spPr>
            <a:gradFill rotWithShape="1">
              <a:gsLst>
                <a:gs pos="0">
                  <a:schemeClr val="accent1">
                    <a:tint val="98000"/>
                    <a:hueMod val="94000"/>
                    <a:satMod val="130000"/>
                    <a:lumMod val="138000"/>
                  </a:schemeClr>
                </a:gs>
                <a:gs pos="100000">
                  <a:schemeClr val="accent1">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cat>
            <c:numRef>
              <c:f>'air transshipment'!$B$32:$F$32</c:f>
              <c:numCache>
                <c:formatCode>General</c:formatCode>
                <c:ptCount val="5"/>
                <c:pt idx="0">
                  <c:v>2016</c:v>
                </c:pt>
                <c:pt idx="1">
                  <c:v>2017</c:v>
                </c:pt>
                <c:pt idx="2">
                  <c:v>2018</c:v>
                </c:pt>
                <c:pt idx="3">
                  <c:v>2019</c:v>
                </c:pt>
                <c:pt idx="4">
                  <c:v>2020</c:v>
                </c:pt>
              </c:numCache>
            </c:numRef>
          </c:cat>
          <c:val>
            <c:numRef>
              <c:f>'air transshipment'!$B$33:$F$33</c:f>
              <c:numCache>
                <c:formatCode>#,##0.00</c:formatCode>
                <c:ptCount val="5"/>
                <c:pt idx="0">
                  <c:v>9174.83</c:v>
                </c:pt>
                <c:pt idx="1">
                  <c:v>8266.84</c:v>
                </c:pt>
                <c:pt idx="2">
                  <c:v>12560.458000000001</c:v>
                </c:pt>
                <c:pt idx="3">
                  <c:v>10890.862999999999</c:v>
                </c:pt>
                <c:pt idx="4">
                  <c:v>8268.93</c:v>
                </c:pt>
              </c:numCache>
            </c:numRef>
          </c:val>
        </c:ser>
        <c:ser>
          <c:idx val="1"/>
          <c:order val="1"/>
          <c:tx>
            <c:strRef>
              <c:f>'air transshipment'!$A$34</c:f>
              <c:strCache>
                <c:ptCount val="1"/>
                <c:pt idx="0">
                  <c:v>2nd Quarter</c:v>
                </c:pt>
              </c:strCache>
            </c:strRef>
          </c:tx>
          <c:spPr>
            <a:gradFill rotWithShape="1">
              <a:gsLst>
                <a:gs pos="0">
                  <a:schemeClr val="accent2">
                    <a:tint val="98000"/>
                    <a:hueMod val="94000"/>
                    <a:satMod val="130000"/>
                    <a:lumMod val="138000"/>
                  </a:schemeClr>
                </a:gs>
                <a:gs pos="100000">
                  <a:schemeClr val="accent2">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cat>
            <c:numRef>
              <c:f>'air transshipment'!$B$32:$F$32</c:f>
              <c:numCache>
                <c:formatCode>General</c:formatCode>
                <c:ptCount val="5"/>
                <c:pt idx="0">
                  <c:v>2016</c:v>
                </c:pt>
                <c:pt idx="1">
                  <c:v>2017</c:v>
                </c:pt>
                <c:pt idx="2">
                  <c:v>2018</c:v>
                </c:pt>
                <c:pt idx="3">
                  <c:v>2019</c:v>
                </c:pt>
                <c:pt idx="4">
                  <c:v>2020</c:v>
                </c:pt>
              </c:numCache>
            </c:numRef>
          </c:cat>
          <c:val>
            <c:numRef>
              <c:f>'air transshipment'!$B$34:$F$34</c:f>
              <c:numCache>
                <c:formatCode>#,##0.00</c:formatCode>
                <c:ptCount val="5"/>
                <c:pt idx="0">
                  <c:v>10348.89</c:v>
                </c:pt>
                <c:pt idx="1">
                  <c:v>10766.305</c:v>
                </c:pt>
                <c:pt idx="2">
                  <c:v>12720.846</c:v>
                </c:pt>
                <c:pt idx="3">
                  <c:v>10366.65</c:v>
                </c:pt>
                <c:pt idx="4">
                  <c:v>2116.5259999999998</c:v>
                </c:pt>
              </c:numCache>
            </c:numRef>
          </c:val>
        </c:ser>
        <c:ser>
          <c:idx val="2"/>
          <c:order val="2"/>
          <c:tx>
            <c:strRef>
              <c:f>'air transshipment'!$A$35</c:f>
              <c:strCache>
                <c:ptCount val="1"/>
                <c:pt idx="0">
                  <c:v>3rd Quarter</c:v>
                </c:pt>
              </c:strCache>
            </c:strRef>
          </c:tx>
          <c:spPr>
            <a:gradFill rotWithShape="1">
              <a:gsLst>
                <a:gs pos="0">
                  <a:schemeClr val="accent3">
                    <a:tint val="98000"/>
                    <a:hueMod val="94000"/>
                    <a:satMod val="130000"/>
                    <a:lumMod val="138000"/>
                  </a:schemeClr>
                </a:gs>
                <a:gs pos="100000">
                  <a:schemeClr val="accent3">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cat>
            <c:numRef>
              <c:f>'air transshipment'!$B$32:$F$32</c:f>
              <c:numCache>
                <c:formatCode>General</c:formatCode>
                <c:ptCount val="5"/>
                <c:pt idx="0">
                  <c:v>2016</c:v>
                </c:pt>
                <c:pt idx="1">
                  <c:v>2017</c:v>
                </c:pt>
                <c:pt idx="2">
                  <c:v>2018</c:v>
                </c:pt>
                <c:pt idx="3">
                  <c:v>2019</c:v>
                </c:pt>
                <c:pt idx="4">
                  <c:v>2020</c:v>
                </c:pt>
              </c:numCache>
            </c:numRef>
          </c:cat>
          <c:val>
            <c:numRef>
              <c:f>'air transshipment'!$B$35:$F$35</c:f>
              <c:numCache>
                <c:formatCode>#,##0.00</c:formatCode>
                <c:ptCount val="5"/>
                <c:pt idx="0">
                  <c:v>10304.68</c:v>
                </c:pt>
                <c:pt idx="1">
                  <c:v>12036.99</c:v>
                </c:pt>
                <c:pt idx="2">
                  <c:v>11380.159</c:v>
                </c:pt>
                <c:pt idx="3">
                  <c:v>10084.459999999999</c:v>
                </c:pt>
                <c:pt idx="4">
                  <c:v>2523.25</c:v>
                </c:pt>
              </c:numCache>
            </c:numRef>
          </c:val>
        </c:ser>
        <c:ser>
          <c:idx val="3"/>
          <c:order val="3"/>
          <c:tx>
            <c:strRef>
              <c:f>'air transshipment'!$A$36</c:f>
              <c:strCache>
                <c:ptCount val="1"/>
                <c:pt idx="0">
                  <c:v>4th Quarter</c:v>
                </c:pt>
              </c:strCache>
            </c:strRef>
          </c:tx>
          <c:spPr>
            <a:gradFill rotWithShape="1">
              <a:gsLst>
                <a:gs pos="0">
                  <a:schemeClr val="accent4">
                    <a:tint val="98000"/>
                    <a:hueMod val="94000"/>
                    <a:satMod val="130000"/>
                    <a:lumMod val="138000"/>
                  </a:schemeClr>
                </a:gs>
                <a:gs pos="100000">
                  <a:schemeClr val="accent4">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cat>
            <c:numRef>
              <c:f>'air transshipment'!$B$32:$F$32</c:f>
              <c:numCache>
                <c:formatCode>General</c:formatCode>
                <c:ptCount val="5"/>
                <c:pt idx="0">
                  <c:v>2016</c:v>
                </c:pt>
                <c:pt idx="1">
                  <c:v>2017</c:v>
                </c:pt>
                <c:pt idx="2">
                  <c:v>2018</c:v>
                </c:pt>
                <c:pt idx="3">
                  <c:v>2019</c:v>
                </c:pt>
                <c:pt idx="4">
                  <c:v>2020</c:v>
                </c:pt>
              </c:numCache>
            </c:numRef>
          </c:cat>
          <c:val>
            <c:numRef>
              <c:f>'air transshipment'!$B$36:$F$36</c:f>
              <c:numCache>
                <c:formatCode>#,##0.00</c:formatCode>
                <c:ptCount val="5"/>
                <c:pt idx="0">
                  <c:v>10011.967000000001</c:v>
                </c:pt>
                <c:pt idx="1">
                  <c:v>13320.177</c:v>
                </c:pt>
                <c:pt idx="2">
                  <c:v>10815.244000000001</c:v>
                </c:pt>
                <c:pt idx="3">
                  <c:v>10869.275</c:v>
                </c:pt>
              </c:numCache>
            </c:numRef>
          </c:val>
        </c:ser>
        <c:dLbls>
          <c:showLegendKey val="0"/>
          <c:showVal val="0"/>
          <c:showCatName val="0"/>
          <c:showSerName val="0"/>
          <c:showPercent val="0"/>
          <c:showBubbleSize val="0"/>
        </c:dLbls>
        <c:gapWidth val="150"/>
        <c:overlap val="100"/>
        <c:axId val="1069920880"/>
        <c:axId val="1069921424"/>
      </c:barChart>
      <c:catAx>
        <c:axId val="106992088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0" spcFirstLastPara="1" vertOverflow="ellipsis" wrap="square" anchor="ctr" anchorCtr="1"/>
          <a:lstStyle/>
          <a:p>
            <a:pPr>
              <a:defRPr sz="1400" b="0" i="0" u="none" strike="noStrike" kern="1200" baseline="0">
                <a:solidFill>
                  <a:schemeClr val="lt1">
                    <a:lumMod val="85000"/>
                  </a:schemeClr>
                </a:solidFill>
                <a:latin typeface="+mn-lt"/>
                <a:ea typeface="+mn-ea"/>
                <a:cs typeface="+mn-cs"/>
              </a:defRPr>
            </a:pPr>
            <a:endParaRPr lang="en-US"/>
          </a:p>
        </c:txPr>
        <c:crossAx val="1069921424"/>
        <c:crosses val="autoZero"/>
        <c:auto val="1"/>
        <c:lblAlgn val="ctr"/>
        <c:lblOffset val="100"/>
        <c:noMultiLvlLbl val="0"/>
      </c:catAx>
      <c:valAx>
        <c:axId val="1069921424"/>
        <c:scaling>
          <c:orientation val="minMax"/>
        </c:scaling>
        <c:delete val="0"/>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0" spcFirstLastPara="1" vertOverflow="ellipsis" wrap="square" anchor="ctr" anchorCtr="1"/>
          <a:lstStyle/>
          <a:p>
            <a:pPr>
              <a:defRPr sz="1400" b="0" i="0" u="none" strike="noStrike" kern="1200" baseline="0">
                <a:solidFill>
                  <a:schemeClr val="lt1">
                    <a:lumMod val="85000"/>
                  </a:schemeClr>
                </a:solidFill>
                <a:latin typeface="+mn-lt"/>
                <a:ea typeface="+mn-ea"/>
                <a:cs typeface="+mn-cs"/>
              </a:defRPr>
            </a:pPr>
            <a:endParaRPr lang="en-US"/>
          </a:p>
        </c:txPr>
        <c:crossAx val="10699208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Total Air Uplift, Discharge &amp; Transhipment </a:t>
            </a:r>
          </a:p>
        </c:rich>
      </c:tx>
      <c:layout/>
      <c:overlay val="0"/>
      <c:spPr>
        <a:noFill/>
        <a:ln>
          <a:noFill/>
        </a:ln>
        <a:effectLst/>
      </c:spPr>
      <c:txPr>
        <a:bodyPr rot="0" spcFirstLastPara="1" vertOverflow="ellipsis" vert="horz" wrap="square" anchor="ctr" anchorCtr="1"/>
        <a:lstStyle/>
        <a:p>
          <a:pPr>
            <a:defRPr sz="168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'air transshipment'!$B$3</c:f>
              <c:strCache>
                <c:ptCount val="1"/>
                <c:pt idx="0">
                  <c:v>UPLIFT (Tons) </c:v>
                </c:pt>
              </c:strCache>
            </c:strRef>
          </c:tx>
          <c:spPr>
            <a:ln w="34925" cap="rnd">
              <a:solidFill>
                <a:schemeClr val="accent1"/>
              </a:solidFill>
              <a:round/>
            </a:ln>
            <a:effectLst>
              <a:outerShdw blurRad="50800" dist="38100" dir="5400000" rotWithShape="0">
                <a:srgbClr val="000000">
                  <a:alpha val="46000"/>
                </a:srgbClr>
              </a:outerShdw>
            </a:effectLst>
          </c:spPr>
          <c:marker>
            <c:symbol val="none"/>
          </c:marker>
          <c:cat>
            <c:strRef>
              <c:f>'air transshipment'!$A$4:$A$8</c:f>
              <c:strCache>
                <c:ptCount val="5"/>
                <c:pt idx="0">
                  <c:v>2016</c:v>
                </c:pt>
                <c:pt idx="1">
                  <c:v>2017</c:v>
                </c:pt>
                <c:pt idx="2">
                  <c:v>2018</c:v>
                </c:pt>
                <c:pt idx="3">
                  <c:v>2019</c:v>
                </c:pt>
                <c:pt idx="4">
                  <c:v>2020 (till 3rd Qtr)</c:v>
                </c:pt>
              </c:strCache>
            </c:strRef>
          </c:cat>
          <c:val>
            <c:numRef>
              <c:f>'air transshipment'!$B$4:$B$8</c:f>
              <c:numCache>
                <c:formatCode>#,##0.00</c:formatCode>
                <c:ptCount val="5"/>
                <c:pt idx="0">
                  <c:v>138952.76999999999</c:v>
                </c:pt>
                <c:pt idx="1">
                  <c:v>162114.70000000001</c:v>
                </c:pt>
                <c:pt idx="2">
                  <c:v>171995.03</c:v>
                </c:pt>
                <c:pt idx="3">
                  <c:v>162307.52900000001</c:v>
                </c:pt>
                <c:pt idx="4">
                  <c:v>72344.34</c:v>
                </c:pt>
              </c:numCache>
            </c:numRef>
          </c:val>
          <c:smooth val="0"/>
        </c:ser>
        <c:ser>
          <c:idx val="1"/>
          <c:order val="1"/>
          <c:tx>
            <c:strRef>
              <c:f>'air transshipment'!$C$3</c:f>
              <c:strCache>
                <c:ptCount val="1"/>
                <c:pt idx="0">
                  <c:v>DISCHARGE (Tons) Excluding Transshipment </c:v>
                </c:pt>
              </c:strCache>
            </c:strRef>
          </c:tx>
          <c:spPr>
            <a:ln w="34925" cap="rnd">
              <a:solidFill>
                <a:schemeClr val="accent2"/>
              </a:solidFill>
              <a:round/>
            </a:ln>
            <a:effectLst>
              <a:outerShdw blurRad="50800" dist="38100" dir="5400000" rotWithShape="0">
                <a:srgbClr val="000000">
                  <a:alpha val="46000"/>
                </a:srgbClr>
              </a:outerShdw>
            </a:effectLst>
          </c:spPr>
          <c:marker>
            <c:symbol val="none"/>
          </c:marker>
          <c:cat>
            <c:strRef>
              <c:f>'air transshipment'!$A$4:$A$8</c:f>
              <c:strCache>
                <c:ptCount val="5"/>
                <c:pt idx="0">
                  <c:v>2016</c:v>
                </c:pt>
                <c:pt idx="1">
                  <c:v>2017</c:v>
                </c:pt>
                <c:pt idx="2">
                  <c:v>2018</c:v>
                </c:pt>
                <c:pt idx="3">
                  <c:v>2019</c:v>
                </c:pt>
                <c:pt idx="4">
                  <c:v>2020 (till 3rd Qtr)</c:v>
                </c:pt>
              </c:strCache>
            </c:strRef>
          </c:cat>
          <c:val>
            <c:numRef>
              <c:f>'air transshipment'!$C$4:$C$8</c:f>
              <c:numCache>
                <c:formatCode>#,##0.00</c:formatCode>
                <c:ptCount val="5"/>
                <c:pt idx="0">
                  <c:v>60842.11</c:v>
                </c:pt>
                <c:pt idx="1">
                  <c:v>60036.04</c:v>
                </c:pt>
                <c:pt idx="2">
                  <c:v>59271.38</c:v>
                </c:pt>
                <c:pt idx="3">
                  <c:v>54569.989000000001</c:v>
                </c:pt>
                <c:pt idx="4">
                  <c:v>24273.48</c:v>
                </c:pt>
              </c:numCache>
            </c:numRef>
          </c:val>
          <c:smooth val="0"/>
        </c:ser>
        <c:ser>
          <c:idx val="2"/>
          <c:order val="2"/>
          <c:tx>
            <c:strRef>
              <c:f>'air transshipment'!$D$3</c:f>
              <c:strCache>
                <c:ptCount val="1"/>
                <c:pt idx="0">
                  <c:v>TRANSSHIPMENT  (Tons) </c:v>
                </c:pt>
              </c:strCache>
            </c:strRef>
          </c:tx>
          <c:spPr>
            <a:ln w="34925" cap="rnd">
              <a:solidFill>
                <a:schemeClr val="accent3"/>
              </a:solidFill>
              <a:round/>
            </a:ln>
            <a:effectLst>
              <a:outerShdw blurRad="50800" dist="38100" dir="5400000" rotWithShape="0">
                <a:srgbClr val="000000">
                  <a:alpha val="46000"/>
                </a:srgbClr>
              </a:outerShdw>
            </a:effectLst>
          </c:spPr>
          <c:marker>
            <c:symbol val="none"/>
          </c:marker>
          <c:cat>
            <c:strRef>
              <c:f>'air transshipment'!$A$4:$A$8</c:f>
              <c:strCache>
                <c:ptCount val="5"/>
                <c:pt idx="0">
                  <c:v>2016</c:v>
                </c:pt>
                <c:pt idx="1">
                  <c:v>2017</c:v>
                </c:pt>
                <c:pt idx="2">
                  <c:v>2018</c:v>
                </c:pt>
                <c:pt idx="3">
                  <c:v>2019</c:v>
                </c:pt>
                <c:pt idx="4">
                  <c:v>2020 (till 3rd Qtr)</c:v>
                </c:pt>
              </c:strCache>
            </c:strRef>
          </c:cat>
          <c:val>
            <c:numRef>
              <c:f>'air transshipment'!$D$4:$D$8</c:f>
              <c:numCache>
                <c:formatCode>#,##0.00</c:formatCode>
                <c:ptCount val="5"/>
                <c:pt idx="0" formatCode="#,##0.00;[Red]#,##0.00">
                  <c:v>39840.370000000003</c:v>
                </c:pt>
                <c:pt idx="1">
                  <c:v>44390.32</c:v>
                </c:pt>
                <c:pt idx="2">
                  <c:v>47476.71</c:v>
                </c:pt>
                <c:pt idx="3">
                  <c:v>42211.245000000003</c:v>
                </c:pt>
                <c:pt idx="4">
                  <c:v>12908.71</c:v>
                </c:pt>
              </c:numCache>
            </c:numRef>
          </c:val>
          <c:smooth val="0"/>
        </c:ser>
        <c:dLbls>
          <c:showLegendKey val="0"/>
          <c:showVal val="0"/>
          <c:showCatName val="0"/>
          <c:showSerName val="0"/>
          <c:showPercent val="0"/>
          <c:showBubbleSize val="0"/>
        </c:dLbls>
        <c:smooth val="0"/>
        <c:axId val="1069908912"/>
        <c:axId val="1069912720"/>
      </c:lineChart>
      <c:catAx>
        <c:axId val="1069908912"/>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0" spcFirstLastPara="1" vertOverflow="ellipsis" wrap="square" anchor="ctr" anchorCtr="1"/>
          <a:lstStyle/>
          <a:p>
            <a:pPr>
              <a:defRPr sz="1400" b="0" i="0" u="none" strike="noStrike" kern="1200" baseline="0">
                <a:solidFill>
                  <a:schemeClr val="lt1">
                    <a:lumMod val="85000"/>
                  </a:schemeClr>
                </a:solidFill>
                <a:latin typeface="+mn-lt"/>
                <a:ea typeface="+mn-ea"/>
                <a:cs typeface="+mn-cs"/>
              </a:defRPr>
            </a:pPr>
            <a:endParaRPr lang="en-US"/>
          </a:p>
        </c:txPr>
        <c:crossAx val="1069912720"/>
        <c:crosses val="autoZero"/>
        <c:auto val="1"/>
        <c:lblAlgn val="ctr"/>
        <c:lblOffset val="100"/>
        <c:noMultiLvlLbl val="0"/>
      </c:catAx>
      <c:valAx>
        <c:axId val="1069912720"/>
        <c:scaling>
          <c:orientation val="minMax"/>
        </c:scaling>
        <c:delete val="0"/>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0" spcFirstLastPara="1" vertOverflow="ellipsis" wrap="square" anchor="ctr" anchorCtr="1"/>
          <a:lstStyle/>
          <a:p>
            <a:pPr>
              <a:defRPr sz="1400" b="0" i="0" u="none" strike="noStrike" kern="1200" baseline="0">
                <a:solidFill>
                  <a:schemeClr val="lt1">
                    <a:lumMod val="85000"/>
                  </a:schemeClr>
                </a:solidFill>
                <a:latin typeface="+mn-lt"/>
                <a:ea typeface="+mn-ea"/>
                <a:cs typeface="+mn-cs"/>
              </a:defRPr>
            </a:pPr>
            <a:endParaRPr lang="en-US"/>
          </a:p>
        </c:txPr>
        <c:crossAx val="1069908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4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Sheet4!$J$113:$J$115</c:f>
              <c:strCache>
                <c:ptCount val="3"/>
                <c:pt idx="0">
                  <c:v>2018</c:v>
                </c:pt>
                <c:pt idx="1">
                  <c:v>Loading</c:v>
                </c:pt>
                <c:pt idx="2">
                  <c:v>Laden</c:v>
                </c:pt>
              </c:strCache>
            </c:strRef>
          </c:tx>
          <c:spPr>
            <a:gradFill rotWithShape="1">
              <a:gsLst>
                <a:gs pos="0">
                  <a:schemeClr val="accent1">
                    <a:tint val="98000"/>
                    <a:hueMod val="94000"/>
                    <a:satMod val="130000"/>
                    <a:lumMod val="138000"/>
                  </a:schemeClr>
                </a:gs>
                <a:gs pos="100000">
                  <a:schemeClr val="accent1">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cat>
            <c:strRef>
              <c:f>Sheet4!$I$116:$I$119</c:f>
              <c:strCache>
                <c:ptCount val="4"/>
                <c:pt idx="0">
                  <c:v>1st Quarter</c:v>
                </c:pt>
                <c:pt idx="1">
                  <c:v>2nd Quarter</c:v>
                </c:pt>
                <c:pt idx="2">
                  <c:v>3rd Quarter</c:v>
                </c:pt>
                <c:pt idx="3">
                  <c:v>4th Quarter</c:v>
                </c:pt>
              </c:strCache>
            </c:strRef>
          </c:cat>
          <c:val>
            <c:numRef>
              <c:f>Sheet4!$J$116:$J$119</c:f>
              <c:numCache>
                <c:formatCode>General</c:formatCode>
                <c:ptCount val="4"/>
                <c:pt idx="0">
                  <c:v>76437</c:v>
                </c:pt>
                <c:pt idx="1">
                  <c:v>70265</c:v>
                </c:pt>
                <c:pt idx="2">
                  <c:v>80991</c:v>
                </c:pt>
                <c:pt idx="3">
                  <c:v>77500</c:v>
                </c:pt>
              </c:numCache>
            </c:numRef>
          </c:val>
        </c:ser>
        <c:ser>
          <c:idx val="1"/>
          <c:order val="1"/>
          <c:tx>
            <c:strRef>
              <c:f>Sheet4!$K$113:$K$115</c:f>
              <c:strCache>
                <c:ptCount val="3"/>
                <c:pt idx="0">
                  <c:v>2018</c:v>
                </c:pt>
                <c:pt idx="1">
                  <c:v>Loading</c:v>
                </c:pt>
                <c:pt idx="2">
                  <c:v>Empty</c:v>
                </c:pt>
              </c:strCache>
            </c:strRef>
          </c:tx>
          <c:spPr>
            <a:gradFill rotWithShape="1">
              <a:gsLst>
                <a:gs pos="0">
                  <a:schemeClr val="accent2">
                    <a:tint val="98000"/>
                    <a:hueMod val="94000"/>
                    <a:satMod val="130000"/>
                    <a:lumMod val="138000"/>
                  </a:schemeClr>
                </a:gs>
                <a:gs pos="100000">
                  <a:schemeClr val="accent2">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cat>
            <c:strRef>
              <c:f>Sheet4!$I$116:$I$119</c:f>
              <c:strCache>
                <c:ptCount val="4"/>
                <c:pt idx="0">
                  <c:v>1st Quarter</c:v>
                </c:pt>
                <c:pt idx="1">
                  <c:v>2nd Quarter</c:v>
                </c:pt>
                <c:pt idx="2">
                  <c:v>3rd Quarter</c:v>
                </c:pt>
                <c:pt idx="3">
                  <c:v>4th Quarter</c:v>
                </c:pt>
              </c:strCache>
            </c:strRef>
          </c:cat>
          <c:val>
            <c:numRef>
              <c:f>Sheet4!$K$116:$K$119</c:f>
              <c:numCache>
                <c:formatCode>General</c:formatCode>
                <c:ptCount val="4"/>
                <c:pt idx="0">
                  <c:v>103482</c:v>
                </c:pt>
                <c:pt idx="1">
                  <c:v>93287</c:v>
                </c:pt>
                <c:pt idx="2">
                  <c:v>87271</c:v>
                </c:pt>
                <c:pt idx="3">
                  <c:v>85614</c:v>
                </c:pt>
              </c:numCache>
            </c:numRef>
          </c:val>
        </c:ser>
        <c:ser>
          <c:idx val="2"/>
          <c:order val="2"/>
          <c:tx>
            <c:strRef>
              <c:f>Sheet4!$L$113:$L$115</c:f>
              <c:strCache>
                <c:ptCount val="3"/>
                <c:pt idx="0">
                  <c:v>2019</c:v>
                </c:pt>
                <c:pt idx="1">
                  <c:v>Loading</c:v>
                </c:pt>
                <c:pt idx="2">
                  <c:v>Laden</c:v>
                </c:pt>
              </c:strCache>
            </c:strRef>
          </c:tx>
          <c:spPr>
            <a:gradFill rotWithShape="1">
              <a:gsLst>
                <a:gs pos="0">
                  <a:schemeClr val="accent3">
                    <a:tint val="98000"/>
                    <a:hueMod val="94000"/>
                    <a:satMod val="130000"/>
                    <a:lumMod val="138000"/>
                  </a:schemeClr>
                </a:gs>
                <a:gs pos="100000">
                  <a:schemeClr val="accent3">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cat>
            <c:strRef>
              <c:f>Sheet4!$I$116:$I$119</c:f>
              <c:strCache>
                <c:ptCount val="4"/>
                <c:pt idx="0">
                  <c:v>1st Quarter</c:v>
                </c:pt>
                <c:pt idx="1">
                  <c:v>2nd Quarter</c:v>
                </c:pt>
                <c:pt idx="2">
                  <c:v>3rd Quarter</c:v>
                </c:pt>
                <c:pt idx="3">
                  <c:v>4th Quarter</c:v>
                </c:pt>
              </c:strCache>
            </c:strRef>
          </c:cat>
          <c:val>
            <c:numRef>
              <c:f>Sheet4!$L$116:$L$119</c:f>
              <c:numCache>
                <c:formatCode>General</c:formatCode>
                <c:ptCount val="4"/>
                <c:pt idx="0">
                  <c:v>80896</c:v>
                </c:pt>
                <c:pt idx="1">
                  <c:v>77125</c:v>
                </c:pt>
                <c:pt idx="2">
                  <c:v>82320</c:v>
                </c:pt>
                <c:pt idx="3">
                  <c:v>78697</c:v>
                </c:pt>
              </c:numCache>
            </c:numRef>
          </c:val>
        </c:ser>
        <c:ser>
          <c:idx val="3"/>
          <c:order val="3"/>
          <c:tx>
            <c:strRef>
              <c:f>Sheet4!$M$113:$M$115</c:f>
              <c:strCache>
                <c:ptCount val="3"/>
                <c:pt idx="0">
                  <c:v>2019</c:v>
                </c:pt>
                <c:pt idx="1">
                  <c:v>Loading</c:v>
                </c:pt>
                <c:pt idx="2">
                  <c:v>Empty</c:v>
                </c:pt>
              </c:strCache>
            </c:strRef>
          </c:tx>
          <c:spPr>
            <a:gradFill rotWithShape="1">
              <a:gsLst>
                <a:gs pos="0">
                  <a:schemeClr val="accent4">
                    <a:tint val="98000"/>
                    <a:hueMod val="94000"/>
                    <a:satMod val="130000"/>
                    <a:lumMod val="138000"/>
                  </a:schemeClr>
                </a:gs>
                <a:gs pos="100000">
                  <a:schemeClr val="accent4">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cat>
            <c:strRef>
              <c:f>Sheet4!$I$116:$I$119</c:f>
              <c:strCache>
                <c:ptCount val="4"/>
                <c:pt idx="0">
                  <c:v>1st Quarter</c:v>
                </c:pt>
                <c:pt idx="1">
                  <c:v>2nd Quarter</c:v>
                </c:pt>
                <c:pt idx="2">
                  <c:v>3rd Quarter</c:v>
                </c:pt>
                <c:pt idx="3">
                  <c:v>4th Quarter</c:v>
                </c:pt>
              </c:strCache>
            </c:strRef>
          </c:cat>
          <c:val>
            <c:numRef>
              <c:f>Sheet4!$M$116:$M$119</c:f>
              <c:numCache>
                <c:formatCode>General</c:formatCode>
                <c:ptCount val="4"/>
                <c:pt idx="0">
                  <c:v>75381</c:v>
                </c:pt>
                <c:pt idx="1">
                  <c:v>82566</c:v>
                </c:pt>
                <c:pt idx="2">
                  <c:v>74483</c:v>
                </c:pt>
                <c:pt idx="3">
                  <c:v>85654</c:v>
                </c:pt>
              </c:numCache>
            </c:numRef>
          </c:val>
        </c:ser>
        <c:ser>
          <c:idx val="4"/>
          <c:order val="4"/>
          <c:tx>
            <c:strRef>
              <c:f>Sheet4!$N$113:$N$115</c:f>
              <c:strCache>
                <c:ptCount val="3"/>
                <c:pt idx="0">
                  <c:v>2020</c:v>
                </c:pt>
                <c:pt idx="1">
                  <c:v>Loading</c:v>
                </c:pt>
                <c:pt idx="2">
                  <c:v>Laden</c:v>
                </c:pt>
              </c:strCache>
            </c:strRef>
          </c:tx>
          <c:spPr>
            <a:gradFill rotWithShape="1">
              <a:gsLst>
                <a:gs pos="0">
                  <a:schemeClr val="accent5">
                    <a:tint val="98000"/>
                    <a:hueMod val="94000"/>
                    <a:satMod val="130000"/>
                    <a:lumMod val="138000"/>
                  </a:schemeClr>
                </a:gs>
                <a:gs pos="100000">
                  <a:schemeClr val="accent5">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cat>
            <c:strRef>
              <c:f>Sheet4!$I$116:$I$119</c:f>
              <c:strCache>
                <c:ptCount val="4"/>
                <c:pt idx="0">
                  <c:v>1st Quarter</c:v>
                </c:pt>
                <c:pt idx="1">
                  <c:v>2nd Quarter</c:v>
                </c:pt>
                <c:pt idx="2">
                  <c:v>3rd Quarter</c:v>
                </c:pt>
                <c:pt idx="3">
                  <c:v>4th Quarter</c:v>
                </c:pt>
              </c:strCache>
            </c:strRef>
          </c:cat>
          <c:val>
            <c:numRef>
              <c:f>Sheet4!$N$116:$N$119</c:f>
              <c:numCache>
                <c:formatCode>General</c:formatCode>
                <c:ptCount val="4"/>
                <c:pt idx="0">
                  <c:v>73563</c:v>
                </c:pt>
                <c:pt idx="1">
                  <c:v>55711</c:v>
                </c:pt>
                <c:pt idx="2">
                  <c:v>80291</c:v>
                </c:pt>
              </c:numCache>
            </c:numRef>
          </c:val>
        </c:ser>
        <c:ser>
          <c:idx val="5"/>
          <c:order val="5"/>
          <c:tx>
            <c:strRef>
              <c:f>Sheet4!$O$113:$O$115</c:f>
              <c:strCache>
                <c:ptCount val="3"/>
                <c:pt idx="0">
                  <c:v>2020</c:v>
                </c:pt>
                <c:pt idx="1">
                  <c:v>Loading</c:v>
                </c:pt>
                <c:pt idx="2">
                  <c:v>Empty</c:v>
                </c:pt>
              </c:strCache>
            </c:strRef>
          </c:tx>
          <c:spPr>
            <a:gradFill rotWithShape="1">
              <a:gsLst>
                <a:gs pos="0">
                  <a:schemeClr val="accent6">
                    <a:tint val="98000"/>
                    <a:hueMod val="94000"/>
                    <a:satMod val="130000"/>
                    <a:lumMod val="138000"/>
                  </a:schemeClr>
                </a:gs>
                <a:gs pos="100000">
                  <a:schemeClr val="accent6">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cat>
            <c:strRef>
              <c:f>Sheet4!$I$116:$I$119</c:f>
              <c:strCache>
                <c:ptCount val="4"/>
                <c:pt idx="0">
                  <c:v>1st Quarter</c:v>
                </c:pt>
                <c:pt idx="1">
                  <c:v>2nd Quarter</c:v>
                </c:pt>
                <c:pt idx="2">
                  <c:v>3rd Quarter</c:v>
                </c:pt>
                <c:pt idx="3">
                  <c:v>4th Quarter</c:v>
                </c:pt>
              </c:strCache>
            </c:strRef>
          </c:cat>
          <c:val>
            <c:numRef>
              <c:f>Sheet4!$O$116:$O$119</c:f>
              <c:numCache>
                <c:formatCode>General</c:formatCode>
                <c:ptCount val="4"/>
                <c:pt idx="0">
                  <c:v>76440</c:v>
                </c:pt>
                <c:pt idx="1">
                  <c:v>56508</c:v>
                </c:pt>
                <c:pt idx="2">
                  <c:v>62341</c:v>
                </c:pt>
              </c:numCache>
            </c:numRef>
          </c:val>
        </c:ser>
        <c:dLbls>
          <c:showLegendKey val="0"/>
          <c:showVal val="0"/>
          <c:showCatName val="0"/>
          <c:showSerName val="0"/>
          <c:showPercent val="0"/>
          <c:showBubbleSize val="0"/>
        </c:dLbls>
        <c:gapWidth val="150"/>
        <c:shape val="cylinder"/>
        <c:axId val="1170435888"/>
        <c:axId val="1170444592"/>
        <c:axId val="0"/>
      </c:bar3DChart>
      <c:catAx>
        <c:axId val="1170435888"/>
        <c:scaling>
          <c:orientation val="minMax"/>
        </c:scaling>
        <c:delete val="0"/>
        <c:axPos val="b"/>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70444592"/>
        <c:crosses val="autoZero"/>
        <c:auto val="1"/>
        <c:lblAlgn val="ctr"/>
        <c:lblOffset val="100"/>
        <c:noMultiLvlLbl val="0"/>
      </c:catAx>
      <c:valAx>
        <c:axId val="1170444592"/>
        <c:scaling>
          <c:orientation val="minMax"/>
        </c:scaling>
        <c:delete val="0"/>
        <c:axPos val="l"/>
        <c:majorGridlines>
          <c:spPr>
            <a:ln w="9525" cap="flat" cmpd="sng" algn="ctr">
              <a:solidFill>
                <a:schemeClr val="dk1">
                  <a:lumMod val="50000"/>
                  <a:lumOff val="50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704358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title>
      <c:tx>
        <c:rich>
          <a:bodyPr/>
          <a:lstStyle/>
          <a:p>
            <a:pPr>
              <a:defRPr/>
            </a:pPr>
            <a:r>
              <a:rPr lang="en-US"/>
              <a:t>Annual Export Container Throughputs (TEU's)</a:t>
            </a:r>
          </a:p>
        </c:rich>
      </c:tx>
      <c:layout>
        <c:manualLayout>
          <c:xMode val="edge"/>
          <c:yMode val="edge"/>
          <c:x val="7.4020538307236317E-2"/>
          <c:y val="1.4769832737697455E-2"/>
        </c:manualLayout>
      </c:layout>
      <c:overlay val="0"/>
    </c:title>
    <c:autoTitleDeleted val="0"/>
    <c:plotArea>
      <c:layout>
        <c:manualLayout>
          <c:layoutTarget val="inner"/>
          <c:xMode val="edge"/>
          <c:yMode val="edge"/>
          <c:x val="0.14081646685314378"/>
          <c:y val="0.21771256939101669"/>
          <c:w val="0.83061307259752926"/>
          <c:h val="0.50184592266403849"/>
        </c:manualLayout>
      </c:layout>
      <c:barChart>
        <c:barDir val="col"/>
        <c:grouping val="clustered"/>
        <c:varyColors val="0"/>
        <c:ser>
          <c:idx val="1"/>
          <c:order val="0"/>
          <c:tx>
            <c:strRef>
              <c:f>Sheet4!$D$17</c:f>
              <c:strCache>
                <c:ptCount val="1"/>
                <c:pt idx="0">
                  <c:v>Laden </c:v>
                </c:pt>
              </c:strCache>
            </c:strRef>
          </c:tx>
          <c:invertIfNegative val="0"/>
          <c:cat>
            <c:strRef>
              <c:f>Sheet4!$C$18:$C$22</c:f>
              <c:strCache>
                <c:ptCount val="5"/>
                <c:pt idx="0">
                  <c:v>2016</c:v>
                </c:pt>
                <c:pt idx="1">
                  <c:v>2017</c:v>
                </c:pt>
                <c:pt idx="2">
                  <c:v>2018</c:v>
                </c:pt>
                <c:pt idx="3">
                  <c:v>2019</c:v>
                </c:pt>
                <c:pt idx="4">
                  <c:v>2020 (till 3rd Qtr)</c:v>
                </c:pt>
              </c:strCache>
            </c:strRef>
          </c:cat>
          <c:val>
            <c:numRef>
              <c:f>Sheet4!$D$18:$D$22</c:f>
              <c:numCache>
                <c:formatCode>General</c:formatCode>
                <c:ptCount val="5"/>
                <c:pt idx="0">
                  <c:v>287040</c:v>
                </c:pt>
                <c:pt idx="1">
                  <c:v>296027</c:v>
                </c:pt>
                <c:pt idx="2">
                  <c:v>301593</c:v>
                </c:pt>
                <c:pt idx="3">
                  <c:v>319038</c:v>
                </c:pt>
                <c:pt idx="4">
                  <c:v>209565</c:v>
                </c:pt>
              </c:numCache>
            </c:numRef>
          </c:val>
        </c:ser>
        <c:ser>
          <c:idx val="2"/>
          <c:order val="1"/>
          <c:tx>
            <c:strRef>
              <c:f>Sheet4!$E$17</c:f>
              <c:strCache>
                <c:ptCount val="1"/>
                <c:pt idx="0">
                  <c:v>Empty</c:v>
                </c:pt>
              </c:strCache>
            </c:strRef>
          </c:tx>
          <c:invertIfNegative val="0"/>
          <c:cat>
            <c:strRef>
              <c:f>Sheet4!$C$18:$C$22</c:f>
              <c:strCache>
                <c:ptCount val="5"/>
                <c:pt idx="0">
                  <c:v>2016</c:v>
                </c:pt>
                <c:pt idx="1">
                  <c:v>2017</c:v>
                </c:pt>
                <c:pt idx="2">
                  <c:v>2018</c:v>
                </c:pt>
                <c:pt idx="3">
                  <c:v>2019</c:v>
                </c:pt>
                <c:pt idx="4">
                  <c:v>2020 (till 3rd Qtr)</c:v>
                </c:pt>
              </c:strCache>
            </c:strRef>
          </c:cat>
          <c:val>
            <c:numRef>
              <c:f>Sheet4!$E$18:$E$22</c:f>
              <c:numCache>
                <c:formatCode>General</c:formatCode>
                <c:ptCount val="5"/>
                <c:pt idx="0">
                  <c:v>360842</c:v>
                </c:pt>
                <c:pt idx="1">
                  <c:v>397852</c:v>
                </c:pt>
                <c:pt idx="2">
                  <c:v>369654</c:v>
                </c:pt>
                <c:pt idx="3">
                  <c:v>318084</c:v>
                </c:pt>
                <c:pt idx="4">
                  <c:v>195289</c:v>
                </c:pt>
              </c:numCache>
            </c:numRef>
          </c:val>
        </c:ser>
        <c:dLbls>
          <c:showLegendKey val="0"/>
          <c:showVal val="0"/>
          <c:showCatName val="0"/>
          <c:showSerName val="0"/>
          <c:showPercent val="0"/>
          <c:showBubbleSize val="0"/>
        </c:dLbls>
        <c:gapWidth val="150"/>
        <c:axId val="1170440240"/>
        <c:axId val="1170441872"/>
      </c:barChart>
      <c:catAx>
        <c:axId val="1170440240"/>
        <c:scaling>
          <c:orientation val="minMax"/>
        </c:scaling>
        <c:delete val="0"/>
        <c:axPos val="b"/>
        <c:numFmt formatCode="General" sourceLinked="1"/>
        <c:majorTickMark val="out"/>
        <c:minorTickMark val="none"/>
        <c:tickLblPos val="nextTo"/>
        <c:txPr>
          <a:bodyPr rot="0" vert="horz"/>
          <a:lstStyle/>
          <a:p>
            <a:pPr>
              <a:defRPr/>
            </a:pPr>
            <a:endParaRPr lang="en-US"/>
          </a:p>
        </c:txPr>
        <c:crossAx val="1170441872"/>
        <c:crosses val="autoZero"/>
        <c:auto val="1"/>
        <c:lblAlgn val="ctr"/>
        <c:lblOffset val="100"/>
        <c:tickLblSkip val="1"/>
        <c:tickMarkSkip val="1"/>
        <c:noMultiLvlLbl val="0"/>
      </c:catAx>
      <c:valAx>
        <c:axId val="1170441872"/>
        <c:scaling>
          <c:orientation val="minMax"/>
        </c:scaling>
        <c:delete val="0"/>
        <c:axPos val="l"/>
        <c:majorGridlines/>
        <c:numFmt formatCode="General" sourceLinked="1"/>
        <c:majorTickMark val="out"/>
        <c:minorTickMark val="none"/>
        <c:tickLblPos val="nextTo"/>
        <c:txPr>
          <a:bodyPr rot="0" vert="horz"/>
          <a:lstStyle/>
          <a:p>
            <a:pPr>
              <a:defRPr/>
            </a:pPr>
            <a:endParaRPr lang="en-US"/>
          </a:p>
        </c:txPr>
        <c:crossAx val="1170440240"/>
        <c:crosses val="autoZero"/>
        <c:crossBetween val="between"/>
      </c:valAx>
      <c:dTable>
        <c:showHorzBorder val="1"/>
        <c:showVertBorder val="1"/>
        <c:showOutline val="1"/>
        <c:showKeys val="0"/>
      </c:dTable>
    </c:plotArea>
    <c:legend>
      <c:legendPos val="r"/>
      <c:layout>
        <c:manualLayout>
          <c:xMode val="edge"/>
          <c:yMode val="edge"/>
          <c:x val="0.85924872508807115"/>
          <c:y val="2.091175872388645E-2"/>
          <c:w val="0.11897827410356976"/>
          <c:h val="0.17793764709300636"/>
        </c:manualLayout>
      </c:layout>
      <c:overlay val="0"/>
    </c:legend>
    <c:plotVisOnly val="1"/>
    <c:dispBlanksAs val="gap"/>
    <c:showDLblsOverMax val="0"/>
  </c:chart>
  <c:txPr>
    <a:bodyPr/>
    <a:lstStyle/>
    <a:p>
      <a:pPr>
        <a:defRPr sz="1600" b="0" i="0" u="none" strike="noStrike" baseline="0">
          <a:solidFill>
            <a:srgbClr val="FFFFFF"/>
          </a:solidFill>
          <a:latin typeface="Calibri"/>
          <a:ea typeface="Calibri"/>
          <a:cs typeface="Calibri"/>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Sheet4!$B$113:$B$115</c:f>
              <c:strCache>
                <c:ptCount val="3"/>
                <c:pt idx="0">
                  <c:v>2018</c:v>
                </c:pt>
                <c:pt idx="1">
                  <c:v>Discharging</c:v>
                </c:pt>
                <c:pt idx="2">
                  <c:v>Laden</c:v>
                </c:pt>
              </c:strCache>
            </c:strRef>
          </c:tx>
          <c:spPr>
            <a:gradFill rotWithShape="1">
              <a:gsLst>
                <a:gs pos="0">
                  <a:schemeClr val="accent1">
                    <a:tint val="98000"/>
                    <a:hueMod val="94000"/>
                    <a:satMod val="130000"/>
                    <a:lumMod val="138000"/>
                  </a:schemeClr>
                </a:gs>
                <a:gs pos="100000">
                  <a:schemeClr val="accent1">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cat>
            <c:strRef>
              <c:f>Sheet4!$A$116:$A$119</c:f>
              <c:strCache>
                <c:ptCount val="4"/>
                <c:pt idx="0">
                  <c:v>1st Quarter</c:v>
                </c:pt>
                <c:pt idx="1">
                  <c:v>2nd Quarter</c:v>
                </c:pt>
                <c:pt idx="2">
                  <c:v>3rd Quarter</c:v>
                </c:pt>
                <c:pt idx="3">
                  <c:v>4th Quarter</c:v>
                </c:pt>
              </c:strCache>
            </c:strRef>
          </c:cat>
          <c:val>
            <c:numRef>
              <c:f>Sheet4!$B$116:$B$119</c:f>
              <c:numCache>
                <c:formatCode>General</c:formatCode>
                <c:ptCount val="4"/>
                <c:pt idx="0">
                  <c:v>170160</c:v>
                </c:pt>
                <c:pt idx="1">
                  <c:v>150753</c:v>
                </c:pt>
                <c:pt idx="2">
                  <c:v>155745</c:v>
                </c:pt>
                <c:pt idx="3">
                  <c:v>153856</c:v>
                </c:pt>
              </c:numCache>
            </c:numRef>
          </c:val>
        </c:ser>
        <c:ser>
          <c:idx val="1"/>
          <c:order val="1"/>
          <c:tx>
            <c:strRef>
              <c:f>Sheet4!$C$113:$C$115</c:f>
              <c:strCache>
                <c:ptCount val="3"/>
                <c:pt idx="0">
                  <c:v>2018</c:v>
                </c:pt>
                <c:pt idx="1">
                  <c:v>Discharging</c:v>
                </c:pt>
                <c:pt idx="2">
                  <c:v>Empty</c:v>
                </c:pt>
              </c:strCache>
            </c:strRef>
          </c:tx>
          <c:spPr>
            <a:gradFill rotWithShape="1">
              <a:gsLst>
                <a:gs pos="0">
                  <a:schemeClr val="accent2">
                    <a:tint val="98000"/>
                    <a:hueMod val="94000"/>
                    <a:satMod val="130000"/>
                    <a:lumMod val="138000"/>
                  </a:schemeClr>
                </a:gs>
                <a:gs pos="100000">
                  <a:schemeClr val="accent2">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cat>
            <c:strRef>
              <c:f>Sheet4!$A$116:$A$119</c:f>
              <c:strCache>
                <c:ptCount val="4"/>
                <c:pt idx="0">
                  <c:v>1st Quarter</c:v>
                </c:pt>
                <c:pt idx="1">
                  <c:v>2nd Quarter</c:v>
                </c:pt>
                <c:pt idx="2">
                  <c:v>3rd Quarter</c:v>
                </c:pt>
                <c:pt idx="3">
                  <c:v>4th Quarter</c:v>
                </c:pt>
              </c:strCache>
            </c:strRef>
          </c:cat>
          <c:val>
            <c:numRef>
              <c:f>Sheet4!$C$116:$C$119</c:f>
              <c:numCache>
                <c:formatCode>General</c:formatCode>
                <c:ptCount val="4"/>
                <c:pt idx="0">
                  <c:v>9113</c:v>
                </c:pt>
                <c:pt idx="1">
                  <c:v>8395</c:v>
                </c:pt>
                <c:pt idx="2">
                  <c:v>11263</c:v>
                </c:pt>
                <c:pt idx="3">
                  <c:v>9617</c:v>
                </c:pt>
              </c:numCache>
            </c:numRef>
          </c:val>
        </c:ser>
        <c:ser>
          <c:idx val="2"/>
          <c:order val="2"/>
          <c:tx>
            <c:strRef>
              <c:f>Sheet4!$D$113:$D$115</c:f>
              <c:strCache>
                <c:ptCount val="3"/>
                <c:pt idx="0">
                  <c:v>2019</c:v>
                </c:pt>
                <c:pt idx="1">
                  <c:v>Discharging</c:v>
                </c:pt>
                <c:pt idx="2">
                  <c:v>Laden</c:v>
                </c:pt>
              </c:strCache>
            </c:strRef>
          </c:tx>
          <c:spPr>
            <a:gradFill rotWithShape="1">
              <a:gsLst>
                <a:gs pos="0">
                  <a:schemeClr val="accent3">
                    <a:tint val="98000"/>
                    <a:hueMod val="94000"/>
                    <a:satMod val="130000"/>
                    <a:lumMod val="138000"/>
                  </a:schemeClr>
                </a:gs>
                <a:gs pos="100000">
                  <a:schemeClr val="accent3">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cat>
            <c:strRef>
              <c:f>Sheet4!$A$116:$A$119</c:f>
              <c:strCache>
                <c:ptCount val="4"/>
                <c:pt idx="0">
                  <c:v>1st Quarter</c:v>
                </c:pt>
                <c:pt idx="1">
                  <c:v>2nd Quarter</c:v>
                </c:pt>
                <c:pt idx="2">
                  <c:v>3rd Quarter</c:v>
                </c:pt>
                <c:pt idx="3">
                  <c:v>4th Quarter</c:v>
                </c:pt>
              </c:strCache>
            </c:strRef>
          </c:cat>
          <c:val>
            <c:numRef>
              <c:f>Sheet4!$D$116:$D$119</c:f>
              <c:numCache>
                <c:formatCode>General</c:formatCode>
                <c:ptCount val="4"/>
                <c:pt idx="0">
                  <c:v>142723</c:v>
                </c:pt>
                <c:pt idx="1">
                  <c:v>141240</c:v>
                </c:pt>
                <c:pt idx="2">
                  <c:v>149670</c:v>
                </c:pt>
                <c:pt idx="3">
                  <c:v>161271</c:v>
                </c:pt>
              </c:numCache>
            </c:numRef>
          </c:val>
        </c:ser>
        <c:ser>
          <c:idx val="3"/>
          <c:order val="3"/>
          <c:tx>
            <c:strRef>
              <c:f>Sheet4!$E$113:$E$115</c:f>
              <c:strCache>
                <c:ptCount val="3"/>
                <c:pt idx="0">
                  <c:v>2019</c:v>
                </c:pt>
                <c:pt idx="1">
                  <c:v>Discharging</c:v>
                </c:pt>
                <c:pt idx="2">
                  <c:v>Empty</c:v>
                </c:pt>
              </c:strCache>
            </c:strRef>
          </c:tx>
          <c:spPr>
            <a:gradFill rotWithShape="1">
              <a:gsLst>
                <a:gs pos="0">
                  <a:schemeClr val="accent4">
                    <a:tint val="98000"/>
                    <a:hueMod val="94000"/>
                    <a:satMod val="130000"/>
                    <a:lumMod val="138000"/>
                  </a:schemeClr>
                </a:gs>
                <a:gs pos="100000">
                  <a:schemeClr val="accent4">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cat>
            <c:strRef>
              <c:f>Sheet4!$A$116:$A$119</c:f>
              <c:strCache>
                <c:ptCount val="4"/>
                <c:pt idx="0">
                  <c:v>1st Quarter</c:v>
                </c:pt>
                <c:pt idx="1">
                  <c:v>2nd Quarter</c:v>
                </c:pt>
                <c:pt idx="2">
                  <c:v>3rd Quarter</c:v>
                </c:pt>
                <c:pt idx="3">
                  <c:v>4th Quarter</c:v>
                </c:pt>
              </c:strCache>
            </c:strRef>
          </c:cat>
          <c:val>
            <c:numRef>
              <c:f>Sheet4!$E$116:$E$119</c:f>
              <c:numCache>
                <c:formatCode>General</c:formatCode>
                <c:ptCount val="4"/>
                <c:pt idx="0">
                  <c:v>15754</c:v>
                </c:pt>
                <c:pt idx="1">
                  <c:v>10172</c:v>
                </c:pt>
                <c:pt idx="2">
                  <c:v>11112</c:v>
                </c:pt>
                <c:pt idx="3">
                  <c:v>9268</c:v>
                </c:pt>
              </c:numCache>
            </c:numRef>
          </c:val>
        </c:ser>
        <c:ser>
          <c:idx val="4"/>
          <c:order val="4"/>
          <c:tx>
            <c:strRef>
              <c:f>Sheet4!$F$113:$F$115</c:f>
              <c:strCache>
                <c:ptCount val="3"/>
                <c:pt idx="0">
                  <c:v>2020</c:v>
                </c:pt>
                <c:pt idx="1">
                  <c:v>Discharging</c:v>
                </c:pt>
                <c:pt idx="2">
                  <c:v>Laden</c:v>
                </c:pt>
              </c:strCache>
            </c:strRef>
          </c:tx>
          <c:spPr>
            <a:gradFill rotWithShape="1">
              <a:gsLst>
                <a:gs pos="0">
                  <a:schemeClr val="accent5">
                    <a:tint val="98000"/>
                    <a:hueMod val="94000"/>
                    <a:satMod val="130000"/>
                    <a:lumMod val="138000"/>
                  </a:schemeClr>
                </a:gs>
                <a:gs pos="100000">
                  <a:schemeClr val="accent5">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cat>
            <c:strRef>
              <c:f>Sheet4!$A$116:$A$119</c:f>
              <c:strCache>
                <c:ptCount val="4"/>
                <c:pt idx="0">
                  <c:v>1st Quarter</c:v>
                </c:pt>
                <c:pt idx="1">
                  <c:v>2nd Quarter</c:v>
                </c:pt>
                <c:pt idx="2">
                  <c:v>3rd Quarter</c:v>
                </c:pt>
                <c:pt idx="3">
                  <c:v>4th Quarter</c:v>
                </c:pt>
              </c:strCache>
            </c:strRef>
          </c:cat>
          <c:val>
            <c:numRef>
              <c:f>Sheet4!$F$116:$F$119</c:f>
              <c:numCache>
                <c:formatCode>General</c:formatCode>
                <c:ptCount val="4"/>
                <c:pt idx="0">
                  <c:v>151144</c:v>
                </c:pt>
                <c:pt idx="1">
                  <c:v>82171</c:v>
                </c:pt>
                <c:pt idx="2">
                  <c:v>129201</c:v>
                </c:pt>
              </c:numCache>
            </c:numRef>
          </c:val>
        </c:ser>
        <c:ser>
          <c:idx val="5"/>
          <c:order val="5"/>
          <c:tx>
            <c:strRef>
              <c:f>Sheet4!$G$113:$G$115</c:f>
              <c:strCache>
                <c:ptCount val="3"/>
                <c:pt idx="0">
                  <c:v>2020</c:v>
                </c:pt>
                <c:pt idx="1">
                  <c:v>Discharging</c:v>
                </c:pt>
                <c:pt idx="2">
                  <c:v>Empty</c:v>
                </c:pt>
              </c:strCache>
            </c:strRef>
          </c:tx>
          <c:spPr>
            <a:gradFill rotWithShape="1">
              <a:gsLst>
                <a:gs pos="0">
                  <a:schemeClr val="accent6">
                    <a:tint val="98000"/>
                    <a:hueMod val="94000"/>
                    <a:satMod val="130000"/>
                    <a:lumMod val="138000"/>
                  </a:schemeClr>
                </a:gs>
                <a:gs pos="100000">
                  <a:schemeClr val="accent6">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cat>
            <c:strRef>
              <c:f>Sheet4!$A$116:$A$119</c:f>
              <c:strCache>
                <c:ptCount val="4"/>
                <c:pt idx="0">
                  <c:v>1st Quarter</c:v>
                </c:pt>
                <c:pt idx="1">
                  <c:v>2nd Quarter</c:v>
                </c:pt>
                <c:pt idx="2">
                  <c:v>3rd Quarter</c:v>
                </c:pt>
                <c:pt idx="3">
                  <c:v>4th Quarter</c:v>
                </c:pt>
              </c:strCache>
            </c:strRef>
          </c:cat>
          <c:val>
            <c:numRef>
              <c:f>Sheet4!$G$116:$G$119</c:f>
              <c:numCache>
                <c:formatCode>General</c:formatCode>
                <c:ptCount val="4"/>
                <c:pt idx="0">
                  <c:v>10166</c:v>
                </c:pt>
                <c:pt idx="1">
                  <c:v>12092</c:v>
                </c:pt>
                <c:pt idx="2">
                  <c:v>16668</c:v>
                </c:pt>
              </c:numCache>
            </c:numRef>
          </c:val>
        </c:ser>
        <c:dLbls>
          <c:showLegendKey val="0"/>
          <c:showVal val="0"/>
          <c:showCatName val="0"/>
          <c:showSerName val="0"/>
          <c:showPercent val="0"/>
          <c:showBubbleSize val="0"/>
        </c:dLbls>
        <c:gapWidth val="150"/>
        <c:shape val="cylinder"/>
        <c:axId val="1170442960"/>
        <c:axId val="1170433168"/>
        <c:axId val="0"/>
      </c:bar3DChart>
      <c:catAx>
        <c:axId val="1170442960"/>
        <c:scaling>
          <c:orientation val="minMax"/>
        </c:scaling>
        <c:delete val="0"/>
        <c:axPos val="b"/>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70433168"/>
        <c:crosses val="autoZero"/>
        <c:auto val="1"/>
        <c:lblAlgn val="ctr"/>
        <c:lblOffset val="100"/>
        <c:noMultiLvlLbl val="0"/>
      </c:catAx>
      <c:valAx>
        <c:axId val="1170433168"/>
        <c:scaling>
          <c:orientation val="minMax"/>
        </c:scaling>
        <c:delete val="0"/>
        <c:axPos val="l"/>
        <c:majorGridlines>
          <c:spPr>
            <a:ln w="9525" cap="flat" cmpd="sng" algn="ctr">
              <a:solidFill>
                <a:schemeClr val="dk1">
                  <a:lumMod val="50000"/>
                  <a:lumOff val="50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704429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AutoShape 1"/>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p>
            <a:endParaRPr lang="en-US" altLang="en-US"/>
          </a:p>
        </p:txBody>
      </p:sp>
      <p:sp>
        <p:nvSpPr>
          <p:cNvPr id="12291" name="Rectangle 2"/>
          <p:cNvSpPr>
            <a:spLocks noGrp="1" noRot="1" noChangeAspect="1" noChangeArrowheads="1"/>
          </p:cNvSpPr>
          <p:nvPr>
            <p:ph type="sldImg"/>
          </p:nvPr>
        </p:nvSpPr>
        <p:spPr bwMode="auto">
          <a:xfrm>
            <a:off x="1106488" y="812800"/>
            <a:ext cx="5341937"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051" name="Rectangle 3"/>
          <p:cNvSpPr>
            <a:spLocks noGrp="1" noChangeArrowheads="1"/>
          </p:cNvSpPr>
          <p:nvPr>
            <p:ph type="body"/>
          </p:nvPr>
        </p:nvSpPr>
        <p:spPr bwMode="auto">
          <a:xfrm>
            <a:off x="755650" y="5078413"/>
            <a:ext cx="6045200" cy="4808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2052" name="Rectangle 4"/>
          <p:cNvSpPr>
            <a:spLocks noGrp="1" noChangeArrowheads="1"/>
          </p:cNvSpPr>
          <p:nvPr>
            <p:ph type="hdr"/>
          </p:nvPr>
        </p:nvSpPr>
        <p:spPr bwMode="auto">
          <a:xfrm>
            <a:off x="0" y="0"/>
            <a:ext cx="3278188" cy="5318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Times New Roman" pitchFamily="18" charset="0"/>
              </a:defRPr>
            </a:lvl1pPr>
          </a:lstStyle>
          <a:p>
            <a:pPr>
              <a:defRPr/>
            </a:pPr>
            <a:endParaRPr lang="en-US"/>
          </a:p>
        </p:txBody>
      </p:sp>
      <p:sp>
        <p:nvSpPr>
          <p:cNvPr id="2053" name="Rectangle 5"/>
          <p:cNvSpPr>
            <a:spLocks noGrp="1" noChangeArrowheads="1"/>
          </p:cNvSpPr>
          <p:nvPr>
            <p:ph type="dt"/>
          </p:nvPr>
        </p:nvSpPr>
        <p:spPr bwMode="auto">
          <a:xfrm>
            <a:off x="4278313" y="0"/>
            <a:ext cx="3278187" cy="5318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Times New Roman" pitchFamily="18" charset="0"/>
              </a:defRPr>
            </a:lvl1pPr>
          </a:lstStyle>
          <a:p>
            <a:pPr>
              <a:defRPr/>
            </a:pPr>
            <a:endParaRPr lang="en-US"/>
          </a:p>
        </p:txBody>
      </p:sp>
      <p:sp>
        <p:nvSpPr>
          <p:cNvPr id="2054" name="Rectangle 6"/>
          <p:cNvSpPr>
            <a:spLocks noGrp="1" noChangeArrowheads="1"/>
          </p:cNvSpPr>
          <p:nvPr>
            <p:ph type="ftr"/>
          </p:nvPr>
        </p:nvSpPr>
        <p:spPr bwMode="auto">
          <a:xfrm>
            <a:off x="0" y="10156825"/>
            <a:ext cx="3278188" cy="53181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Times New Roman" pitchFamily="18" charset="0"/>
              </a:defRPr>
            </a:lvl1pPr>
          </a:lstStyle>
          <a:p>
            <a:pPr>
              <a:defRPr/>
            </a:pPr>
            <a:endParaRPr lang="en-US"/>
          </a:p>
        </p:txBody>
      </p:sp>
      <p:sp>
        <p:nvSpPr>
          <p:cNvPr id="2055" name="Rectangle 7"/>
          <p:cNvSpPr>
            <a:spLocks noGrp="1" noChangeArrowheads="1"/>
          </p:cNvSpPr>
          <p:nvPr>
            <p:ph type="sldNum"/>
          </p:nvPr>
        </p:nvSpPr>
        <p:spPr bwMode="auto">
          <a:xfrm>
            <a:off x="4278313" y="10156825"/>
            <a:ext cx="3278187" cy="53181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Times New Roman" panose="02020603050405020304" pitchFamily="18" charset="0"/>
              </a:defRPr>
            </a:lvl1pPr>
          </a:lstStyle>
          <a:p>
            <a:fld id="{2584065B-E360-448F-B17B-AE6233546751}" type="slidenum">
              <a:rPr lang="en-US" altLang="en-US"/>
              <a:pPr/>
              <a:t>‹#›</a:t>
            </a:fld>
            <a:endParaRPr lang="en-US" altLang="en-US"/>
          </a:p>
        </p:txBody>
      </p:sp>
    </p:spTree>
    <p:extLst>
      <p:ext uri="{BB962C8B-B14F-4D97-AF65-F5344CB8AC3E}">
        <p14:creationId xmlns:p14="http://schemas.microsoft.com/office/powerpoint/2010/main" val="99410132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11F347CE-19E9-4DF0-86A7-9A045769283E}" type="slidenum">
              <a:rPr lang="en-US" altLang="en-US">
                <a:solidFill>
                  <a:srgbClr val="FFFFFF"/>
                </a:solidFill>
                <a:latin typeface="Times New Roman" panose="02020603050405020304" pitchFamily="18" charset="0"/>
              </a:rPr>
              <a:pPr eaLnBrk="1"/>
              <a:t>1</a:t>
            </a:fld>
            <a:endParaRPr lang="en-US" altLang="en-US">
              <a:solidFill>
                <a:srgbClr val="FFFFFF"/>
              </a:solidFill>
              <a:latin typeface="Times New Roman" panose="02020603050405020304" pitchFamily="18" charset="0"/>
            </a:endParaRPr>
          </a:p>
        </p:txBody>
      </p:sp>
      <p:sp>
        <p:nvSpPr>
          <p:cNvPr id="13315" name="Rectangle 1"/>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p:spPr>
      </p:sp>
      <p:sp>
        <p:nvSpPr>
          <p:cNvPr id="13316" name="Rectangle 2"/>
          <p:cNvSpPr>
            <a:spLocks noGrp="1" noChangeArrowheads="1"/>
          </p:cNvSpPr>
          <p:nvPr>
            <p:ph type="body" idx="1"/>
          </p:nvPr>
        </p:nvSpPr>
        <p:spPr>
          <a:xfrm>
            <a:off x="755650" y="5078413"/>
            <a:ext cx="6046788" cy="4810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p>
        </p:txBody>
      </p:sp>
    </p:spTree>
    <p:extLst>
      <p:ext uri="{BB962C8B-B14F-4D97-AF65-F5344CB8AC3E}">
        <p14:creationId xmlns:p14="http://schemas.microsoft.com/office/powerpoint/2010/main" val="3454428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75E7A322-457D-4333-99DE-26B941BA8ED2}" type="slidenum">
              <a:rPr lang="en-US" altLang="en-US">
                <a:solidFill>
                  <a:srgbClr val="FFFFFF"/>
                </a:solidFill>
                <a:latin typeface="Times New Roman" panose="02020603050405020304" pitchFamily="18" charset="0"/>
              </a:rPr>
              <a:pPr eaLnBrk="1"/>
              <a:t>10</a:t>
            </a:fld>
            <a:endParaRPr lang="en-US" altLang="en-US">
              <a:solidFill>
                <a:srgbClr val="FFFFFF"/>
              </a:solidFill>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xfrm>
            <a:off x="1106488" y="812800"/>
            <a:ext cx="5345112" cy="4008438"/>
          </a:xfrm>
        </p:spPr>
      </p:sp>
      <p:sp>
        <p:nvSpPr>
          <p:cNvPr id="26628" name="Rectangle 3"/>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dirty="0" smtClean="0"/>
          </a:p>
        </p:txBody>
      </p:sp>
    </p:spTree>
    <p:extLst>
      <p:ext uri="{BB962C8B-B14F-4D97-AF65-F5344CB8AC3E}">
        <p14:creationId xmlns:p14="http://schemas.microsoft.com/office/powerpoint/2010/main" val="203538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05B68D34-C9BB-4F6E-A723-8308E1343F3D}" type="slidenum">
              <a:rPr lang="en-US" altLang="en-US">
                <a:solidFill>
                  <a:srgbClr val="FFFFFF"/>
                </a:solidFill>
                <a:latin typeface="Times New Roman" panose="02020603050405020304" pitchFamily="18" charset="0"/>
              </a:rPr>
              <a:pPr eaLnBrk="1"/>
              <a:t>11</a:t>
            </a:fld>
            <a:endParaRPr lang="en-US" altLang="en-US">
              <a:solidFill>
                <a:srgbClr val="FFFFFF"/>
              </a:solidFill>
              <a:latin typeface="Times New Roman" panose="02020603050405020304" pitchFamily="18" charset="0"/>
            </a:endParaRPr>
          </a:p>
        </p:txBody>
      </p:sp>
      <p:sp>
        <p:nvSpPr>
          <p:cNvPr id="21507" name="Rectangle 2"/>
          <p:cNvSpPr>
            <a:spLocks noGrp="1" noRot="1" noChangeAspect="1" noChangeArrowheads="1" noTextEdit="1"/>
          </p:cNvSpPr>
          <p:nvPr>
            <p:ph type="sldImg"/>
          </p:nvPr>
        </p:nvSpPr>
        <p:spPr>
          <a:xfrm>
            <a:off x="1106488" y="812800"/>
            <a:ext cx="5345112" cy="4008438"/>
          </a:xfrm>
        </p:spPr>
      </p:sp>
      <p:sp>
        <p:nvSpPr>
          <p:cNvPr id="21508" name="Rectangle 3"/>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p>
        </p:txBody>
      </p:sp>
    </p:spTree>
    <p:extLst>
      <p:ext uri="{BB962C8B-B14F-4D97-AF65-F5344CB8AC3E}">
        <p14:creationId xmlns:p14="http://schemas.microsoft.com/office/powerpoint/2010/main" val="3025508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75E7A322-457D-4333-99DE-26B941BA8ED2}" type="slidenum">
              <a:rPr lang="en-US" altLang="en-US">
                <a:solidFill>
                  <a:srgbClr val="FFFFFF"/>
                </a:solidFill>
                <a:latin typeface="Times New Roman" panose="02020603050405020304" pitchFamily="18" charset="0"/>
              </a:rPr>
              <a:pPr eaLnBrk="1"/>
              <a:t>12</a:t>
            </a:fld>
            <a:endParaRPr lang="en-US" altLang="en-US">
              <a:solidFill>
                <a:srgbClr val="FFFFFF"/>
              </a:solidFill>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xfrm>
            <a:off x="1106488" y="812800"/>
            <a:ext cx="5345112" cy="4008438"/>
          </a:xfrm>
        </p:spPr>
      </p:sp>
      <p:sp>
        <p:nvSpPr>
          <p:cNvPr id="26628" name="Rectangle 3"/>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p>
        </p:txBody>
      </p:sp>
    </p:spTree>
    <p:extLst>
      <p:ext uri="{BB962C8B-B14F-4D97-AF65-F5344CB8AC3E}">
        <p14:creationId xmlns:p14="http://schemas.microsoft.com/office/powerpoint/2010/main" val="735308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75E7A322-457D-4333-99DE-26B941BA8ED2}" type="slidenum">
              <a:rPr lang="en-US" altLang="en-US">
                <a:solidFill>
                  <a:srgbClr val="FFFFFF"/>
                </a:solidFill>
                <a:latin typeface="Times New Roman" panose="02020603050405020304" pitchFamily="18" charset="0"/>
              </a:rPr>
              <a:pPr eaLnBrk="1"/>
              <a:t>13</a:t>
            </a:fld>
            <a:endParaRPr lang="en-US" altLang="en-US">
              <a:solidFill>
                <a:srgbClr val="FFFFFF"/>
              </a:solidFill>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xfrm>
            <a:off x="1106488" y="812800"/>
            <a:ext cx="5345112" cy="4008438"/>
          </a:xfrm>
        </p:spPr>
      </p:sp>
      <p:sp>
        <p:nvSpPr>
          <p:cNvPr id="26628" name="Rectangle 3"/>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p>
        </p:txBody>
      </p:sp>
    </p:spTree>
    <p:extLst>
      <p:ext uri="{BB962C8B-B14F-4D97-AF65-F5344CB8AC3E}">
        <p14:creationId xmlns:p14="http://schemas.microsoft.com/office/powerpoint/2010/main" val="3116981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F95C636E-E200-42DE-8E07-52A4C693E4E5}" type="slidenum">
              <a:rPr lang="en-US" altLang="en-US">
                <a:solidFill>
                  <a:srgbClr val="FFFFFF"/>
                </a:solidFill>
                <a:latin typeface="Times New Roman" panose="02020603050405020304" pitchFamily="18" charset="0"/>
              </a:rPr>
              <a:pPr eaLnBrk="1"/>
              <a:t>2</a:t>
            </a:fld>
            <a:endParaRPr lang="en-US" altLang="en-US">
              <a:solidFill>
                <a:srgbClr val="FFFFFF"/>
              </a:solidFill>
              <a:latin typeface="Times New Roman" panose="02020603050405020304" pitchFamily="18" charset="0"/>
            </a:endParaRPr>
          </a:p>
        </p:txBody>
      </p:sp>
      <p:sp>
        <p:nvSpPr>
          <p:cNvPr id="15363" name="Rectangle 2"/>
          <p:cNvSpPr>
            <a:spLocks noGrp="1" noRot="1" noChangeAspect="1" noChangeArrowheads="1" noTextEdit="1"/>
          </p:cNvSpPr>
          <p:nvPr>
            <p:ph type="sldImg"/>
          </p:nvPr>
        </p:nvSpPr>
        <p:spPr>
          <a:xfrm>
            <a:off x="1106488" y="812800"/>
            <a:ext cx="5345112" cy="4008438"/>
          </a:xfrm>
        </p:spPr>
      </p:sp>
      <p:sp>
        <p:nvSpPr>
          <p:cNvPr id="15364" name="Rectangle 3"/>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p>
        </p:txBody>
      </p:sp>
    </p:spTree>
    <p:extLst>
      <p:ext uri="{BB962C8B-B14F-4D97-AF65-F5344CB8AC3E}">
        <p14:creationId xmlns:p14="http://schemas.microsoft.com/office/powerpoint/2010/main" val="2766470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52A4A739-CC62-44B5-992C-04B5A16D1EEA}" type="slidenum">
              <a:rPr lang="en-US" altLang="en-US">
                <a:solidFill>
                  <a:srgbClr val="FFFFFF"/>
                </a:solidFill>
                <a:latin typeface="Times New Roman" panose="02020603050405020304" pitchFamily="18" charset="0"/>
              </a:rPr>
              <a:pPr eaLnBrk="1"/>
              <a:t>3</a:t>
            </a:fld>
            <a:endParaRPr lang="en-US" altLang="en-US">
              <a:solidFill>
                <a:srgbClr val="FFFFFF"/>
              </a:solidFill>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xfrm>
            <a:off x="1106488" y="812800"/>
            <a:ext cx="5345112" cy="4008438"/>
          </a:xfrm>
        </p:spPr>
      </p:sp>
      <p:sp>
        <p:nvSpPr>
          <p:cNvPr id="14340" name="Rectangle 3"/>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altLang="en-US" dirty="0" smtClean="0"/>
              <a:t>Comparing</a:t>
            </a:r>
            <a:r>
              <a:rPr lang="en-US" altLang="en-US" baseline="0" dirty="0" smtClean="0"/>
              <a:t> the last 5 years tonnage, Q4 of 2017 and Q1 of 2018 had the highest volumes. </a:t>
            </a:r>
            <a:endParaRPr lang="en-US" altLang="en-US" dirty="0" smtClean="0"/>
          </a:p>
        </p:txBody>
      </p:sp>
    </p:spTree>
    <p:extLst>
      <p:ext uri="{BB962C8B-B14F-4D97-AF65-F5344CB8AC3E}">
        <p14:creationId xmlns:p14="http://schemas.microsoft.com/office/powerpoint/2010/main" val="4140107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FC074834-CA19-4DDC-8F9F-A270DEAA3EBD}" type="slidenum">
              <a:rPr lang="en-US" altLang="en-US">
                <a:solidFill>
                  <a:srgbClr val="FFFFFF"/>
                </a:solidFill>
                <a:latin typeface="Times New Roman" panose="02020603050405020304" pitchFamily="18" charset="0"/>
              </a:rPr>
              <a:pPr eaLnBrk="1"/>
              <a:t>4</a:t>
            </a:fld>
            <a:endParaRPr lang="en-US" altLang="en-US">
              <a:solidFill>
                <a:srgbClr val="FFFFFF"/>
              </a:solidFill>
              <a:latin typeface="Times New Roman" panose="02020603050405020304" pitchFamily="18" charset="0"/>
            </a:endParaRPr>
          </a:p>
        </p:txBody>
      </p:sp>
      <p:sp>
        <p:nvSpPr>
          <p:cNvPr id="17411" name="Rectangle 2"/>
          <p:cNvSpPr>
            <a:spLocks noGrp="1" noRot="1" noChangeAspect="1" noChangeArrowheads="1" noTextEdit="1"/>
          </p:cNvSpPr>
          <p:nvPr>
            <p:ph type="sldImg"/>
          </p:nvPr>
        </p:nvSpPr>
        <p:spPr>
          <a:xfrm>
            <a:off x="1106488" y="812800"/>
            <a:ext cx="5345112" cy="4008438"/>
          </a:xfrm>
        </p:spPr>
      </p:sp>
      <p:sp>
        <p:nvSpPr>
          <p:cNvPr id="17412" name="Rectangle 3"/>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p>
        </p:txBody>
      </p:sp>
    </p:spTree>
    <p:extLst>
      <p:ext uri="{BB962C8B-B14F-4D97-AF65-F5344CB8AC3E}">
        <p14:creationId xmlns:p14="http://schemas.microsoft.com/office/powerpoint/2010/main" val="847987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6790DF0A-A6A2-4F8A-B6EC-930EFD3A883C}" type="slidenum">
              <a:rPr lang="en-US" altLang="en-US">
                <a:solidFill>
                  <a:srgbClr val="FFFFFF"/>
                </a:solidFill>
                <a:latin typeface="Times New Roman" panose="02020603050405020304" pitchFamily="18" charset="0"/>
              </a:rPr>
              <a:pPr eaLnBrk="1"/>
              <a:t>5</a:t>
            </a:fld>
            <a:endParaRPr lang="en-US" altLang="en-US">
              <a:solidFill>
                <a:srgbClr val="FFFFFF"/>
              </a:solidFill>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xfrm>
            <a:off x="1106488" y="812800"/>
            <a:ext cx="5345112" cy="4008438"/>
          </a:xfrm>
        </p:spPr>
      </p:sp>
      <p:sp>
        <p:nvSpPr>
          <p:cNvPr id="16388" name="Rectangle 3"/>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p>
        </p:txBody>
      </p:sp>
    </p:spTree>
    <p:extLst>
      <p:ext uri="{BB962C8B-B14F-4D97-AF65-F5344CB8AC3E}">
        <p14:creationId xmlns:p14="http://schemas.microsoft.com/office/powerpoint/2010/main" val="139011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5F1F4472-263A-48E1-A800-BC01AC152BB0}" type="slidenum">
              <a:rPr lang="en-US" altLang="en-US">
                <a:solidFill>
                  <a:srgbClr val="FFFFFF"/>
                </a:solidFill>
                <a:latin typeface="Times New Roman" panose="02020603050405020304" pitchFamily="18" charset="0"/>
              </a:rPr>
              <a:pPr eaLnBrk="1"/>
              <a:t>6</a:t>
            </a:fld>
            <a:endParaRPr lang="en-US" altLang="en-US">
              <a:solidFill>
                <a:srgbClr val="FFFFFF"/>
              </a:solidFill>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xfrm>
            <a:off x="1106488" y="812800"/>
            <a:ext cx="5345112" cy="4008438"/>
          </a:xfrm>
        </p:spPr>
      </p:sp>
      <p:sp>
        <p:nvSpPr>
          <p:cNvPr id="18436" name="Rectangle 3"/>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p>
        </p:txBody>
      </p:sp>
    </p:spTree>
    <p:extLst>
      <p:ext uri="{BB962C8B-B14F-4D97-AF65-F5344CB8AC3E}">
        <p14:creationId xmlns:p14="http://schemas.microsoft.com/office/powerpoint/2010/main" val="1009243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A21F181D-B137-41DD-9DE7-8C63641F0906}" type="slidenum">
              <a:rPr lang="en-US" altLang="en-US">
                <a:solidFill>
                  <a:srgbClr val="FFFFFF"/>
                </a:solidFill>
                <a:latin typeface="Times New Roman" panose="02020603050405020304" pitchFamily="18" charset="0"/>
              </a:rPr>
              <a:pPr eaLnBrk="1"/>
              <a:t>7</a:t>
            </a:fld>
            <a:endParaRPr lang="en-US" altLang="en-US">
              <a:solidFill>
                <a:srgbClr val="FFFFFF"/>
              </a:solidFill>
              <a:latin typeface="Times New Roman" panose="02020603050405020304" pitchFamily="18" charset="0"/>
            </a:endParaRPr>
          </a:p>
        </p:txBody>
      </p:sp>
      <p:sp>
        <p:nvSpPr>
          <p:cNvPr id="1945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60" name="Rectangle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p>
        </p:txBody>
      </p:sp>
    </p:spTree>
    <p:extLst>
      <p:ext uri="{BB962C8B-B14F-4D97-AF65-F5344CB8AC3E}">
        <p14:creationId xmlns:p14="http://schemas.microsoft.com/office/powerpoint/2010/main" val="2122434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75E7A322-457D-4333-99DE-26B941BA8ED2}" type="slidenum">
              <a:rPr lang="en-US" altLang="en-US">
                <a:solidFill>
                  <a:srgbClr val="FFFFFF"/>
                </a:solidFill>
                <a:latin typeface="Times New Roman" panose="02020603050405020304" pitchFamily="18" charset="0"/>
              </a:rPr>
              <a:pPr eaLnBrk="1"/>
              <a:t>8</a:t>
            </a:fld>
            <a:endParaRPr lang="en-US" altLang="en-US">
              <a:solidFill>
                <a:srgbClr val="FFFFFF"/>
              </a:solidFill>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xfrm>
            <a:off x="1106488" y="812800"/>
            <a:ext cx="5345112" cy="4008438"/>
          </a:xfrm>
        </p:spPr>
      </p:sp>
      <p:sp>
        <p:nvSpPr>
          <p:cNvPr id="26628" name="Rectangle 3"/>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p>
        </p:txBody>
      </p:sp>
    </p:spTree>
    <p:extLst>
      <p:ext uri="{BB962C8B-B14F-4D97-AF65-F5344CB8AC3E}">
        <p14:creationId xmlns:p14="http://schemas.microsoft.com/office/powerpoint/2010/main" val="3468707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0BBB1AE2-F0CB-45AD-97EF-9BA6D55D828F}" type="slidenum">
              <a:rPr lang="en-US" altLang="en-US">
                <a:solidFill>
                  <a:srgbClr val="FFFFFF"/>
                </a:solidFill>
                <a:latin typeface="Times New Roman" panose="02020603050405020304" pitchFamily="18" charset="0"/>
              </a:rPr>
              <a:pPr eaLnBrk="1"/>
              <a:t>9</a:t>
            </a:fld>
            <a:endParaRPr lang="en-US" altLang="en-US">
              <a:solidFill>
                <a:srgbClr val="FFFFFF"/>
              </a:solidFill>
              <a:latin typeface="Times New Roman" panose="02020603050405020304" pitchFamily="18" charset="0"/>
            </a:endParaRPr>
          </a:p>
        </p:txBody>
      </p:sp>
      <p:sp>
        <p:nvSpPr>
          <p:cNvPr id="20483" name="Rectangle 2"/>
          <p:cNvSpPr>
            <a:spLocks noGrp="1" noRot="1" noChangeAspect="1" noChangeArrowheads="1" noTextEdit="1"/>
          </p:cNvSpPr>
          <p:nvPr>
            <p:ph type="sldImg"/>
          </p:nvPr>
        </p:nvSpPr>
        <p:spPr>
          <a:xfrm>
            <a:off x="1106488" y="812800"/>
            <a:ext cx="5345112" cy="4008438"/>
          </a:xfrm>
        </p:spPr>
      </p:sp>
      <p:sp>
        <p:nvSpPr>
          <p:cNvPr id="20484" name="Rectangle 3"/>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p>
        </p:txBody>
      </p:sp>
    </p:spTree>
    <p:extLst>
      <p:ext uri="{BB962C8B-B14F-4D97-AF65-F5344CB8AC3E}">
        <p14:creationId xmlns:p14="http://schemas.microsoft.com/office/powerpoint/2010/main" val="499598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778963" y="1289632"/>
            <a:ext cx="5308021" cy="550474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88037" y="587975"/>
            <a:ext cx="6785144" cy="3443853"/>
          </a:xfrm>
        </p:spPr>
        <p:txBody>
          <a:bodyPr anchor="b">
            <a:normAutofit/>
          </a:bodyPr>
          <a:lstStyle>
            <a:lvl1pPr algn="l">
              <a:defRPr sz="485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88036" y="4237153"/>
            <a:ext cx="5461717" cy="2109242"/>
          </a:xfrm>
        </p:spPr>
        <p:txBody>
          <a:bodyPr anchor="t">
            <a:normAutofit/>
          </a:bodyPr>
          <a:lstStyle>
            <a:lvl1pPr marL="0" indent="0" algn="l">
              <a:buNone/>
              <a:defRPr sz="2205">
                <a:solidFill>
                  <a:schemeClr val="bg2">
                    <a:lumMod val="7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8D1B888-D8CC-4BA1-8B86-0553F74F646A}" type="slidenum">
              <a:rPr lang="en-US" altLang="en-US" smtClean="0"/>
              <a:pPr/>
              <a:t>‹#›</a:t>
            </a:fld>
            <a:endParaRPr lang="en-US" altLang="en-US"/>
          </a:p>
        </p:txBody>
      </p:sp>
    </p:spTree>
    <p:extLst>
      <p:ext uri="{BB962C8B-B14F-4D97-AF65-F5344CB8AC3E}">
        <p14:creationId xmlns:p14="http://schemas.microsoft.com/office/powerpoint/2010/main" val="2052229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037" y="4955787"/>
            <a:ext cx="7226286" cy="1679928"/>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88037" y="587975"/>
            <a:ext cx="8904552" cy="3443852"/>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r>
              <a:rPr lang="en-US" smtClean="0"/>
              <a:t>Click icon to add picture</a:t>
            </a:r>
            <a:endParaRPr lang="en-US" dirty="0"/>
          </a:p>
        </p:txBody>
      </p:sp>
      <p:sp>
        <p:nvSpPr>
          <p:cNvPr id="9" name="Text Placeholder 9"/>
          <p:cNvSpPr>
            <a:spLocks noGrp="1"/>
          </p:cNvSpPr>
          <p:nvPr>
            <p:ph type="body" sz="quarter" idx="14"/>
          </p:nvPr>
        </p:nvSpPr>
        <p:spPr>
          <a:xfrm>
            <a:off x="840054" y="4237152"/>
            <a:ext cx="8027163" cy="503978"/>
          </a:xfrm>
        </p:spPr>
        <p:txBody>
          <a:bodyPr anchor="t">
            <a:normAutofit/>
          </a:bodyPr>
          <a:lstStyle>
            <a:lvl1pPr marL="0" indent="0">
              <a:buFontTx/>
              <a:buNone/>
              <a:defRPr sz="1764"/>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EE5084CC-FCD1-4C5A-AB8F-2246CB61D4BD}" type="slidenum">
              <a:rPr lang="en-US" altLang="en-US" smtClean="0"/>
              <a:pPr/>
              <a:t>‹#›</a:t>
            </a:fld>
            <a:endParaRPr lang="en-US" altLang="en-US"/>
          </a:p>
        </p:txBody>
      </p:sp>
    </p:spTree>
    <p:extLst>
      <p:ext uri="{BB962C8B-B14F-4D97-AF65-F5344CB8AC3E}">
        <p14:creationId xmlns:p14="http://schemas.microsoft.com/office/powerpoint/2010/main" val="3338215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88037" y="587975"/>
            <a:ext cx="8904552" cy="3191863"/>
          </a:xfrm>
        </p:spPr>
        <p:txBody>
          <a:bodyPr anchor="ctr">
            <a:normAutofit/>
          </a:bodyPr>
          <a:lstStyle>
            <a:lvl1pPr algn="l">
              <a:defRPr sz="3086"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88036" y="4535805"/>
            <a:ext cx="7037423" cy="2099910"/>
          </a:xfrm>
        </p:spPr>
        <p:txBody>
          <a:bodyPr anchor="ctr">
            <a:normAutofit/>
          </a:bodyPr>
          <a:lstStyle>
            <a:lvl1pPr marL="0" indent="0" algn="l">
              <a:buNone/>
              <a:defRPr sz="1984">
                <a:solidFill>
                  <a:schemeClr val="bg2">
                    <a:lumMod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E5084CC-FCD1-4C5A-AB8F-2246CB61D4BD}" type="slidenum">
              <a:rPr lang="en-US" altLang="en-US" smtClean="0"/>
              <a:pPr/>
              <a:t>‹#›</a:t>
            </a:fld>
            <a:endParaRPr lang="en-US" altLang="en-US"/>
          </a:p>
        </p:txBody>
      </p:sp>
    </p:spTree>
    <p:extLst>
      <p:ext uri="{BB962C8B-B14F-4D97-AF65-F5344CB8AC3E}">
        <p14:creationId xmlns:p14="http://schemas.microsoft.com/office/powerpoint/2010/main" val="3033093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3993" y="587975"/>
            <a:ext cx="7562439" cy="3191863"/>
          </a:xfrm>
        </p:spPr>
        <p:txBody>
          <a:bodyPr anchor="ctr">
            <a:normAutofit/>
          </a:bodyPr>
          <a:lstStyle>
            <a:lvl1pPr algn="l">
              <a:defRPr sz="3086"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76074" y="3779838"/>
            <a:ext cx="7058275" cy="531977"/>
          </a:xfrm>
        </p:spPr>
        <p:txBody>
          <a:bodyPr anchor="ctr"/>
          <a:lstStyle>
            <a:lvl1pPr marL="0" indent="0">
              <a:buFontTx/>
              <a:buNone/>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88037" y="4741133"/>
            <a:ext cx="7036110" cy="1894582"/>
          </a:xfrm>
        </p:spPr>
        <p:txBody>
          <a:bodyPr anchor="ctr">
            <a:normAutofit/>
          </a:bodyPr>
          <a:lstStyle>
            <a:lvl1pPr marL="0" indent="0" algn="l">
              <a:buNone/>
              <a:defRPr sz="2205">
                <a:solidFill>
                  <a:schemeClr val="bg2">
                    <a:lumMod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E5084CC-FCD1-4C5A-AB8F-2246CB61D4BD}" type="slidenum">
              <a:rPr lang="en-US" altLang="en-US" smtClean="0"/>
              <a:pPr/>
              <a:t>‹#›</a:t>
            </a:fld>
            <a:endParaRPr lang="en-US" altLang="en-US"/>
          </a:p>
        </p:txBody>
      </p:sp>
      <p:sp>
        <p:nvSpPr>
          <p:cNvPr id="14" name="TextBox 13"/>
          <p:cNvSpPr txBox="1"/>
          <p:nvPr/>
        </p:nvSpPr>
        <p:spPr>
          <a:xfrm>
            <a:off x="252016" y="783331"/>
            <a:ext cx="504162" cy="644607"/>
          </a:xfrm>
          <a:prstGeom prst="rect">
            <a:avLst/>
          </a:prstGeom>
        </p:spPr>
        <p:txBody>
          <a:bodyPr vert="horz" lIns="100796" tIns="50398" rIns="100796" bIns="50398" rtlCol="0" anchor="ctr">
            <a:noAutofit/>
          </a:bodyPr>
          <a:lstStyle/>
          <a:p>
            <a:pPr lvl="0"/>
            <a:r>
              <a:rPr lang="en-US" sz="8818" dirty="0">
                <a:solidFill>
                  <a:schemeClr val="tx1"/>
                </a:solidFill>
                <a:effectLst/>
              </a:rPr>
              <a:t>“</a:t>
            </a:r>
          </a:p>
        </p:txBody>
      </p:sp>
      <p:sp>
        <p:nvSpPr>
          <p:cNvPr id="15" name="TextBox 14"/>
          <p:cNvSpPr txBox="1"/>
          <p:nvPr/>
        </p:nvSpPr>
        <p:spPr>
          <a:xfrm>
            <a:off x="8484527" y="3051870"/>
            <a:ext cx="504162" cy="644607"/>
          </a:xfrm>
          <a:prstGeom prst="rect">
            <a:avLst/>
          </a:prstGeom>
        </p:spPr>
        <p:txBody>
          <a:bodyPr vert="horz" lIns="100796" tIns="50398" rIns="100796" bIns="50398" rtlCol="0" anchor="ctr">
            <a:noAutofit/>
          </a:bodyPr>
          <a:lstStyle/>
          <a:p>
            <a:pPr lvl="0" algn="r"/>
            <a:r>
              <a:rPr lang="en-US" sz="8818" dirty="0">
                <a:solidFill>
                  <a:schemeClr val="tx1"/>
                </a:solidFill>
                <a:effectLst/>
              </a:rPr>
              <a:t>”</a:t>
            </a:r>
          </a:p>
        </p:txBody>
      </p:sp>
    </p:spTree>
    <p:extLst>
      <p:ext uri="{BB962C8B-B14F-4D97-AF65-F5344CB8AC3E}">
        <p14:creationId xmlns:p14="http://schemas.microsoft.com/office/powerpoint/2010/main" val="842645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88037" y="3779838"/>
            <a:ext cx="7036110" cy="1871069"/>
          </a:xfrm>
        </p:spPr>
        <p:txBody>
          <a:bodyPr anchor="b">
            <a:normAutofit/>
          </a:bodyPr>
          <a:lstStyle>
            <a:lvl1pPr algn="l">
              <a:defRPr sz="3086"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88036" y="5658160"/>
            <a:ext cx="7037423" cy="977554"/>
          </a:xfrm>
        </p:spPr>
        <p:txBody>
          <a:bodyPr anchor="t">
            <a:normAutofit/>
          </a:bodyPr>
          <a:lstStyle>
            <a:lvl1pPr marL="0" indent="0" algn="l">
              <a:buNone/>
              <a:defRPr sz="1984">
                <a:solidFill>
                  <a:schemeClr val="bg2">
                    <a:lumMod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E5084CC-FCD1-4C5A-AB8F-2246CB61D4BD}" type="slidenum">
              <a:rPr lang="en-US" altLang="en-US" smtClean="0"/>
              <a:pPr/>
              <a:t>‹#›</a:t>
            </a:fld>
            <a:endParaRPr lang="en-US" altLang="en-US"/>
          </a:p>
        </p:txBody>
      </p:sp>
    </p:spTree>
    <p:extLst>
      <p:ext uri="{BB962C8B-B14F-4D97-AF65-F5344CB8AC3E}">
        <p14:creationId xmlns:p14="http://schemas.microsoft.com/office/powerpoint/2010/main" val="1094225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43993" y="587975"/>
            <a:ext cx="7562438" cy="3191863"/>
          </a:xfrm>
        </p:spPr>
        <p:txBody>
          <a:bodyPr anchor="ctr">
            <a:normAutofit/>
          </a:bodyPr>
          <a:lstStyle>
            <a:lvl1pPr algn="l">
              <a:defRPr sz="3086"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88037" y="4283816"/>
            <a:ext cx="7036110" cy="1157283"/>
          </a:xfrm>
        </p:spPr>
        <p:txBody>
          <a:bodyPr vert="horz" lIns="91440" tIns="45720" rIns="91440" bIns="45720" rtlCol="0" anchor="b">
            <a:normAutofit/>
          </a:bodyPr>
          <a:lstStyle>
            <a:lvl1pPr>
              <a:buNone/>
              <a:defRPr lang="en-US" sz="2205"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88036" y="5459766"/>
            <a:ext cx="7036109" cy="1175949"/>
          </a:xfrm>
        </p:spPr>
        <p:txBody>
          <a:bodyPr anchor="t">
            <a:normAutofit/>
          </a:bodyPr>
          <a:lstStyle>
            <a:lvl1pPr marL="0" indent="0" algn="l">
              <a:buNone/>
              <a:defRPr sz="1984">
                <a:solidFill>
                  <a:schemeClr val="bg2">
                    <a:lumMod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E5084CC-FCD1-4C5A-AB8F-2246CB61D4BD}" type="slidenum">
              <a:rPr lang="en-US" altLang="en-US" smtClean="0"/>
              <a:pPr/>
              <a:t>‹#›</a:t>
            </a:fld>
            <a:endParaRPr lang="en-US" altLang="en-US"/>
          </a:p>
        </p:txBody>
      </p:sp>
      <p:sp>
        <p:nvSpPr>
          <p:cNvPr id="14" name="TextBox 13"/>
          <p:cNvSpPr txBox="1"/>
          <p:nvPr/>
        </p:nvSpPr>
        <p:spPr>
          <a:xfrm>
            <a:off x="252016" y="783331"/>
            <a:ext cx="504162" cy="644607"/>
          </a:xfrm>
          <a:prstGeom prst="rect">
            <a:avLst/>
          </a:prstGeom>
        </p:spPr>
        <p:txBody>
          <a:bodyPr vert="horz" lIns="100796" tIns="50398" rIns="100796" bIns="50398" rtlCol="0" anchor="ctr">
            <a:noAutofit/>
          </a:bodyPr>
          <a:lstStyle/>
          <a:p>
            <a:pPr lvl="0"/>
            <a:r>
              <a:rPr lang="en-US" sz="8818" dirty="0">
                <a:solidFill>
                  <a:schemeClr val="tx1"/>
                </a:solidFill>
                <a:effectLst/>
              </a:rPr>
              <a:t>“</a:t>
            </a:r>
          </a:p>
        </p:txBody>
      </p:sp>
      <p:sp>
        <p:nvSpPr>
          <p:cNvPr id="15" name="TextBox 14"/>
          <p:cNvSpPr txBox="1"/>
          <p:nvPr/>
        </p:nvSpPr>
        <p:spPr>
          <a:xfrm>
            <a:off x="8484527" y="3051870"/>
            <a:ext cx="504162" cy="644607"/>
          </a:xfrm>
          <a:prstGeom prst="rect">
            <a:avLst/>
          </a:prstGeom>
        </p:spPr>
        <p:txBody>
          <a:bodyPr vert="horz" lIns="100796" tIns="50398" rIns="100796" bIns="50398" rtlCol="0" anchor="ctr">
            <a:noAutofit/>
          </a:bodyPr>
          <a:lstStyle/>
          <a:p>
            <a:pPr lvl="0" algn="r"/>
            <a:r>
              <a:rPr lang="en-US" sz="8818" dirty="0">
                <a:solidFill>
                  <a:schemeClr val="tx1"/>
                </a:solidFill>
                <a:effectLst/>
              </a:rPr>
              <a:t>”</a:t>
            </a:r>
          </a:p>
        </p:txBody>
      </p:sp>
    </p:spTree>
    <p:extLst>
      <p:ext uri="{BB962C8B-B14F-4D97-AF65-F5344CB8AC3E}">
        <p14:creationId xmlns:p14="http://schemas.microsoft.com/office/powerpoint/2010/main" val="1223114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88037" y="587975"/>
            <a:ext cx="8296515" cy="3191863"/>
          </a:xfrm>
        </p:spPr>
        <p:txBody>
          <a:bodyPr vert="horz" lIns="91440" tIns="45720" rIns="91440" bIns="45720" rtlCol="0" anchor="ctr">
            <a:normAutofit/>
          </a:bodyPr>
          <a:lstStyle>
            <a:lvl1pPr>
              <a:defRPr lang="en-US" sz="3086"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88037" y="4330481"/>
            <a:ext cx="7036110" cy="923960"/>
          </a:xfrm>
        </p:spPr>
        <p:txBody>
          <a:bodyPr vert="horz" lIns="91440" tIns="45720" rIns="91440" bIns="45720" rtlCol="0" anchor="b">
            <a:normAutofit/>
          </a:bodyPr>
          <a:lstStyle>
            <a:lvl1pPr>
              <a:buNone/>
              <a:defRPr lang="en-US" sz="2205"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88036" y="5254443"/>
            <a:ext cx="7036109" cy="1381272"/>
          </a:xfrm>
        </p:spPr>
        <p:txBody>
          <a:bodyPr anchor="t">
            <a:normAutofit/>
          </a:bodyPr>
          <a:lstStyle>
            <a:lvl1pPr marL="0" indent="0" algn="l">
              <a:buNone/>
              <a:defRPr sz="1984">
                <a:solidFill>
                  <a:schemeClr val="bg2">
                    <a:lumMod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E5084CC-FCD1-4C5A-AB8F-2246CB61D4BD}" type="slidenum">
              <a:rPr lang="en-US" altLang="en-US" smtClean="0"/>
              <a:pPr/>
              <a:t>‹#›</a:t>
            </a:fld>
            <a:endParaRPr lang="en-US" altLang="en-US"/>
          </a:p>
        </p:txBody>
      </p:sp>
    </p:spTree>
    <p:extLst>
      <p:ext uri="{BB962C8B-B14F-4D97-AF65-F5344CB8AC3E}">
        <p14:creationId xmlns:p14="http://schemas.microsoft.com/office/powerpoint/2010/main" val="770667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88037" y="4955787"/>
            <a:ext cx="7226286" cy="1679928"/>
          </a:xfrm>
        </p:spPr>
        <p:txBody>
          <a:bodyPr>
            <a:normAutofit/>
          </a:bodyPr>
          <a:lstStyle>
            <a:lvl1pPr algn="l">
              <a:defRPr sz="3086"/>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88037" y="587976"/>
            <a:ext cx="7226286" cy="4153158"/>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20ADA0A-D287-4C6A-B0AC-6CBB74D45C56}" type="slidenum">
              <a:rPr lang="en-US" altLang="en-US" smtClean="0"/>
              <a:pPr/>
              <a:t>‹#›</a:t>
            </a:fld>
            <a:endParaRPr lang="en-US" altLang="en-US"/>
          </a:p>
        </p:txBody>
      </p:sp>
    </p:spTree>
    <p:extLst>
      <p:ext uri="{BB962C8B-B14F-4D97-AF65-F5344CB8AC3E}">
        <p14:creationId xmlns:p14="http://schemas.microsoft.com/office/powerpoint/2010/main" val="3881344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7" y="587975"/>
            <a:ext cx="2253582" cy="4871791"/>
          </a:xfrm>
        </p:spPr>
        <p:txBody>
          <a:bodyPr vert="eaVert">
            <a:normAutofit/>
          </a:bodyPr>
          <a:lstStyle>
            <a:lvl1pPr>
              <a:defRPr sz="3086"/>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88036" y="587975"/>
            <a:ext cx="6449232" cy="60477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D434509-BC07-41CF-A59E-A0395381777F}" type="slidenum">
              <a:rPr lang="en-US" altLang="en-US" smtClean="0"/>
              <a:pPr/>
              <a:t>‹#›</a:t>
            </a:fld>
            <a:endParaRPr lang="en-US" altLang="en-US"/>
          </a:p>
        </p:txBody>
      </p:sp>
    </p:spTree>
    <p:extLst>
      <p:ext uri="{BB962C8B-B14F-4D97-AF65-F5344CB8AC3E}">
        <p14:creationId xmlns:p14="http://schemas.microsoft.com/office/powerpoint/2010/main" val="3867710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7800" cy="12588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03238" y="2160588"/>
            <a:ext cx="9067800" cy="4595812"/>
          </a:xfrm>
        </p:spPr>
        <p:txBody>
          <a:bodyPr/>
          <a:lstStyle/>
          <a:p>
            <a:pPr lvl="0"/>
            <a:endParaRPr lang="en-US" noProof="0" smtClean="0"/>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456AA387-D150-4598-8C18-FF28C3C1C3B2}" type="slidenum">
              <a:rPr lang="en-US" altLang="en-US"/>
              <a:pPr/>
              <a:t>‹#›</a:t>
            </a:fld>
            <a:endParaRPr lang="en-US" altLang="en-US"/>
          </a:p>
        </p:txBody>
      </p:sp>
    </p:spTree>
    <p:extLst>
      <p:ext uri="{BB962C8B-B14F-4D97-AF65-F5344CB8AC3E}">
        <p14:creationId xmlns:p14="http://schemas.microsoft.com/office/powerpoint/2010/main" val="4281302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7800" cy="125888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2160588"/>
            <a:ext cx="4457700" cy="4595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13338" y="2160588"/>
            <a:ext cx="4457700" cy="22209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13338" y="4533900"/>
            <a:ext cx="4457700" cy="2222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dt" idx="10"/>
          </p:nvPr>
        </p:nvSpPr>
        <p:spPr>
          <a:ln/>
        </p:spPr>
        <p:txBody>
          <a:bodyPr/>
          <a:lstStyle>
            <a:lvl1pPr>
              <a:defRPr/>
            </a:lvl1pPr>
          </a:lstStyle>
          <a:p>
            <a:pPr>
              <a:defRPr/>
            </a:pPr>
            <a:endParaRPr lang="en-US"/>
          </a:p>
        </p:txBody>
      </p:sp>
      <p:sp>
        <p:nvSpPr>
          <p:cNvPr id="7" name="Rectangle 4"/>
          <p:cNvSpPr>
            <a:spLocks noGrp="1" noChangeArrowheads="1"/>
          </p:cNvSpPr>
          <p:nvPr>
            <p:ph type="ftr" idx="11"/>
          </p:nvPr>
        </p:nvSpPr>
        <p:spPr>
          <a:ln/>
        </p:spPr>
        <p:txBody>
          <a:bodyPr/>
          <a:lstStyle>
            <a:lvl1pPr>
              <a:defRPr/>
            </a:lvl1pPr>
          </a:lstStyle>
          <a:p>
            <a:pPr>
              <a:defRPr/>
            </a:pPr>
            <a:endParaRPr lang="en-US"/>
          </a:p>
        </p:txBody>
      </p:sp>
      <p:sp>
        <p:nvSpPr>
          <p:cNvPr id="8" name="Rectangle 5"/>
          <p:cNvSpPr>
            <a:spLocks noGrp="1" noChangeArrowheads="1"/>
          </p:cNvSpPr>
          <p:nvPr>
            <p:ph type="sldNum" idx="12"/>
          </p:nvPr>
        </p:nvSpPr>
        <p:spPr>
          <a:ln/>
        </p:spPr>
        <p:txBody>
          <a:bodyPr/>
          <a:lstStyle>
            <a:lvl1pPr>
              <a:defRPr/>
            </a:lvl1pPr>
          </a:lstStyle>
          <a:p>
            <a:fld id="{2322A964-75DD-4015-9861-6416FD783418}" type="slidenum">
              <a:rPr lang="en-US" altLang="en-US"/>
              <a:pPr/>
              <a:t>‹#›</a:t>
            </a:fld>
            <a:endParaRPr lang="en-US" altLang="en-US"/>
          </a:p>
        </p:txBody>
      </p:sp>
    </p:spTree>
    <p:extLst>
      <p:ext uri="{BB962C8B-B14F-4D97-AF65-F5344CB8AC3E}">
        <p14:creationId xmlns:p14="http://schemas.microsoft.com/office/powerpoint/2010/main" val="1123920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8037" y="4955787"/>
            <a:ext cx="7226286" cy="167992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8037" y="587975"/>
            <a:ext cx="7226286" cy="4153158"/>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E11AED4-72DA-4DB5-992A-6853E6742B8A}" type="slidenum">
              <a:rPr lang="en-US" altLang="en-US" smtClean="0"/>
              <a:pPr/>
              <a:t>‹#›</a:t>
            </a:fld>
            <a:endParaRPr lang="en-US" altLang="en-US"/>
          </a:p>
        </p:txBody>
      </p:sp>
    </p:spTree>
    <p:extLst>
      <p:ext uri="{BB962C8B-B14F-4D97-AF65-F5344CB8AC3E}">
        <p14:creationId xmlns:p14="http://schemas.microsoft.com/office/powerpoint/2010/main" val="2262864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8037" y="2183905"/>
            <a:ext cx="7058276" cy="2557224"/>
          </a:xfrm>
        </p:spPr>
        <p:txBody>
          <a:bodyPr anchor="b">
            <a:normAutofit/>
          </a:bodyPr>
          <a:lstStyle>
            <a:lvl1pPr algn="l">
              <a:defRPr sz="3527"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88037" y="4946454"/>
            <a:ext cx="7058275" cy="1689261"/>
          </a:xfrm>
        </p:spPr>
        <p:txBody>
          <a:bodyPr anchor="t">
            <a:normAutofit/>
          </a:bodyPr>
          <a:lstStyle>
            <a:lvl1pPr marL="0" indent="0" algn="l">
              <a:buNone/>
              <a:defRPr sz="1984">
                <a:solidFill>
                  <a:schemeClr val="bg2">
                    <a:lumMod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F3AE957-057F-4877-BD65-587F9F8B18E2}" type="slidenum">
              <a:rPr lang="en-US" altLang="en-US" smtClean="0"/>
              <a:pPr/>
              <a:t>‹#›</a:t>
            </a:fld>
            <a:endParaRPr lang="en-US" altLang="en-US"/>
          </a:p>
        </p:txBody>
      </p:sp>
    </p:spTree>
    <p:extLst>
      <p:ext uri="{BB962C8B-B14F-4D97-AF65-F5344CB8AC3E}">
        <p14:creationId xmlns:p14="http://schemas.microsoft.com/office/powerpoint/2010/main" val="1635527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8037" y="4955787"/>
            <a:ext cx="7226286" cy="1679928"/>
          </a:xfrm>
        </p:spPr>
        <p:txBody>
          <a:bodyPr>
            <a:normAutofit/>
          </a:bodyPr>
          <a:lstStyle>
            <a:lvl1pPr>
              <a:defRPr sz="3527"/>
            </a:lvl1pPr>
          </a:lstStyle>
          <a:p>
            <a:r>
              <a:rPr lang="en-US" smtClean="0"/>
              <a:t>Click to edit Master title style</a:t>
            </a:r>
            <a:endParaRPr lang="en-US" dirty="0"/>
          </a:p>
        </p:txBody>
      </p:sp>
      <p:sp>
        <p:nvSpPr>
          <p:cNvPr id="11" name="Content Placeholder 3"/>
          <p:cNvSpPr>
            <a:spLocks noGrp="1"/>
          </p:cNvSpPr>
          <p:nvPr>
            <p:ph sz="half" idx="13"/>
          </p:nvPr>
        </p:nvSpPr>
        <p:spPr>
          <a:xfrm>
            <a:off x="588037" y="587975"/>
            <a:ext cx="4354564" cy="415315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5139930" y="587975"/>
            <a:ext cx="4352658" cy="4143822"/>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92D9D39-5B48-41C1-AE58-B09E053A1F44}" type="slidenum">
              <a:rPr lang="en-US" altLang="en-US" smtClean="0"/>
              <a:pPr/>
              <a:t>‹#›</a:t>
            </a:fld>
            <a:endParaRPr lang="en-US" altLang="en-US"/>
          </a:p>
        </p:txBody>
      </p:sp>
    </p:spTree>
    <p:extLst>
      <p:ext uri="{BB962C8B-B14F-4D97-AF65-F5344CB8AC3E}">
        <p14:creationId xmlns:p14="http://schemas.microsoft.com/office/powerpoint/2010/main" val="267880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8037" y="4955787"/>
            <a:ext cx="7226286" cy="1679928"/>
          </a:xfrm>
        </p:spPr>
        <p:txBody>
          <a:bodyPr>
            <a:normAutofit/>
          </a:bodyPr>
          <a:lstStyle>
            <a:lvl1pPr>
              <a:defRPr sz="3527"/>
            </a:lvl1pPr>
          </a:lstStyle>
          <a:p>
            <a:r>
              <a:rPr lang="en-US" smtClean="0"/>
              <a:t>Click to edit Master title style</a:t>
            </a:r>
            <a:endParaRPr lang="en-US" dirty="0"/>
          </a:p>
        </p:txBody>
      </p:sp>
      <p:sp>
        <p:nvSpPr>
          <p:cNvPr id="3" name="Text Placeholder 2"/>
          <p:cNvSpPr>
            <a:spLocks noGrp="1"/>
          </p:cNvSpPr>
          <p:nvPr>
            <p:ph type="body" idx="1"/>
          </p:nvPr>
        </p:nvSpPr>
        <p:spPr>
          <a:xfrm>
            <a:off x="840053" y="587975"/>
            <a:ext cx="4097587" cy="671971"/>
          </a:xfrm>
        </p:spPr>
        <p:txBody>
          <a:bodyPr anchor="b">
            <a:noAutofit/>
          </a:bodyPr>
          <a:lstStyle>
            <a:lvl1pPr marL="0" indent="0">
              <a:buNone/>
              <a:defRPr sz="2646" b="0" cap="all">
                <a:solidFill>
                  <a:schemeClr val="tx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4" name="Content Placeholder 3"/>
          <p:cNvSpPr>
            <a:spLocks noGrp="1"/>
          </p:cNvSpPr>
          <p:nvPr>
            <p:ph sz="half" idx="2"/>
          </p:nvPr>
        </p:nvSpPr>
        <p:spPr>
          <a:xfrm>
            <a:off x="588036" y="1259946"/>
            <a:ext cx="4349603" cy="3481184"/>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352318" y="624724"/>
            <a:ext cx="4149605" cy="635222"/>
          </a:xfrm>
        </p:spPr>
        <p:txBody>
          <a:bodyPr anchor="b">
            <a:noAutofit/>
          </a:bodyPr>
          <a:lstStyle>
            <a:lvl1pPr marL="0" indent="0">
              <a:buNone/>
              <a:defRPr sz="2646" b="0" cap="all">
                <a:solidFill>
                  <a:schemeClr val="tx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6" name="Content Placeholder 5"/>
          <p:cNvSpPr>
            <a:spLocks noGrp="1"/>
          </p:cNvSpPr>
          <p:nvPr>
            <p:ph sz="quarter" idx="4"/>
          </p:nvPr>
        </p:nvSpPr>
        <p:spPr>
          <a:xfrm>
            <a:off x="5139931" y="1259946"/>
            <a:ext cx="4361992" cy="34718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D7DC2DEA-8F75-458F-95DA-32B6C1512C1B}" type="slidenum">
              <a:rPr lang="en-US" altLang="en-US" smtClean="0"/>
              <a:pPr/>
              <a:t>‹#›</a:t>
            </a:fld>
            <a:endParaRPr lang="en-US" altLang="en-US"/>
          </a:p>
        </p:txBody>
      </p:sp>
    </p:spTree>
    <p:extLst>
      <p:ext uri="{BB962C8B-B14F-4D97-AF65-F5344CB8AC3E}">
        <p14:creationId xmlns:p14="http://schemas.microsoft.com/office/powerpoint/2010/main" val="1331571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8037" y="4955787"/>
            <a:ext cx="7226286" cy="1679928"/>
          </a:xfrm>
        </p:spPr>
        <p:txBody>
          <a:bodyPr>
            <a:normAutofit/>
          </a:bodyPr>
          <a:lstStyle>
            <a:lvl1pPr>
              <a:defRPr sz="3527"/>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5C8F0DA8-60F3-4AB6-A670-D7D503C9C2FE}" type="slidenum">
              <a:rPr lang="en-US" altLang="en-US" smtClean="0"/>
              <a:pPr/>
              <a:t>‹#›</a:t>
            </a:fld>
            <a:endParaRPr lang="en-US" altLang="en-US"/>
          </a:p>
        </p:txBody>
      </p:sp>
    </p:spTree>
    <p:extLst>
      <p:ext uri="{BB962C8B-B14F-4D97-AF65-F5344CB8AC3E}">
        <p14:creationId xmlns:p14="http://schemas.microsoft.com/office/powerpoint/2010/main" val="27587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E636DF3A-6915-4896-BDAE-3E2B6C894EB9}" type="slidenum">
              <a:rPr lang="en-US" altLang="en-US" smtClean="0"/>
              <a:pPr/>
              <a:t>‹#›</a:t>
            </a:fld>
            <a:endParaRPr lang="en-US" altLang="en-US"/>
          </a:p>
        </p:txBody>
      </p:sp>
    </p:spTree>
    <p:extLst>
      <p:ext uri="{BB962C8B-B14F-4D97-AF65-F5344CB8AC3E}">
        <p14:creationId xmlns:p14="http://schemas.microsoft.com/office/powerpoint/2010/main" val="4212421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73704" y="587975"/>
            <a:ext cx="3528219" cy="1679928"/>
          </a:xfrm>
        </p:spPr>
        <p:txBody>
          <a:bodyPr anchor="b">
            <a:normAutofit/>
          </a:bodyPr>
          <a:lstStyle>
            <a:lvl1pPr algn="l">
              <a:defRPr sz="2205" b="0"/>
            </a:lvl1pPr>
          </a:lstStyle>
          <a:p>
            <a:r>
              <a:rPr lang="en-US" smtClean="0"/>
              <a:t>Click to edit Master title style</a:t>
            </a:r>
            <a:endParaRPr lang="en-US" dirty="0"/>
          </a:p>
        </p:txBody>
      </p:sp>
      <p:sp>
        <p:nvSpPr>
          <p:cNvPr id="3" name="Content Placeholder 2"/>
          <p:cNvSpPr>
            <a:spLocks noGrp="1"/>
          </p:cNvSpPr>
          <p:nvPr>
            <p:ph idx="1"/>
          </p:nvPr>
        </p:nvSpPr>
        <p:spPr>
          <a:xfrm>
            <a:off x="588036" y="587975"/>
            <a:ext cx="4893419" cy="604774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73704" y="2435898"/>
            <a:ext cx="3528219" cy="2305235"/>
          </a:xfrm>
        </p:spPr>
        <p:txBody>
          <a:bodyPr anchor="t">
            <a:normAutofit/>
          </a:bodyPr>
          <a:lstStyle>
            <a:lvl1pPr marL="0" indent="0">
              <a:buNone/>
              <a:defRPr sz="1764"/>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E147AC4-6C24-425C-9A2D-BC53DBF46EEA}" type="slidenum">
              <a:rPr lang="en-US" altLang="en-US" smtClean="0"/>
              <a:pPr/>
              <a:t>‹#›</a:t>
            </a:fld>
            <a:endParaRPr lang="en-US" altLang="en-US"/>
          </a:p>
        </p:txBody>
      </p:sp>
    </p:spTree>
    <p:extLst>
      <p:ext uri="{BB962C8B-B14F-4D97-AF65-F5344CB8AC3E}">
        <p14:creationId xmlns:p14="http://schemas.microsoft.com/office/powerpoint/2010/main" val="2097296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6308" y="1595931"/>
            <a:ext cx="3928244" cy="1259946"/>
          </a:xfrm>
        </p:spPr>
        <p:txBody>
          <a:bodyPr anchor="b">
            <a:normAutofit/>
          </a:bodyPr>
          <a:lstStyle>
            <a:lvl1pPr algn="l">
              <a:defRPr sz="2646"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840052" y="1007956"/>
            <a:ext cx="3617046" cy="5291773"/>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r>
              <a:rPr lang="en-US" smtClean="0"/>
              <a:t>Click icon to add picture</a:t>
            </a:r>
            <a:endParaRPr lang="en-US" dirty="0"/>
          </a:p>
        </p:txBody>
      </p:sp>
      <p:sp>
        <p:nvSpPr>
          <p:cNvPr id="4" name="Text Placeholder 3"/>
          <p:cNvSpPr>
            <a:spLocks noGrp="1"/>
          </p:cNvSpPr>
          <p:nvPr>
            <p:ph type="body" sz="half" idx="2"/>
          </p:nvPr>
        </p:nvSpPr>
        <p:spPr>
          <a:xfrm>
            <a:off x="4956558" y="3023870"/>
            <a:ext cx="3929308" cy="2295901"/>
          </a:xfrm>
        </p:spPr>
        <p:txBody>
          <a:bodyPr anchor="t">
            <a:normAutofit/>
          </a:bodyPr>
          <a:lstStyle>
            <a:lvl1pPr marL="0" indent="0">
              <a:buNone/>
              <a:defRPr sz="1984"/>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588037" y="6803708"/>
            <a:ext cx="6407022" cy="402483"/>
          </a:xfrm>
        </p:spPr>
        <p:txBody>
          <a:bodyPr/>
          <a:lstStyle/>
          <a:p>
            <a:pPr>
              <a:defRPr/>
            </a:pPr>
            <a:endParaRPr lang="en-US"/>
          </a:p>
        </p:txBody>
      </p:sp>
      <p:sp>
        <p:nvSpPr>
          <p:cNvPr id="7" name="Slide Number Placeholder 6"/>
          <p:cNvSpPr>
            <a:spLocks noGrp="1"/>
          </p:cNvSpPr>
          <p:nvPr>
            <p:ph type="sldNum" sz="quarter" idx="12"/>
          </p:nvPr>
        </p:nvSpPr>
        <p:spPr/>
        <p:txBody>
          <a:bodyPr/>
          <a:lstStyle/>
          <a:p>
            <a:fld id="{0F80D5C9-F8B9-47E9-A018-84DA1E5C6644}" type="slidenum">
              <a:rPr lang="en-US" altLang="en-US" smtClean="0"/>
              <a:pPr/>
              <a:t>‹#›</a:t>
            </a:fld>
            <a:endParaRPr lang="en-US" altLang="en-US"/>
          </a:p>
        </p:txBody>
      </p:sp>
    </p:spTree>
    <p:extLst>
      <p:ext uri="{BB962C8B-B14F-4D97-AF65-F5344CB8AC3E}">
        <p14:creationId xmlns:p14="http://schemas.microsoft.com/office/powerpoint/2010/main" val="338066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7353956" y="4293150"/>
            <a:ext cx="2723506" cy="2930540"/>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88037" y="4955787"/>
            <a:ext cx="7226286" cy="1679928"/>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8037" y="587976"/>
            <a:ext cx="7226286" cy="4153158"/>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191330" y="6803711"/>
            <a:ext cx="1323427" cy="402483"/>
          </a:xfrm>
          <a:prstGeom prst="rect">
            <a:avLst/>
          </a:prstGeom>
        </p:spPr>
        <p:txBody>
          <a:bodyPr vert="horz" lIns="91440" tIns="45720" rIns="91440" bIns="45720" rtlCol="0" anchor="t"/>
          <a:lstStyle>
            <a:lvl1pPr algn="r">
              <a:defRPr sz="1102" b="0" i="0">
                <a:solidFill>
                  <a:schemeClr val="bg2">
                    <a:lumMod val="50000"/>
                  </a:schemeClr>
                </a:solidFill>
                <a:effectLst/>
                <a:latin typeface="+mn-lt"/>
              </a:defRPr>
            </a:lvl1pPr>
          </a:lstStyle>
          <a:p>
            <a:pPr>
              <a:defRPr/>
            </a:pPr>
            <a:endParaRPr lang="en-US"/>
          </a:p>
        </p:txBody>
      </p:sp>
      <p:sp>
        <p:nvSpPr>
          <p:cNvPr id="5" name="Footer Placeholder 4"/>
          <p:cNvSpPr>
            <a:spLocks noGrp="1"/>
          </p:cNvSpPr>
          <p:nvPr>
            <p:ph type="ftr" sz="quarter" idx="3"/>
          </p:nvPr>
        </p:nvSpPr>
        <p:spPr>
          <a:xfrm>
            <a:off x="588037" y="6803708"/>
            <a:ext cx="6407022" cy="402483"/>
          </a:xfrm>
          <a:prstGeom prst="rect">
            <a:avLst/>
          </a:prstGeom>
        </p:spPr>
        <p:txBody>
          <a:bodyPr vert="horz" lIns="91440" tIns="45720" rIns="91440" bIns="45720" rtlCol="0" anchor="t"/>
          <a:lstStyle>
            <a:lvl1pPr algn="l">
              <a:defRPr sz="1102" b="0" i="0">
                <a:solidFill>
                  <a:schemeClr val="bg2">
                    <a:lumMod val="50000"/>
                  </a:schemeClr>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8570766" y="6149240"/>
            <a:ext cx="944680" cy="738468"/>
          </a:xfrm>
          <a:prstGeom prst="rect">
            <a:avLst/>
          </a:prstGeom>
        </p:spPr>
        <p:txBody>
          <a:bodyPr vert="horz" lIns="91440" tIns="45720" rIns="91440" bIns="45720" rtlCol="0" anchor="b"/>
          <a:lstStyle>
            <a:lvl1pPr algn="r">
              <a:defRPr sz="3086" b="0" i="0">
                <a:solidFill>
                  <a:schemeClr val="bg2">
                    <a:lumMod val="50000"/>
                  </a:schemeClr>
                </a:solidFill>
                <a:effectLst/>
                <a:latin typeface="+mn-lt"/>
              </a:defRPr>
            </a:lvl1pPr>
          </a:lstStyle>
          <a:p>
            <a:fld id="{EE5084CC-FCD1-4C5A-AB8F-2246CB61D4BD}" type="slidenum">
              <a:rPr lang="en-US" altLang="en-US" smtClean="0"/>
              <a:pPr/>
              <a:t>‹#›</a:t>
            </a:fld>
            <a:endParaRPr lang="en-US" altLang="en-US"/>
          </a:p>
        </p:txBody>
      </p:sp>
    </p:spTree>
    <p:extLst>
      <p:ext uri="{BB962C8B-B14F-4D97-AF65-F5344CB8AC3E}">
        <p14:creationId xmlns:p14="http://schemas.microsoft.com/office/powerpoint/2010/main" val="2211854526"/>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Lst>
  <p:txStyles>
    <p:titleStyle>
      <a:lvl1pPr algn="l" defTabSz="503972" rtl="0" eaLnBrk="1" latinLnBrk="0" hangingPunct="1">
        <a:spcBef>
          <a:spcPct val="0"/>
        </a:spcBef>
        <a:buNone/>
        <a:defRPr sz="3527"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14982" indent="-314982" algn="l" defTabSz="503972" rtl="0" eaLnBrk="1" latinLnBrk="0" hangingPunct="1">
        <a:spcBef>
          <a:spcPct val="20000"/>
        </a:spcBef>
        <a:spcAft>
          <a:spcPts val="661"/>
        </a:spcAft>
        <a:buClr>
          <a:schemeClr val="tx1"/>
        </a:buClr>
        <a:buSzPct val="80000"/>
        <a:buFont typeface="Wingdings 3" panose="05040102010807070707" pitchFamily="18" charset="2"/>
        <a:buChar char=""/>
        <a:defRPr sz="2205" kern="1200" cap="none">
          <a:solidFill>
            <a:schemeClr val="bg2">
              <a:lumMod val="75000"/>
            </a:schemeClr>
          </a:solidFill>
          <a:effectLst/>
          <a:latin typeface="+mn-lt"/>
          <a:ea typeface="+mn-ea"/>
          <a:cs typeface="+mn-cs"/>
        </a:defRPr>
      </a:lvl1pPr>
      <a:lvl2pPr marL="818954" indent="-314982" algn="l" defTabSz="503972" rtl="0" eaLnBrk="1" latinLnBrk="0" hangingPunct="1">
        <a:spcBef>
          <a:spcPct val="20000"/>
        </a:spcBef>
        <a:spcAft>
          <a:spcPts val="661"/>
        </a:spcAft>
        <a:buClr>
          <a:schemeClr val="tx1"/>
        </a:buClr>
        <a:buSzPct val="80000"/>
        <a:buFont typeface="Wingdings 3" panose="05040102010807070707" pitchFamily="18" charset="2"/>
        <a:buChar char=""/>
        <a:defRPr sz="1984" kern="1200" cap="none">
          <a:solidFill>
            <a:schemeClr val="bg2">
              <a:lumMod val="75000"/>
            </a:schemeClr>
          </a:solidFill>
          <a:effectLst/>
          <a:latin typeface="+mn-lt"/>
          <a:ea typeface="+mn-ea"/>
          <a:cs typeface="+mn-cs"/>
        </a:defRPr>
      </a:lvl2pPr>
      <a:lvl3pPr marL="1322925" indent="-314982" algn="l" defTabSz="503972" rtl="0" eaLnBrk="1" latinLnBrk="0" hangingPunct="1">
        <a:spcBef>
          <a:spcPct val="20000"/>
        </a:spcBef>
        <a:spcAft>
          <a:spcPts val="661"/>
        </a:spcAft>
        <a:buClr>
          <a:schemeClr val="tx1"/>
        </a:buClr>
        <a:buSzPct val="80000"/>
        <a:buFont typeface="Wingdings 3" panose="05040102010807070707" pitchFamily="18" charset="2"/>
        <a:buChar char=""/>
        <a:defRPr sz="1764" kern="1200" cap="none">
          <a:solidFill>
            <a:schemeClr val="bg2">
              <a:lumMod val="75000"/>
            </a:schemeClr>
          </a:solidFill>
          <a:effectLst/>
          <a:latin typeface="+mn-lt"/>
          <a:ea typeface="+mn-ea"/>
          <a:cs typeface="+mn-cs"/>
        </a:defRPr>
      </a:lvl3pPr>
      <a:lvl4pPr marL="1700904" indent="-188989" algn="l" defTabSz="503972" rtl="0" eaLnBrk="1" latinLnBrk="0" hangingPunct="1">
        <a:spcBef>
          <a:spcPct val="20000"/>
        </a:spcBef>
        <a:spcAft>
          <a:spcPts val="661"/>
        </a:spcAft>
        <a:buClr>
          <a:schemeClr val="tx1"/>
        </a:buClr>
        <a:buSzPct val="80000"/>
        <a:buFont typeface="Wingdings 3" panose="05040102010807070707" pitchFamily="18" charset="2"/>
        <a:buChar char=""/>
        <a:defRPr sz="1543" kern="1200" cap="none">
          <a:solidFill>
            <a:schemeClr val="bg2">
              <a:lumMod val="75000"/>
            </a:schemeClr>
          </a:solidFill>
          <a:effectLst/>
          <a:latin typeface="+mn-lt"/>
          <a:ea typeface="+mn-ea"/>
          <a:cs typeface="+mn-cs"/>
        </a:defRPr>
      </a:lvl4pPr>
      <a:lvl5pPr marL="2204876" indent="-188989" algn="l" defTabSz="503972" rtl="0" eaLnBrk="1" latinLnBrk="0" hangingPunct="1">
        <a:spcBef>
          <a:spcPct val="20000"/>
        </a:spcBef>
        <a:spcAft>
          <a:spcPts val="661"/>
        </a:spcAft>
        <a:buClr>
          <a:schemeClr val="tx1"/>
        </a:buClr>
        <a:buSzPct val="80000"/>
        <a:buFont typeface="Wingdings 3" panose="05040102010807070707" pitchFamily="18" charset="2"/>
        <a:buChar char=""/>
        <a:defRPr sz="1543" kern="1200" cap="none">
          <a:solidFill>
            <a:schemeClr val="bg2">
              <a:lumMod val="75000"/>
            </a:schemeClr>
          </a:solidFill>
          <a:effectLst/>
          <a:latin typeface="+mn-lt"/>
          <a:ea typeface="+mn-ea"/>
          <a:cs typeface="+mn-cs"/>
        </a:defRPr>
      </a:lvl5pPr>
      <a:lvl6pPr marL="2771844" indent="-251986" algn="l" defTabSz="503972" rtl="0" eaLnBrk="1" latinLnBrk="0" hangingPunct="1">
        <a:spcBef>
          <a:spcPct val="20000"/>
        </a:spcBef>
        <a:spcAft>
          <a:spcPts val="661"/>
        </a:spcAft>
        <a:buClr>
          <a:schemeClr val="tx1"/>
        </a:buClr>
        <a:buSzPct val="80000"/>
        <a:buFont typeface="Wingdings 3" panose="05040102010807070707" pitchFamily="18" charset="2"/>
        <a:buChar char=""/>
        <a:defRPr sz="1543" kern="1200" cap="none">
          <a:solidFill>
            <a:schemeClr val="bg2">
              <a:lumMod val="75000"/>
            </a:schemeClr>
          </a:solidFill>
          <a:effectLst/>
          <a:latin typeface="+mn-lt"/>
          <a:ea typeface="+mn-ea"/>
          <a:cs typeface="+mn-cs"/>
        </a:defRPr>
      </a:lvl6pPr>
      <a:lvl7pPr marL="3275815" indent="-251986" algn="l" defTabSz="503972" rtl="0" eaLnBrk="1" latinLnBrk="0" hangingPunct="1">
        <a:spcBef>
          <a:spcPct val="20000"/>
        </a:spcBef>
        <a:spcAft>
          <a:spcPts val="661"/>
        </a:spcAft>
        <a:buClr>
          <a:schemeClr val="tx1"/>
        </a:buClr>
        <a:buSzPct val="80000"/>
        <a:buFont typeface="Wingdings 3" panose="05040102010807070707" pitchFamily="18" charset="2"/>
        <a:buChar char=""/>
        <a:defRPr sz="1543" kern="1200" cap="none">
          <a:solidFill>
            <a:schemeClr val="bg2">
              <a:lumMod val="75000"/>
            </a:schemeClr>
          </a:solidFill>
          <a:effectLst/>
          <a:latin typeface="+mn-lt"/>
          <a:ea typeface="+mn-ea"/>
          <a:cs typeface="+mn-cs"/>
        </a:defRPr>
      </a:lvl7pPr>
      <a:lvl8pPr marL="3779787" indent="-251986" algn="l" defTabSz="503972" rtl="0" eaLnBrk="1" latinLnBrk="0" hangingPunct="1">
        <a:spcBef>
          <a:spcPct val="20000"/>
        </a:spcBef>
        <a:spcAft>
          <a:spcPts val="661"/>
        </a:spcAft>
        <a:buClr>
          <a:schemeClr val="tx1"/>
        </a:buClr>
        <a:buSzPct val="80000"/>
        <a:buFont typeface="Wingdings 3" panose="05040102010807070707" pitchFamily="18" charset="2"/>
        <a:buChar char=""/>
        <a:defRPr sz="1543" kern="1200" cap="none">
          <a:solidFill>
            <a:schemeClr val="bg2">
              <a:lumMod val="75000"/>
            </a:schemeClr>
          </a:solidFill>
          <a:effectLst/>
          <a:latin typeface="+mn-lt"/>
          <a:ea typeface="+mn-ea"/>
          <a:cs typeface="+mn-cs"/>
        </a:defRPr>
      </a:lvl8pPr>
      <a:lvl9pPr marL="4283758" indent="-251986" algn="l" defTabSz="503972" rtl="0" eaLnBrk="1" latinLnBrk="0" hangingPunct="1">
        <a:spcBef>
          <a:spcPct val="20000"/>
        </a:spcBef>
        <a:spcAft>
          <a:spcPts val="661"/>
        </a:spcAft>
        <a:buClr>
          <a:schemeClr val="tx1"/>
        </a:buClr>
        <a:buSzPct val="80000"/>
        <a:buFont typeface="Wingdings 3" panose="05040102010807070707" pitchFamily="18" charset="2"/>
        <a:buChar char=""/>
        <a:defRPr sz="1543" kern="1200" cap="none">
          <a:solidFill>
            <a:schemeClr val="bg2">
              <a:lumMod val="75000"/>
            </a:schemeClr>
          </a:solidFill>
          <a:effectLst/>
          <a:latin typeface="+mn-lt"/>
          <a:ea typeface="+mn-ea"/>
          <a:cs typeface="+mn-cs"/>
        </a:defRPr>
      </a:lvl9pPr>
    </p:bodyStyle>
    <p:otherStyle>
      <a:defPPr>
        <a:defRPr lang="en-US"/>
      </a:defPPr>
      <a:lvl1pPr marL="0" algn="l" defTabSz="503972" rtl="0" eaLnBrk="1" latinLnBrk="0" hangingPunct="1">
        <a:defRPr sz="1984" kern="1200">
          <a:solidFill>
            <a:schemeClr val="tx1"/>
          </a:solidFill>
          <a:latin typeface="+mn-lt"/>
          <a:ea typeface="+mn-ea"/>
          <a:cs typeface="+mn-cs"/>
        </a:defRPr>
      </a:lvl1pPr>
      <a:lvl2pPr marL="503972" algn="l" defTabSz="503972" rtl="0" eaLnBrk="1" latinLnBrk="0" hangingPunct="1">
        <a:defRPr sz="1984" kern="1200">
          <a:solidFill>
            <a:schemeClr val="tx1"/>
          </a:solidFill>
          <a:latin typeface="+mn-lt"/>
          <a:ea typeface="+mn-ea"/>
          <a:cs typeface="+mn-cs"/>
        </a:defRPr>
      </a:lvl2pPr>
      <a:lvl3pPr marL="1007943" algn="l" defTabSz="503972" rtl="0" eaLnBrk="1" latinLnBrk="0" hangingPunct="1">
        <a:defRPr sz="1984" kern="1200">
          <a:solidFill>
            <a:schemeClr val="tx1"/>
          </a:solidFill>
          <a:latin typeface="+mn-lt"/>
          <a:ea typeface="+mn-ea"/>
          <a:cs typeface="+mn-cs"/>
        </a:defRPr>
      </a:lvl3pPr>
      <a:lvl4pPr marL="1511915" algn="l" defTabSz="503972" rtl="0" eaLnBrk="1" latinLnBrk="0" hangingPunct="1">
        <a:defRPr sz="1984" kern="1200">
          <a:solidFill>
            <a:schemeClr val="tx1"/>
          </a:solidFill>
          <a:latin typeface="+mn-lt"/>
          <a:ea typeface="+mn-ea"/>
          <a:cs typeface="+mn-cs"/>
        </a:defRPr>
      </a:lvl4pPr>
      <a:lvl5pPr marL="2015886" algn="l" defTabSz="503972" rtl="0" eaLnBrk="1" latinLnBrk="0" hangingPunct="1">
        <a:defRPr sz="1984" kern="1200">
          <a:solidFill>
            <a:schemeClr val="tx1"/>
          </a:solidFill>
          <a:latin typeface="+mn-lt"/>
          <a:ea typeface="+mn-ea"/>
          <a:cs typeface="+mn-cs"/>
        </a:defRPr>
      </a:lvl5pPr>
      <a:lvl6pPr marL="2519858" algn="l" defTabSz="503972" rtl="0" eaLnBrk="1" latinLnBrk="0" hangingPunct="1">
        <a:defRPr sz="1984" kern="1200">
          <a:solidFill>
            <a:schemeClr val="tx1"/>
          </a:solidFill>
          <a:latin typeface="+mn-lt"/>
          <a:ea typeface="+mn-ea"/>
          <a:cs typeface="+mn-cs"/>
        </a:defRPr>
      </a:lvl6pPr>
      <a:lvl7pPr marL="3023829" algn="l" defTabSz="503972" rtl="0" eaLnBrk="1" latinLnBrk="0" hangingPunct="1">
        <a:defRPr sz="1984" kern="1200">
          <a:solidFill>
            <a:schemeClr val="tx1"/>
          </a:solidFill>
          <a:latin typeface="+mn-lt"/>
          <a:ea typeface="+mn-ea"/>
          <a:cs typeface="+mn-cs"/>
        </a:defRPr>
      </a:lvl7pPr>
      <a:lvl8pPr marL="3527801" algn="l" defTabSz="503972" rtl="0" eaLnBrk="1" latinLnBrk="0" hangingPunct="1">
        <a:defRPr sz="1984" kern="1200">
          <a:solidFill>
            <a:schemeClr val="tx1"/>
          </a:solidFill>
          <a:latin typeface="+mn-lt"/>
          <a:ea typeface="+mn-ea"/>
          <a:cs typeface="+mn-cs"/>
        </a:defRPr>
      </a:lvl8pPr>
      <a:lvl9pPr marL="4031772" algn="l" defTabSz="503972"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1820863" y="4629150"/>
            <a:ext cx="64008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a:tabLst>
                <a:tab pos="723900" algn="l"/>
                <a:tab pos="1447800" algn="l"/>
                <a:tab pos="2171700" algn="l"/>
                <a:tab pos="2895600" algn="l"/>
                <a:tab pos="3619500" algn="l"/>
                <a:tab pos="4343400" algn="l"/>
                <a:tab pos="5067300" algn="l"/>
                <a:tab pos="57912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723900" algn="l"/>
                <a:tab pos="1447800" algn="l"/>
                <a:tab pos="2171700" algn="l"/>
                <a:tab pos="2895600" algn="l"/>
                <a:tab pos="3619500" algn="l"/>
                <a:tab pos="4343400" algn="l"/>
                <a:tab pos="5067300" algn="l"/>
                <a:tab pos="57912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723900" algn="l"/>
                <a:tab pos="1447800" algn="l"/>
                <a:tab pos="2171700" algn="l"/>
                <a:tab pos="2895600" algn="l"/>
                <a:tab pos="3619500" algn="l"/>
                <a:tab pos="4343400" algn="l"/>
                <a:tab pos="5067300" algn="l"/>
                <a:tab pos="57912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723900" algn="l"/>
                <a:tab pos="1447800" algn="l"/>
                <a:tab pos="2171700" algn="l"/>
                <a:tab pos="2895600" algn="l"/>
                <a:tab pos="3619500" algn="l"/>
                <a:tab pos="4343400" algn="l"/>
                <a:tab pos="5067300" algn="l"/>
                <a:tab pos="57912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723900" algn="l"/>
                <a:tab pos="1447800" algn="l"/>
                <a:tab pos="2171700" algn="l"/>
                <a:tab pos="2895600" algn="l"/>
                <a:tab pos="3619500" algn="l"/>
                <a:tab pos="4343400" algn="l"/>
                <a:tab pos="5067300" algn="l"/>
                <a:tab pos="57912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lnSpc>
                <a:spcPct val="100000"/>
              </a:lnSpc>
              <a:spcBef>
                <a:spcPts val="700"/>
              </a:spcBef>
              <a:buClrTx/>
              <a:buSzPct val="65000"/>
              <a:buFontTx/>
              <a:buNone/>
            </a:pPr>
            <a:r>
              <a:rPr lang="en-US" altLang="en-US" sz="2400" dirty="0" smtClean="0">
                <a:solidFill>
                  <a:srgbClr val="E6E6FF"/>
                </a:solidFill>
                <a:latin typeface="Times New Roman" panose="02020603050405020304" pitchFamily="18" charset="0"/>
              </a:rPr>
              <a:t>Third Quarter</a:t>
            </a:r>
            <a:endParaRPr lang="en-US" altLang="en-US" sz="2400" dirty="0">
              <a:solidFill>
                <a:srgbClr val="E6E6FF"/>
              </a:solidFill>
              <a:latin typeface="Times New Roman" panose="02020603050405020304" pitchFamily="18" charset="0"/>
            </a:endParaRPr>
          </a:p>
          <a:p>
            <a:pPr algn="ctr" eaLnBrk="1">
              <a:lnSpc>
                <a:spcPct val="100000"/>
              </a:lnSpc>
              <a:spcBef>
                <a:spcPts val="700"/>
              </a:spcBef>
              <a:buClrTx/>
              <a:buSzPct val="65000"/>
              <a:buFontTx/>
              <a:buNone/>
            </a:pPr>
            <a:endParaRPr lang="en-US" altLang="en-US" sz="2400" dirty="0">
              <a:solidFill>
                <a:srgbClr val="E6E6FF"/>
              </a:solidFill>
              <a:latin typeface="Times New Roman" panose="02020603050405020304" pitchFamily="18" charset="0"/>
            </a:endParaRPr>
          </a:p>
          <a:p>
            <a:pPr algn="ctr" eaLnBrk="1">
              <a:lnSpc>
                <a:spcPct val="100000"/>
              </a:lnSpc>
              <a:spcBef>
                <a:spcPts val="700"/>
              </a:spcBef>
              <a:buClrTx/>
              <a:buSzPct val="65000"/>
              <a:buFontTx/>
              <a:buNone/>
            </a:pPr>
            <a:r>
              <a:rPr lang="en-US" altLang="en-US" sz="2000" dirty="0">
                <a:solidFill>
                  <a:srgbClr val="E6E6FF"/>
                </a:solidFill>
                <a:latin typeface="Times New Roman" panose="02020603050405020304" pitchFamily="18" charset="0"/>
              </a:rPr>
              <a:t>Source : Sri Lankan Airlines &amp; SLPA</a:t>
            </a:r>
          </a:p>
          <a:p>
            <a:pPr algn="ctr" eaLnBrk="1">
              <a:lnSpc>
                <a:spcPct val="100000"/>
              </a:lnSpc>
              <a:spcBef>
                <a:spcPts val="700"/>
              </a:spcBef>
              <a:buClrTx/>
              <a:buSzPct val="65000"/>
              <a:buFontTx/>
              <a:buNone/>
            </a:pPr>
            <a:endParaRPr lang="en-US" altLang="en-US" sz="2400" dirty="0">
              <a:solidFill>
                <a:srgbClr val="E6E6FF"/>
              </a:solidFill>
              <a:latin typeface="Times New Roman" panose="02020603050405020304" pitchFamily="18" charset="0"/>
            </a:endParaRPr>
          </a:p>
          <a:p>
            <a:pPr algn="ctr" eaLnBrk="1">
              <a:lnSpc>
                <a:spcPct val="100000"/>
              </a:lnSpc>
              <a:spcBef>
                <a:spcPts val="700"/>
              </a:spcBef>
              <a:buClrTx/>
              <a:buSzPct val="65000"/>
              <a:buFontTx/>
              <a:buNone/>
            </a:pPr>
            <a:endParaRPr lang="en-US" altLang="en-US" sz="2400" dirty="0">
              <a:solidFill>
                <a:srgbClr val="E6E6FF"/>
              </a:solidFill>
              <a:latin typeface="Times New Roman" panose="02020603050405020304" pitchFamily="18" charset="0"/>
            </a:endParaRPr>
          </a:p>
        </p:txBody>
      </p:sp>
      <p:sp>
        <p:nvSpPr>
          <p:cNvPr id="2051" name="Text Box 2"/>
          <p:cNvSpPr txBox="1">
            <a:spLocks noChangeArrowheads="1"/>
          </p:cNvSpPr>
          <p:nvPr/>
        </p:nvSpPr>
        <p:spPr bwMode="auto">
          <a:xfrm>
            <a:off x="709613" y="2633663"/>
            <a:ext cx="868680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r>
              <a:rPr lang="en-US" altLang="en-US" sz="3200" dirty="0" smtClean="0">
                <a:solidFill>
                  <a:srgbClr val="E6E6FF"/>
                </a:solidFill>
              </a:rPr>
              <a:t>Sri Lanka Logistics &amp; Freight Forwarders Association</a:t>
            </a:r>
          </a:p>
          <a:p>
            <a:pPr algn="ctr" eaLnBrk="1"/>
            <a:endParaRPr lang="en-US" altLang="en-US" sz="3200" dirty="0">
              <a:solidFill>
                <a:srgbClr val="E6E6FF"/>
              </a:solidFill>
            </a:endParaRPr>
          </a:p>
          <a:p>
            <a:pPr algn="ctr" eaLnBrk="1"/>
            <a:r>
              <a:rPr lang="en-US" altLang="en-US" sz="3200" dirty="0" smtClean="0">
                <a:solidFill>
                  <a:srgbClr val="E6E6FF"/>
                </a:solidFill>
              </a:rPr>
              <a:t>2020 Statistics</a:t>
            </a:r>
            <a:endParaRPr lang="en-US" altLang="en-US" sz="3200" dirty="0">
              <a:solidFill>
                <a:srgbClr val="E6E6FF"/>
              </a:solidFill>
            </a:endParaRPr>
          </a:p>
          <a:p>
            <a:pPr algn="ctr" eaLnBrk="1"/>
            <a:endParaRPr lang="en-US" altLang="en-US" sz="3200" dirty="0">
              <a:solidFill>
                <a:srgbClr val="E6E6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0"/>
            <a:ext cx="9067800" cy="1258888"/>
          </a:xfrm>
        </p:spPr>
        <p:txBody>
          <a:bodyPr/>
          <a:lstStyle/>
          <a:p>
            <a:pPr algn="ct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400" b="1" cap="none" dirty="0" smtClean="0">
                <a:solidFill>
                  <a:schemeClr val="bg1"/>
                </a:solidFill>
              </a:rPr>
              <a:t>2020 Ocean Freight Imports In </a:t>
            </a:r>
            <a:r>
              <a:rPr lang="en-US" altLang="en-US" sz="2400" b="1" cap="none" dirty="0" err="1" smtClean="0">
                <a:solidFill>
                  <a:schemeClr val="bg1"/>
                </a:solidFill>
              </a:rPr>
              <a:t>Teu’s</a:t>
            </a:r>
            <a:r>
              <a:rPr lang="en-US" altLang="en-US" sz="2400" b="1" cap="none" dirty="0" smtClean="0">
                <a:solidFill>
                  <a:schemeClr val="bg1"/>
                </a:solidFill>
              </a:rPr>
              <a:t> </a:t>
            </a:r>
            <a:br>
              <a:rPr lang="en-US" altLang="en-US" sz="2400" b="1" cap="none" dirty="0" smtClean="0">
                <a:solidFill>
                  <a:schemeClr val="bg1"/>
                </a:solidFill>
              </a:rPr>
            </a:br>
            <a:r>
              <a:rPr lang="en-US" altLang="en-US" sz="2400" b="1" cap="none" dirty="0" smtClean="0">
                <a:solidFill>
                  <a:schemeClr val="bg1"/>
                </a:solidFill>
              </a:rPr>
              <a:t>Quarterly</a:t>
            </a:r>
          </a:p>
        </p:txBody>
      </p:sp>
      <p:sp>
        <p:nvSpPr>
          <p:cNvPr id="9" name="Rectangle 4"/>
          <p:cNvSpPr>
            <a:spLocks noChangeArrowheads="1"/>
          </p:cNvSpPr>
          <p:nvPr/>
        </p:nvSpPr>
        <p:spPr bwMode="auto">
          <a:xfrm>
            <a:off x="157006" y="6448054"/>
            <a:ext cx="9683908" cy="989384"/>
          </a:xfrm>
          <a:prstGeom prst="rect">
            <a:avLst/>
          </a:prstGeom>
          <a:solidFill>
            <a:srgbClr val="00B0F0">
              <a:alpha val="63136"/>
            </a:srgbClr>
          </a:solidFill>
          <a:ln w="9525" algn="ctr">
            <a:solidFill>
              <a:schemeClr val="tx1"/>
            </a:solidFill>
            <a:round/>
            <a:headEnd/>
            <a:tailEnd/>
          </a:ln>
        </p:spPr>
        <p:txBody>
          <a:bodyPr/>
          <a:lstStyle/>
          <a:p>
            <a:r>
              <a:rPr lang="en-US" altLang="en-US" sz="1400" b="1" dirty="0" smtClean="0"/>
              <a:t>2020 </a:t>
            </a:r>
            <a:r>
              <a:rPr lang="en-US" altLang="en-US" sz="1400" b="1" dirty="0" smtClean="0"/>
              <a:t>3</a:t>
            </a:r>
            <a:r>
              <a:rPr lang="en-US" altLang="en-US" sz="1400" b="1" baseline="30000" dirty="0" smtClean="0"/>
              <a:t>rd</a:t>
            </a:r>
            <a:r>
              <a:rPr lang="en-US" altLang="en-US" sz="1400" b="1" dirty="0" smtClean="0"/>
              <a:t> Quarter </a:t>
            </a:r>
            <a:r>
              <a:rPr lang="en-US" altLang="en-US" sz="1400" b="1" dirty="0"/>
              <a:t>Laden volume </a:t>
            </a:r>
            <a:r>
              <a:rPr lang="en-US" altLang="en-US" sz="1400" b="1" dirty="0" smtClean="0"/>
              <a:t>is 13.67% behind </a:t>
            </a:r>
            <a:r>
              <a:rPr lang="en-US" altLang="en-US" sz="1400" b="1" dirty="0"/>
              <a:t>compared with </a:t>
            </a:r>
            <a:r>
              <a:rPr lang="en-US" altLang="en-US" sz="1400" b="1" dirty="0" smtClean="0"/>
              <a:t>same period of </a:t>
            </a:r>
            <a:r>
              <a:rPr lang="en-US" altLang="en-US" sz="1400" b="1" dirty="0" smtClean="0"/>
              <a:t>2019 </a:t>
            </a:r>
            <a:endParaRPr lang="en-US" altLang="en-US" sz="1400" b="1" dirty="0" smtClean="0"/>
          </a:p>
          <a:p>
            <a:r>
              <a:rPr lang="en-US" altLang="en-US" sz="1400" b="1" dirty="0" smtClean="0"/>
              <a:t>Further 2020 3</a:t>
            </a:r>
            <a:r>
              <a:rPr lang="en-US" altLang="en-US" sz="1400" b="1" baseline="30000" dirty="0" smtClean="0"/>
              <a:t>rd</a:t>
            </a:r>
            <a:r>
              <a:rPr lang="en-US" altLang="en-US" sz="1400" b="1" dirty="0" smtClean="0"/>
              <a:t> Quarter volume is 57% more than 2020 2</a:t>
            </a:r>
            <a:r>
              <a:rPr lang="en-US" altLang="en-US" sz="1400" b="1" baseline="30000" dirty="0" smtClean="0"/>
              <a:t>nd</a:t>
            </a:r>
            <a:r>
              <a:rPr lang="en-US" altLang="en-US" sz="1400" b="1" dirty="0" smtClean="0"/>
              <a:t> Quarter </a:t>
            </a:r>
            <a:r>
              <a:rPr lang="en-US" altLang="en-US" sz="1400" b="1" dirty="0" smtClean="0"/>
              <a:t>volumes</a:t>
            </a:r>
          </a:p>
          <a:p>
            <a:r>
              <a:rPr lang="en-US" altLang="en-US" sz="1400" b="1" dirty="0" smtClean="0"/>
              <a:t>The increasing of empty discharging is triggered by the global trading slow down </a:t>
            </a:r>
            <a:endParaRPr lang="en-US" altLang="en-US" sz="1400" b="1" dirty="0"/>
          </a:p>
          <a:p>
            <a:endParaRPr lang="en-US" altLang="en-US" sz="1200" dirty="0"/>
          </a:p>
        </p:txBody>
      </p:sp>
      <p:graphicFrame>
        <p:nvGraphicFramePr>
          <p:cNvPr id="7" name="Chart 6"/>
          <p:cNvGraphicFramePr>
            <a:graphicFrameLocks/>
          </p:cNvGraphicFramePr>
          <p:nvPr>
            <p:extLst>
              <p:ext uri="{D42A27DB-BD31-4B8C-83A1-F6EECF244321}">
                <p14:modId xmlns:p14="http://schemas.microsoft.com/office/powerpoint/2010/main" val="2785434845"/>
              </p:ext>
            </p:extLst>
          </p:nvPr>
        </p:nvGraphicFramePr>
        <p:xfrm>
          <a:off x="157005" y="1036638"/>
          <a:ext cx="9683908" cy="3124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56415454"/>
              </p:ext>
            </p:extLst>
          </p:nvPr>
        </p:nvGraphicFramePr>
        <p:xfrm>
          <a:off x="154375" y="4194383"/>
          <a:ext cx="9686537" cy="2100056"/>
        </p:xfrm>
        <a:graphic>
          <a:graphicData uri="http://schemas.openxmlformats.org/drawingml/2006/table">
            <a:tbl>
              <a:tblPr/>
              <a:tblGrid>
                <a:gridCol w="1652173"/>
                <a:gridCol w="1279103"/>
                <a:gridCol w="1279103"/>
                <a:gridCol w="1279103"/>
                <a:gridCol w="1279103"/>
                <a:gridCol w="1279103"/>
                <a:gridCol w="1638849"/>
              </a:tblGrid>
              <a:tr h="262507">
                <a:tc>
                  <a:txBody>
                    <a:bodyPr/>
                    <a:lstStyle/>
                    <a:p>
                      <a:pPr algn="l" fontAlgn="b"/>
                      <a:endParaRPr lang="en-US" sz="1400" b="0" i="0" u="none" strike="noStrike">
                        <a:solidFill>
                          <a:schemeClr val="bg1"/>
                        </a:solidFill>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en-US" sz="1400" b="1" i="0" u="none" strike="noStrike">
                          <a:solidFill>
                            <a:schemeClr val="bg1"/>
                          </a:solidFill>
                          <a:effectLst/>
                          <a:latin typeface="Arial" panose="020B0604020202020204" pitchFamily="34" charset="0"/>
                        </a:rPr>
                        <a:t>2018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400" b="1" i="0" u="none" strike="noStrike">
                          <a:solidFill>
                            <a:schemeClr val="bg1"/>
                          </a:solidFill>
                          <a:effectLst/>
                          <a:latin typeface="Arial" panose="020B0604020202020204" pitchFamily="34" charset="0"/>
                        </a:rPr>
                        <a:t>2019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400" b="1" i="0" u="none" strike="noStrike">
                          <a:solidFill>
                            <a:schemeClr val="bg1"/>
                          </a:solidFill>
                          <a:effectLst/>
                          <a:latin typeface="Arial" panose="020B0604020202020204" pitchFamily="34" charset="0"/>
                        </a:rPr>
                        <a:t>2020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r>
              <a:tr h="262507">
                <a:tc rowSpan="2">
                  <a:txBody>
                    <a:bodyPr/>
                    <a:lstStyle/>
                    <a:p>
                      <a:pPr algn="l" fontAlgn="ctr"/>
                      <a:r>
                        <a:rPr lang="en-US" sz="1400" b="1" i="0" u="none" strike="noStrike">
                          <a:solidFill>
                            <a:schemeClr val="bg1"/>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400" b="1" i="0" u="none" strike="noStrike">
                          <a:solidFill>
                            <a:schemeClr val="bg1"/>
                          </a:solidFill>
                          <a:effectLst/>
                          <a:latin typeface="Arial" panose="020B0604020202020204" pitchFamily="34" charset="0"/>
                        </a:rPr>
                        <a:t>Discharging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400" b="1" i="0" u="none" strike="noStrike">
                          <a:solidFill>
                            <a:schemeClr val="bg1"/>
                          </a:solidFill>
                          <a:effectLst/>
                          <a:latin typeface="Arial" panose="020B0604020202020204" pitchFamily="34" charset="0"/>
                        </a:rPr>
                        <a:t>Discharging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400" b="1" i="0" u="none" strike="noStrike">
                          <a:solidFill>
                            <a:schemeClr val="bg1"/>
                          </a:solidFill>
                          <a:effectLst/>
                          <a:latin typeface="Arial" panose="020B0604020202020204" pitchFamily="34" charset="0"/>
                        </a:rPr>
                        <a:t>Discharging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262507">
                <a:tc vMerge="1">
                  <a:txBody>
                    <a:bodyPr/>
                    <a:lstStyle/>
                    <a:p>
                      <a:endParaRPr lang="en-US"/>
                    </a:p>
                  </a:txBody>
                  <a:tcPr/>
                </a:tc>
                <a:tc>
                  <a:txBody>
                    <a:bodyPr/>
                    <a:lstStyle/>
                    <a:p>
                      <a:pPr algn="l" fontAlgn="b"/>
                      <a:r>
                        <a:rPr lang="en-US" sz="1400" b="1" i="0" u="none" strike="noStrike">
                          <a:solidFill>
                            <a:schemeClr val="bg1"/>
                          </a:solidFill>
                          <a:effectLst/>
                          <a:latin typeface="Arial" panose="020B0604020202020204" pitchFamily="34" charset="0"/>
                        </a:rPr>
                        <a:t>Laden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chemeClr val="bg1"/>
                          </a:solidFill>
                          <a:effectLst/>
                          <a:latin typeface="Arial" panose="020B0604020202020204" pitchFamily="34" charset="0"/>
                        </a:rPr>
                        <a:t>Empty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chemeClr val="bg1"/>
                          </a:solidFill>
                          <a:effectLst/>
                          <a:latin typeface="Arial" panose="020B0604020202020204" pitchFamily="34" charset="0"/>
                        </a:rPr>
                        <a:t>Laden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chemeClr val="bg1"/>
                          </a:solidFill>
                          <a:effectLst/>
                          <a:latin typeface="Arial" panose="020B0604020202020204" pitchFamily="34" charset="0"/>
                        </a:rPr>
                        <a:t>Empty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chemeClr val="bg1"/>
                          </a:solidFill>
                          <a:effectLst/>
                          <a:latin typeface="Arial" panose="020B0604020202020204" pitchFamily="34" charset="0"/>
                        </a:rPr>
                        <a:t>Laden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chemeClr val="bg1"/>
                          </a:solidFill>
                          <a:effectLst/>
                          <a:latin typeface="Arial" panose="020B0604020202020204" pitchFamily="34" charset="0"/>
                        </a:rPr>
                        <a:t>Empty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507">
                <a:tc>
                  <a:txBody>
                    <a:bodyPr/>
                    <a:lstStyle/>
                    <a:p>
                      <a:pPr algn="l" fontAlgn="b"/>
                      <a:r>
                        <a:rPr lang="en-US" sz="1400" b="1" i="0" u="none" strike="noStrike">
                          <a:solidFill>
                            <a:schemeClr val="bg1"/>
                          </a:solidFill>
                          <a:effectLst/>
                          <a:latin typeface="Arial" panose="020B0604020202020204" pitchFamily="34" charset="0"/>
                        </a:rPr>
                        <a:t>1st Quarter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170160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9113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142723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15754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151144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10166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507">
                <a:tc>
                  <a:txBody>
                    <a:bodyPr/>
                    <a:lstStyle/>
                    <a:p>
                      <a:pPr algn="l" fontAlgn="b"/>
                      <a:r>
                        <a:rPr lang="en-US" sz="1400" b="1" i="0" u="none" strike="noStrike">
                          <a:solidFill>
                            <a:schemeClr val="bg1"/>
                          </a:solidFill>
                          <a:effectLst/>
                          <a:latin typeface="Arial" panose="020B0604020202020204" pitchFamily="34" charset="0"/>
                        </a:rPr>
                        <a:t>2nd Quarter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150753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8395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141240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10172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82171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12092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507">
                <a:tc>
                  <a:txBody>
                    <a:bodyPr/>
                    <a:lstStyle/>
                    <a:p>
                      <a:pPr algn="l" fontAlgn="b"/>
                      <a:r>
                        <a:rPr lang="en-US" sz="1400" b="1" i="0" u="none" strike="noStrike">
                          <a:solidFill>
                            <a:schemeClr val="bg1"/>
                          </a:solidFill>
                          <a:effectLst/>
                          <a:latin typeface="Arial" panose="020B0604020202020204" pitchFamily="34" charset="0"/>
                        </a:rPr>
                        <a:t>3rd Quarter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155745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11263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149670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11112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129201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16668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507">
                <a:tc>
                  <a:txBody>
                    <a:bodyPr/>
                    <a:lstStyle/>
                    <a:p>
                      <a:pPr algn="l" fontAlgn="b"/>
                      <a:r>
                        <a:rPr lang="en-US" sz="1400" b="1" i="0" u="none" strike="noStrike">
                          <a:solidFill>
                            <a:schemeClr val="bg1"/>
                          </a:solidFill>
                          <a:effectLst/>
                          <a:latin typeface="Arial" panose="020B0604020202020204" pitchFamily="34" charset="0"/>
                        </a:rPr>
                        <a:t>4th Quarter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153856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9617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161271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9268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chemeClr val="bg1"/>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chemeClr val="bg1"/>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507">
                <a:tc>
                  <a:txBody>
                    <a:bodyPr/>
                    <a:lstStyle/>
                    <a:p>
                      <a:pPr algn="l" fontAlgn="b"/>
                      <a:r>
                        <a:rPr lang="en-US" sz="1400" b="1" i="0" u="none" strike="noStrike">
                          <a:solidFill>
                            <a:schemeClr val="bg1"/>
                          </a:solidFill>
                          <a:effectLst/>
                          <a:latin typeface="Arial" panose="020B0604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630514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38388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594904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46306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362516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bg1"/>
                          </a:solidFill>
                          <a:effectLst/>
                          <a:latin typeface="Arial" panose="020B0604020202020204" pitchFamily="34" charset="0"/>
                        </a:rPr>
                        <a:t>38926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791860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44513" y="122238"/>
            <a:ext cx="9067800" cy="811212"/>
          </a:xfrm>
        </p:spPr>
        <p:txBody>
          <a:bodyPr>
            <a:normAutofit fontScale="90000"/>
          </a:bodyPr>
          <a:lstStyle/>
          <a:p>
            <a:pPr algn="ct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800" b="1" cap="none" dirty="0" smtClean="0">
                <a:solidFill>
                  <a:schemeClr val="bg1"/>
                </a:solidFill>
              </a:rPr>
              <a:t>Total Ocean Imports (In </a:t>
            </a:r>
            <a:r>
              <a:rPr lang="en-US" altLang="en-US" sz="2800" b="1" cap="none" dirty="0" smtClean="0">
                <a:solidFill>
                  <a:schemeClr val="bg1"/>
                </a:solidFill>
              </a:rPr>
              <a:t>TEUs</a:t>
            </a:r>
            <a:r>
              <a:rPr lang="en-US" altLang="en-US" sz="2800" b="1" cap="none" dirty="0" smtClean="0">
                <a:solidFill>
                  <a:schemeClr val="bg1"/>
                </a:solidFill>
              </a:rPr>
              <a:t>)</a:t>
            </a:r>
            <a:br>
              <a:rPr lang="en-US" altLang="en-US" sz="2800" b="1" cap="none" dirty="0" smtClean="0">
                <a:solidFill>
                  <a:schemeClr val="bg1"/>
                </a:solidFill>
              </a:rPr>
            </a:br>
            <a:r>
              <a:rPr lang="en-US" altLang="en-US" sz="2800" b="1" cap="none" dirty="0" smtClean="0">
                <a:solidFill>
                  <a:schemeClr val="bg1"/>
                </a:solidFill>
              </a:rPr>
              <a:t>Yearly</a:t>
            </a:r>
          </a:p>
        </p:txBody>
      </p:sp>
      <p:sp>
        <p:nvSpPr>
          <p:cNvPr id="5" name="Rectangle 4"/>
          <p:cNvSpPr>
            <a:spLocks noChangeArrowheads="1"/>
          </p:cNvSpPr>
          <p:nvPr/>
        </p:nvSpPr>
        <p:spPr bwMode="auto">
          <a:xfrm>
            <a:off x="157005" y="6751637"/>
            <a:ext cx="9683908" cy="684584"/>
          </a:xfrm>
          <a:prstGeom prst="rect">
            <a:avLst/>
          </a:prstGeom>
          <a:solidFill>
            <a:srgbClr val="00B0F0">
              <a:alpha val="63136"/>
            </a:srgbClr>
          </a:solidFill>
          <a:ln w="9525" algn="ctr">
            <a:solidFill>
              <a:schemeClr val="tx1"/>
            </a:solidFill>
            <a:round/>
            <a:headEnd/>
            <a:tailEnd/>
          </a:ln>
        </p:spPr>
        <p:txBody>
          <a:bodyPr/>
          <a:lstStyle/>
          <a:p>
            <a:r>
              <a:rPr lang="en-US" altLang="en-US" sz="1400" dirty="0" smtClean="0"/>
              <a:t>Assuming Q4 performs evenly or better, we can expect the ocean import volumes both empty and laden to be the highest performing despite the global pandemic </a:t>
            </a:r>
            <a:endParaRPr lang="en-US" altLang="en-US" sz="1400" dirty="0"/>
          </a:p>
        </p:txBody>
      </p:sp>
      <p:graphicFrame>
        <p:nvGraphicFramePr>
          <p:cNvPr id="6" name="Chart 5"/>
          <p:cNvGraphicFramePr>
            <a:graphicFrameLocks/>
          </p:cNvGraphicFramePr>
          <p:nvPr>
            <p:extLst>
              <p:ext uri="{D42A27DB-BD31-4B8C-83A1-F6EECF244321}">
                <p14:modId xmlns:p14="http://schemas.microsoft.com/office/powerpoint/2010/main" val="3063085394"/>
              </p:ext>
            </p:extLst>
          </p:nvPr>
        </p:nvGraphicFramePr>
        <p:xfrm>
          <a:off x="157005" y="933451"/>
          <a:ext cx="9683907" cy="566578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5059" y="-182563"/>
            <a:ext cx="9067800" cy="1258888"/>
          </a:xfrm>
        </p:spPr>
        <p:txBody>
          <a:bodyPr/>
          <a:lstStyle/>
          <a:p>
            <a:pPr algn="ct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400" b="1" cap="none" dirty="0" smtClean="0">
                <a:solidFill>
                  <a:schemeClr val="bg1"/>
                </a:solidFill>
              </a:rPr>
              <a:t>2020 Ocean Freight Transshipments In </a:t>
            </a:r>
            <a:r>
              <a:rPr lang="en-US" altLang="en-US" sz="2400" b="1" cap="none" dirty="0" smtClean="0">
                <a:solidFill>
                  <a:schemeClr val="bg1"/>
                </a:solidFill>
              </a:rPr>
              <a:t>TEUs </a:t>
            </a:r>
            <a:r>
              <a:rPr lang="en-US" altLang="en-US" sz="2400" b="1" cap="none" dirty="0" smtClean="0">
                <a:solidFill>
                  <a:schemeClr val="bg1"/>
                </a:solidFill>
              </a:rPr>
              <a:t/>
            </a:r>
            <a:br>
              <a:rPr lang="en-US" altLang="en-US" sz="2400" b="1" cap="none" dirty="0" smtClean="0">
                <a:solidFill>
                  <a:schemeClr val="bg1"/>
                </a:solidFill>
              </a:rPr>
            </a:br>
            <a:r>
              <a:rPr lang="en-US" altLang="en-US" sz="2400" b="1" cap="none" dirty="0" smtClean="0">
                <a:solidFill>
                  <a:schemeClr val="bg1"/>
                </a:solidFill>
              </a:rPr>
              <a:t>Month on Month</a:t>
            </a:r>
          </a:p>
        </p:txBody>
      </p:sp>
      <p:graphicFrame>
        <p:nvGraphicFramePr>
          <p:cNvPr id="7" name="Chart 6"/>
          <p:cNvGraphicFramePr>
            <a:graphicFrameLocks/>
          </p:cNvGraphicFramePr>
          <p:nvPr>
            <p:extLst>
              <p:ext uri="{D42A27DB-BD31-4B8C-83A1-F6EECF244321}">
                <p14:modId xmlns:p14="http://schemas.microsoft.com/office/powerpoint/2010/main" val="2185582880"/>
              </p:ext>
            </p:extLst>
          </p:nvPr>
        </p:nvGraphicFramePr>
        <p:xfrm>
          <a:off x="230573" y="884237"/>
          <a:ext cx="9457939" cy="3429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val="836631213"/>
              </p:ext>
            </p:extLst>
          </p:nvPr>
        </p:nvGraphicFramePr>
        <p:xfrm>
          <a:off x="230567" y="4465635"/>
          <a:ext cx="2447544" cy="2971802"/>
        </p:xfrm>
        <a:graphic>
          <a:graphicData uri="http://schemas.openxmlformats.org/drawingml/2006/table">
            <a:tbl>
              <a:tblPr/>
              <a:tblGrid>
                <a:gridCol w="1223772"/>
                <a:gridCol w="1223772"/>
              </a:tblGrid>
              <a:tr h="321278">
                <a:tc>
                  <a:txBody>
                    <a:bodyPr/>
                    <a:lstStyle/>
                    <a:p>
                      <a:pPr algn="ctr" fontAlgn="b"/>
                      <a:r>
                        <a:rPr lang="en-US" sz="1000" b="1" i="0" u="none" strike="noStrike" dirty="0">
                          <a:solidFill>
                            <a:srgbClr val="000000"/>
                          </a:solidFill>
                          <a:effectLst/>
                          <a:latin typeface="Arial" panose="020B0604020202020204" pitchFamily="34" charset="0"/>
                        </a:rPr>
                        <a:t>Month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000" b="1" i="0" u="none" strike="noStrike">
                          <a:solidFill>
                            <a:srgbClr val="000000"/>
                          </a:solidFill>
                          <a:effectLst/>
                          <a:latin typeface="Arial" panose="020B0604020202020204" pitchFamily="34" charset="0"/>
                        </a:rPr>
                        <a:t>Transshipment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r>
              <a:tr h="294333">
                <a:tc>
                  <a:txBody>
                    <a:bodyPr/>
                    <a:lstStyle/>
                    <a:p>
                      <a:pPr algn="ctr" fontAlgn="b"/>
                      <a:r>
                        <a:rPr lang="en-US" sz="1100" b="1" i="0" u="none" strike="noStrike" dirty="0">
                          <a:solidFill>
                            <a:srgbClr val="000000"/>
                          </a:solidFill>
                          <a:effectLst/>
                          <a:latin typeface="Arial" panose="020B0604020202020204" pitchFamily="34" charset="0"/>
                        </a:rPr>
                        <a:t>January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200" b="0" i="0" u="none" strike="noStrike" dirty="0">
                          <a:solidFill>
                            <a:srgbClr val="000000"/>
                          </a:solidFill>
                          <a:effectLst/>
                          <a:latin typeface="Arial" panose="020B0604020202020204" pitchFamily="34" charset="0"/>
                        </a:rPr>
                        <a:t>500,558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94333">
                <a:tc>
                  <a:txBody>
                    <a:bodyPr/>
                    <a:lstStyle/>
                    <a:p>
                      <a:pPr algn="ctr" fontAlgn="b"/>
                      <a:r>
                        <a:rPr lang="en-US" sz="1100" b="1" i="0" u="none" strike="noStrike" dirty="0">
                          <a:solidFill>
                            <a:srgbClr val="000000"/>
                          </a:solidFill>
                          <a:effectLst/>
                          <a:latin typeface="Arial" panose="020B0604020202020204" pitchFamily="34" charset="0"/>
                        </a:rPr>
                        <a:t>February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200" b="0" i="0" u="none" strike="noStrike" dirty="0">
                          <a:solidFill>
                            <a:srgbClr val="000000"/>
                          </a:solidFill>
                          <a:effectLst/>
                          <a:latin typeface="Arial" panose="020B0604020202020204" pitchFamily="34" charset="0"/>
                        </a:rPr>
                        <a:t>457,738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94333">
                <a:tc>
                  <a:txBody>
                    <a:bodyPr/>
                    <a:lstStyle/>
                    <a:p>
                      <a:pPr algn="ctr" fontAlgn="b"/>
                      <a:r>
                        <a:rPr lang="en-US" sz="1100" b="1" i="0" u="none" strike="noStrike" dirty="0">
                          <a:solidFill>
                            <a:srgbClr val="000000"/>
                          </a:solidFill>
                          <a:effectLst/>
                          <a:latin typeface="Arial" panose="020B0604020202020204" pitchFamily="34" charset="0"/>
                        </a:rPr>
                        <a:t>March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200" b="0" i="0" u="none" strike="noStrike" dirty="0">
                          <a:solidFill>
                            <a:srgbClr val="000000"/>
                          </a:solidFill>
                          <a:effectLst/>
                          <a:latin typeface="Arial" panose="020B0604020202020204" pitchFamily="34" charset="0"/>
                        </a:rPr>
                        <a:t>501,478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94333">
                <a:tc>
                  <a:txBody>
                    <a:bodyPr/>
                    <a:lstStyle/>
                    <a:p>
                      <a:pPr algn="ctr" fontAlgn="b"/>
                      <a:r>
                        <a:rPr lang="en-US" sz="1100" b="1" i="0" u="none" strike="noStrike" dirty="0">
                          <a:solidFill>
                            <a:srgbClr val="000000"/>
                          </a:solidFill>
                          <a:effectLst/>
                          <a:latin typeface="Arial" panose="020B0604020202020204" pitchFamily="34" charset="0"/>
                        </a:rPr>
                        <a:t>April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200" b="0" i="0" u="none" strike="noStrike" dirty="0">
                          <a:solidFill>
                            <a:srgbClr val="000000"/>
                          </a:solidFill>
                          <a:effectLst/>
                          <a:latin typeface="Arial" panose="020B0604020202020204" pitchFamily="34" charset="0"/>
                        </a:rPr>
                        <a:t>375,241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94333">
                <a:tc>
                  <a:txBody>
                    <a:bodyPr/>
                    <a:lstStyle/>
                    <a:p>
                      <a:pPr algn="ctr" fontAlgn="b"/>
                      <a:r>
                        <a:rPr lang="en-US" sz="1100" b="1" i="0" u="none" strike="noStrike" dirty="0">
                          <a:solidFill>
                            <a:srgbClr val="000000"/>
                          </a:solidFill>
                          <a:effectLst/>
                          <a:latin typeface="Arial" panose="020B0604020202020204" pitchFamily="34" charset="0"/>
                        </a:rPr>
                        <a:t>May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200" b="0" i="0" u="none" strike="noStrike" dirty="0">
                          <a:solidFill>
                            <a:srgbClr val="000000"/>
                          </a:solidFill>
                          <a:effectLst/>
                          <a:latin typeface="Arial" panose="020B0604020202020204" pitchFamily="34" charset="0"/>
                        </a:rPr>
                        <a:t>407,139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94333">
                <a:tc>
                  <a:txBody>
                    <a:bodyPr/>
                    <a:lstStyle/>
                    <a:p>
                      <a:pPr algn="ctr" fontAlgn="b"/>
                      <a:r>
                        <a:rPr lang="en-US" sz="1100" b="1" i="0" u="none" strike="noStrike" dirty="0">
                          <a:solidFill>
                            <a:srgbClr val="000000"/>
                          </a:solidFill>
                          <a:effectLst/>
                          <a:latin typeface="Arial" panose="020B0604020202020204" pitchFamily="34" charset="0"/>
                        </a:rPr>
                        <a:t>June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200" b="0" i="0" u="none" strike="noStrike" dirty="0">
                          <a:solidFill>
                            <a:srgbClr val="000000"/>
                          </a:solidFill>
                          <a:effectLst/>
                          <a:latin typeface="Arial" panose="020B0604020202020204" pitchFamily="34" charset="0"/>
                        </a:rPr>
                        <a:t>452,131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94333">
                <a:tc>
                  <a:txBody>
                    <a:bodyPr/>
                    <a:lstStyle/>
                    <a:p>
                      <a:pPr algn="ctr" fontAlgn="b"/>
                      <a:r>
                        <a:rPr lang="en-US" sz="1100" b="1" i="0" u="none" strike="noStrike" dirty="0">
                          <a:solidFill>
                            <a:srgbClr val="000000"/>
                          </a:solidFill>
                          <a:effectLst/>
                          <a:latin typeface="Arial" panose="020B0604020202020204" pitchFamily="34" charset="0"/>
                        </a:rPr>
                        <a:t>July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200" b="0" i="0" u="none" strike="noStrike" dirty="0">
                          <a:solidFill>
                            <a:srgbClr val="000000"/>
                          </a:solidFill>
                          <a:effectLst/>
                          <a:latin typeface="Arial" panose="020B0604020202020204" pitchFamily="34" charset="0"/>
                        </a:rPr>
                        <a:t>519,116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94333">
                <a:tc>
                  <a:txBody>
                    <a:bodyPr/>
                    <a:lstStyle/>
                    <a:p>
                      <a:pPr algn="ctr" fontAlgn="b"/>
                      <a:r>
                        <a:rPr lang="en-US" sz="1100" b="1" i="0" u="none" strike="noStrike" dirty="0">
                          <a:solidFill>
                            <a:srgbClr val="000000"/>
                          </a:solidFill>
                          <a:effectLst/>
                          <a:latin typeface="Arial" panose="020B0604020202020204" pitchFamily="34" charset="0"/>
                        </a:rPr>
                        <a:t>August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200" b="0" i="0" u="none" strike="noStrike" dirty="0">
                          <a:solidFill>
                            <a:srgbClr val="000000"/>
                          </a:solidFill>
                          <a:effectLst/>
                          <a:latin typeface="Arial" panose="020B0604020202020204" pitchFamily="34" charset="0"/>
                        </a:rPr>
                        <a:t>535,162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95860">
                <a:tc>
                  <a:txBody>
                    <a:bodyPr/>
                    <a:lstStyle/>
                    <a:p>
                      <a:pPr algn="ctr" fontAlgn="b"/>
                      <a:r>
                        <a:rPr lang="en-US" sz="1100" b="1" i="0" u="none" strike="noStrike" dirty="0">
                          <a:solidFill>
                            <a:srgbClr val="000000"/>
                          </a:solidFill>
                          <a:effectLst/>
                          <a:latin typeface="Arial" panose="020B0604020202020204" pitchFamily="34" charset="0"/>
                        </a:rPr>
                        <a:t>September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200" b="0" i="0" u="none" strike="noStrike" dirty="0">
                          <a:solidFill>
                            <a:srgbClr val="000000"/>
                          </a:solidFill>
                          <a:effectLst/>
                          <a:latin typeface="Arial" panose="020B0604020202020204" pitchFamily="34" charset="0"/>
                        </a:rPr>
                        <a:t>527,684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bl>
          </a:graphicData>
        </a:graphic>
      </p:graphicFrame>
      <p:sp>
        <p:nvSpPr>
          <p:cNvPr id="5" name="Rectangle 4"/>
          <p:cNvSpPr>
            <a:spLocks noChangeArrowheads="1"/>
          </p:cNvSpPr>
          <p:nvPr/>
        </p:nvSpPr>
        <p:spPr bwMode="auto">
          <a:xfrm>
            <a:off x="3211511" y="6218237"/>
            <a:ext cx="6629401" cy="1217984"/>
          </a:xfrm>
          <a:prstGeom prst="rect">
            <a:avLst/>
          </a:prstGeom>
          <a:solidFill>
            <a:srgbClr val="00B0F0">
              <a:alpha val="63136"/>
            </a:srgbClr>
          </a:solidFill>
          <a:ln w="9525" algn="ctr">
            <a:solidFill>
              <a:schemeClr val="tx1"/>
            </a:solidFill>
            <a:round/>
            <a:headEnd/>
            <a:tailEnd/>
          </a:ln>
        </p:spPr>
        <p:txBody>
          <a:bodyPr/>
          <a:lstStyle/>
          <a:p>
            <a:pPr marL="285750" indent="-285750">
              <a:buFont typeface="Arial" panose="020B0604020202020204" pitchFamily="34" charset="0"/>
              <a:buChar char="•"/>
            </a:pPr>
            <a:r>
              <a:rPr lang="en-US" altLang="en-US" sz="1400" dirty="0" smtClean="0"/>
              <a:t>Previous 5 year data will be provided during the full 2020 year review</a:t>
            </a:r>
          </a:p>
          <a:p>
            <a:pPr marL="285750" indent="-285750">
              <a:buFont typeface="Arial" panose="020B0604020202020204" pitchFamily="34" charset="0"/>
              <a:buChar char="•"/>
            </a:pPr>
            <a:endParaRPr lang="en-US" altLang="en-US" sz="1400" dirty="0"/>
          </a:p>
          <a:p>
            <a:r>
              <a:rPr lang="en-US" altLang="en-US" sz="1400" dirty="0" smtClean="0"/>
              <a:t>Transshipments has picked up really well despite the global pandemic. Another sign of the increased demand towards the ocean freight trading.</a:t>
            </a:r>
            <a:endParaRPr lang="en-US" altLang="en-US" sz="1400" dirty="0"/>
          </a:p>
        </p:txBody>
      </p:sp>
    </p:spTree>
    <p:extLst>
      <p:ext uri="{BB962C8B-B14F-4D97-AF65-F5344CB8AC3E}">
        <p14:creationId xmlns:p14="http://schemas.microsoft.com/office/powerpoint/2010/main" val="9794214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5059" y="-182563"/>
            <a:ext cx="9067800" cy="1258888"/>
          </a:xfrm>
        </p:spPr>
        <p:txBody>
          <a:bodyPr/>
          <a:lstStyle/>
          <a:p>
            <a:pPr algn="ct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400" b="1" cap="none" dirty="0" smtClean="0">
                <a:solidFill>
                  <a:schemeClr val="bg1"/>
                </a:solidFill>
              </a:rPr>
              <a:t>2020 Ocean Freight Transshipments In </a:t>
            </a:r>
            <a:r>
              <a:rPr lang="en-US" altLang="en-US" sz="2400" b="1" cap="none" dirty="0" err="1" smtClean="0">
                <a:solidFill>
                  <a:schemeClr val="bg1"/>
                </a:solidFill>
              </a:rPr>
              <a:t>Teu’s</a:t>
            </a:r>
            <a:r>
              <a:rPr lang="en-US" altLang="en-US" sz="2400" b="1" cap="none" dirty="0" smtClean="0">
                <a:solidFill>
                  <a:schemeClr val="bg1"/>
                </a:solidFill>
              </a:rPr>
              <a:t> </a:t>
            </a:r>
            <a:br>
              <a:rPr lang="en-US" altLang="en-US" sz="2400" b="1" cap="none" dirty="0" smtClean="0">
                <a:solidFill>
                  <a:schemeClr val="bg1"/>
                </a:solidFill>
              </a:rPr>
            </a:br>
            <a:r>
              <a:rPr lang="en-US" altLang="en-US" sz="2400" b="1" cap="none" dirty="0" smtClean="0">
                <a:solidFill>
                  <a:schemeClr val="bg1"/>
                </a:solidFill>
              </a:rPr>
              <a:t>Quarterly</a:t>
            </a:r>
          </a:p>
        </p:txBody>
      </p:sp>
      <p:graphicFrame>
        <p:nvGraphicFramePr>
          <p:cNvPr id="8" name="Chart 7"/>
          <p:cNvGraphicFramePr>
            <a:graphicFrameLocks/>
          </p:cNvGraphicFramePr>
          <p:nvPr>
            <p:extLst>
              <p:ext uri="{D42A27DB-BD31-4B8C-83A1-F6EECF244321}">
                <p14:modId xmlns:p14="http://schemas.microsoft.com/office/powerpoint/2010/main" val="1916870487"/>
              </p:ext>
            </p:extLst>
          </p:nvPr>
        </p:nvGraphicFramePr>
        <p:xfrm>
          <a:off x="214464" y="884238"/>
          <a:ext cx="9550247" cy="30474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660488487"/>
              </p:ext>
            </p:extLst>
          </p:nvPr>
        </p:nvGraphicFramePr>
        <p:xfrm>
          <a:off x="230573" y="4160837"/>
          <a:ext cx="9302286" cy="2224617"/>
        </p:xfrm>
        <a:graphic>
          <a:graphicData uri="http://schemas.openxmlformats.org/drawingml/2006/table">
            <a:tbl>
              <a:tblPr/>
              <a:tblGrid>
                <a:gridCol w="5243107"/>
                <a:gridCol w="4059179"/>
              </a:tblGrid>
              <a:tr h="268676">
                <a:tc>
                  <a:txBody>
                    <a:bodyPr/>
                    <a:lstStyle/>
                    <a:p>
                      <a:pPr algn="l" fontAlgn="b"/>
                      <a:endParaRPr lang="en-US" sz="1800" b="0" i="0" u="none" strike="noStrike">
                        <a:solidFill>
                          <a:schemeClr val="bg1"/>
                        </a:solidFill>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chemeClr val="bg1"/>
                          </a:solidFill>
                          <a:effectLst/>
                          <a:latin typeface="Arial" panose="020B0604020202020204" pitchFamily="34" charset="0"/>
                        </a:rPr>
                        <a:t>2020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521547">
                <a:tc>
                  <a:txBody>
                    <a:bodyPr/>
                    <a:lstStyle/>
                    <a:p>
                      <a:pPr algn="l" fontAlgn="ctr"/>
                      <a:r>
                        <a:rPr lang="en-US" sz="1800" b="1" i="0" u="none" strike="noStrike">
                          <a:solidFill>
                            <a:schemeClr val="bg1"/>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chemeClr val="bg1"/>
                          </a:solidFill>
                          <a:effectLst/>
                          <a:latin typeface="Arial" panose="020B0604020202020204" pitchFamily="34" charset="0"/>
                        </a:rPr>
                        <a:t>Transshipment</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676">
                <a:tc>
                  <a:txBody>
                    <a:bodyPr/>
                    <a:lstStyle/>
                    <a:p>
                      <a:pPr algn="l" fontAlgn="b"/>
                      <a:r>
                        <a:rPr lang="en-US" sz="1800" b="1" i="0" u="none" strike="noStrike">
                          <a:solidFill>
                            <a:schemeClr val="bg1"/>
                          </a:solidFill>
                          <a:effectLst/>
                          <a:latin typeface="Arial" panose="020B0604020202020204" pitchFamily="34" charset="0"/>
                        </a:rPr>
                        <a:t>1st Quarter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chemeClr val="bg1"/>
                          </a:solidFill>
                          <a:effectLst/>
                          <a:latin typeface="Arial" panose="020B0604020202020204" pitchFamily="34" charset="0"/>
                        </a:rPr>
                        <a:t>1459774</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676">
                <a:tc>
                  <a:txBody>
                    <a:bodyPr/>
                    <a:lstStyle/>
                    <a:p>
                      <a:pPr algn="l" fontAlgn="b"/>
                      <a:r>
                        <a:rPr lang="en-US" sz="1800" b="1" i="0" u="none" strike="noStrike">
                          <a:solidFill>
                            <a:schemeClr val="bg1"/>
                          </a:solidFill>
                          <a:effectLst/>
                          <a:latin typeface="Arial" panose="020B0604020202020204" pitchFamily="34" charset="0"/>
                        </a:rPr>
                        <a:t>2nd Quarter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chemeClr val="bg1"/>
                          </a:solidFill>
                          <a:effectLst/>
                          <a:latin typeface="Arial" panose="020B0604020202020204" pitchFamily="34" charset="0"/>
                        </a:rPr>
                        <a:t>1234511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676">
                <a:tc>
                  <a:txBody>
                    <a:bodyPr/>
                    <a:lstStyle/>
                    <a:p>
                      <a:pPr algn="l" fontAlgn="b"/>
                      <a:r>
                        <a:rPr lang="en-US" sz="1800" b="1" i="0" u="none" strike="noStrike">
                          <a:solidFill>
                            <a:schemeClr val="bg1"/>
                          </a:solidFill>
                          <a:effectLst/>
                          <a:latin typeface="Arial" panose="020B0604020202020204" pitchFamily="34" charset="0"/>
                        </a:rPr>
                        <a:t>3rd Quarter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chemeClr val="bg1"/>
                          </a:solidFill>
                          <a:effectLst/>
                          <a:latin typeface="Arial" panose="020B0604020202020204" pitchFamily="34" charset="0"/>
                        </a:rPr>
                        <a:t>1581962</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676">
                <a:tc>
                  <a:txBody>
                    <a:bodyPr/>
                    <a:lstStyle/>
                    <a:p>
                      <a:pPr algn="l" fontAlgn="b"/>
                      <a:r>
                        <a:rPr lang="en-US" sz="1800" b="1" i="0" u="none" strike="noStrike">
                          <a:solidFill>
                            <a:schemeClr val="bg1"/>
                          </a:solidFill>
                          <a:effectLst/>
                          <a:latin typeface="Arial" panose="020B0604020202020204" pitchFamily="34" charset="0"/>
                        </a:rPr>
                        <a:t>4th Quarter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chemeClr val="bg1"/>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676">
                <a:tc>
                  <a:txBody>
                    <a:bodyPr/>
                    <a:lstStyle/>
                    <a:p>
                      <a:pPr algn="l" fontAlgn="b"/>
                      <a:r>
                        <a:rPr lang="en-US" sz="1800" b="1" i="0" u="none" strike="noStrike">
                          <a:solidFill>
                            <a:schemeClr val="bg1"/>
                          </a:solidFill>
                          <a:effectLst/>
                          <a:latin typeface="Arial" panose="020B0604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chemeClr val="bg1"/>
                          </a:solidFill>
                          <a:effectLst/>
                          <a:latin typeface="Arial" panose="020B0604020202020204" pitchFamily="34" charset="0"/>
                        </a:rPr>
                        <a:t>4276247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Rectangle 6"/>
          <p:cNvSpPr>
            <a:spLocks noChangeArrowheads="1"/>
          </p:cNvSpPr>
          <p:nvPr/>
        </p:nvSpPr>
        <p:spPr bwMode="auto">
          <a:xfrm>
            <a:off x="230573" y="6614553"/>
            <a:ext cx="9610339" cy="821667"/>
          </a:xfrm>
          <a:prstGeom prst="rect">
            <a:avLst/>
          </a:prstGeom>
          <a:solidFill>
            <a:srgbClr val="00B0F0">
              <a:alpha val="63136"/>
            </a:srgbClr>
          </a:solidFill>
          <a:ln w="9525" algn="ctr">
            <a:solidFill>
              <a:schemeClr val="tx1"/>
            </a:solidFill>
            <a:round/>
            <a:headEnd/>
            <a:tailEnd/>
          </a:ln>
        </p:spPr>
        <p:txBody>
          <a:bodyPr/>
          <a:lstStyle/>
          <a:p>
            <a:pPr marL="285750" indent="-285750">
              <a:buFont typeface="Arial" panose="020B0604020202020204" pitchFamily="34" charset="0"/>
              <a:buChar char="•"/>
            </a:pPr>
            <a:r>
              <a:rPr lang="en-US" altLang="en-US" sz="1400" b="1" dirty="0" smtClean="0"/>
              <a:t>Previous 5 year data will be provided during the full 2020 year review</a:t>
            </a:r>
          </a:p>
          <a:p>
            <a:pPr marL="285750" indent="-285750">
              <a:buFont typeface="Arial" panose="020B0604020202020204" pitchFamily="34" charset="0"/>
              <a:buChar char="•"/>
            </a:pPr>
            <a:endParaRPr lang="en-US" altLang="en-US" sz="1400" b="1" dirty="0"/>
          </a:p>
          <a:p>
            <a:r>
              <a:rPr lang="en-US" altLang="en-US" sz="1400" b="1" dirty="0" smtClean="0"/>
              <a:t>Q4 has performed particularly well and we can conclude the regional businesses has also kep</a:t>
            </a:r>
            <a:r>
              <a:rPr lang="en-US" altLang="en-US" sz="1400" b="1" dirty="0" smtClean="0"/>
              <a:t>t up the demands despite the difficulties in the market</a:t>
            </a:r>
            <a:endParaRPr lang="en-US" altLang="en-US" sz="1400" b="1" dirty="0"/>
          </a:p>
        </p:txBody>
      </p:sp>
    </p:spTree>
    <p:extLst>
      <p:ext uri="{BB962C8B-B14F-4D97-AF65-F5344CB8AC3E}">
        <p14:creationId xmlns:p14="http://schemas.microsoft.com/office/powerpoint/2010/main" val="35874769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530225" y="228600"/>
            <a:ext cx="90709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4840"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buClrTx/>
              <a:buFontTx/>
              <a:buNone/>
            </a:pPr>
            <a:r>
              <a:rPr lang="en-US" altLang="en-US" sz="2800" b="1" dirty="0">
                <a:solidFill>
                  <a:srgbClr val="000000"/>
                </a:solidFill>
              </a:rPr>
              <a:t>Total Air Exports (In Tons</a:t>
            </a:r>
            <a:r>
              <a:rPr lang="en-US" altLang="en-US" sz="2800" b="1" dirty="0" smtClean="0">
                <a:solidFill>
                  <a:srgbClr val="000000"/>
                </a:solidFill>
              </a:rPr>
              <a:t>)</a:t>
            </a:r>
          </a:p>
          <a:p>
            <a:pPr algn="ctr" eaLnBrk="1">
              <a:buClrTx/>
              <a:buFontTx/>
              <a:buNone/>
            </a:pPr>
            <a:r>
              <a:rPr lang="en-US" altLang="en-US" sz="2800" b="1" dirty="0" smtClean="0">
                <a:solidFill>
                  <a:srgbClr val="000000"/>
                </a:solidFill>
              </a:rPr>
              <a:t>Month on Month</a:t>
            </a:r>
            <a:endParaRPr lang="en-US" altLang="en-US" sz="2800" b="1" dirty="0">
              <a:solidFill>
                <a:srgbClr val="000000"/>
              </a:solidFill>
            </a:endParaRPr>
          </a:p>
        </p:txBody>
      </p:sp>
      <p:sp>
        <p:nvSpPr>
          <p:cNvPr id="5" name="Rectangle 4"/>
          <p:cNvSpPr>
            <a:spLocks noChangeArrowheads="1"/>
          </p:cNvSpPr>
          <p:nvPr/>
        </p:nvSpPr>
        <p:spPr bwMode="auto">
          <a:xfrm>
            <a:off x="87312" y="6648543"/>
            <a:ext cx="9952037" cy="865095"/>
          </a:xfrm>
          <a:prstGeom prst="rect">
            <a:avLst/>
          </a:prstGeom>
          <a:solidFill>
            <a:srgbClr val="00B0F0">
              <a:alpha val="63136"/>
            </a:srgbClr>
          </a:solidFill>
          <a:ln w="9525" algn="ctr">
            <a:solidFill>
              <a:schemeClr val="tx1"/>
            </a:solidFill>
            <a:round/>
            <a:headEnd/>
            <a:tailEnd/>
          </a:ln>
        </p:spPr>
        <p:txBody>
          <a:bodyPr/>
          <a:lstStyle/>
          <a:p>
            <a:r>
              <a:rPr lang="en-US" altLang="en-US" sz="1400" b="1" dirty="0" smtClean="0"/>
              <a:t>3</a:t>
            </a:r>
            <a:r>
              <a:rPr lang="en-US" altLang="en-US" sz="1400" b="1" baseline="30000" dirty="0" smtClean="0"/>
              <a:t>rd</a:t>
            </a:r>
            <a:r>
              <a:rPr lang="en-US" altLang="en-US" sz="1400" b="1" dirty="0" smtClean="0"/>
              <a:t> Quarter of 2020 did not see major improvement in exports due to the immediately post COVID dynamics in the market. The export market did not see any sudden improvements compared to July.</a:t>
            </a:r>
            <a:endParaRPr lang="en-US" altLang="en-US" sz="1400" b="1" dirty="0"/>
          </a:p>
        </p:txBody>
      </p:sp>
      <p:graphicFrame>
        <p:nvGraphicFramePr>
          <p:cNvPr id="10" name="Chart 9"/>
          <p:cNvGraphicFramePr>
            <a:graphicFrameLocks/>
          </p:cNvGraphicFramePr>
          <p:nvPr>
            <p:extLst>
              <p:ext uri="{D42A27DB-BD31-4B8C-83A1-F6EECF244321}">
                <p14:modId xmlns:p14="http://schemas.microsoft.com/office/powerpoint/2010/main" val="1430538756"/>
              </p:ext>
            </p:extLst>
          </p:nvPr>
        </p:nvGraphicFramePr>
        <p:xfrm>
          <a:off x="118411" y="1036637"/>
          <a:ext cx="9874900"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p:cNvGraphicFramePr>
            <a:graphicFrameLocks noGrp="1"/>
          </p:cNvGraphicFramePr>
          <p:nvPr>
            <p:extLst>
              <p:ext uri="{D42A27DB-BD31-4B8C-83A1-F6EECF244321}">
                <p14:modId xmlns:p14="http://schemas.microsoft.com/office/powerpoint/2010/main" val="68901459"/>
              </p:ext>
            </p:extLst>
          </p:nvPr>
        </p:nvGraphicFramePr>
        <p:xfrm>
          <a:off x="118411" y="3517899"/>
          <a:ext cx="9874900" cy="3005142"/>
        </p:xfrm>
        <a:graphic>
          <a:graphicData uri="http://schemas.openxmlformats.org/drawingml/2006/table">
            <a:tbl>
              <a:tblPr/>
              <a:tblGrid>
                <a:gridCol w="1657878"/>
                <a:gridCol w="1559196"/>
                <a:gridCol w="1631562"/>
                <a:gridCol w="1763140"/>
                <a:gridCol w="1631562"/>
                <a:gridCol w="1631562"/>
              </a:tblGrid>
              <a:tr h="214653">
                <a:tc>
                  <a:txBody>
                    <a:bodyPr/>
                    <a:lstStyle/>
                    <a:p>
                      <a:pPr algn="ctr" fontAlgn="b"/>
                      <a:r>
                        <a:rPr lang="en-US" sz="1100" b="1"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100" b="1" i="0" u="none" strike="noStrike">
                          <a:solidFill>
                            <a:srgbClr val="000000"/>
                          </a:solidFill>
                          <a:effectLst/>
                          <a:latin typeface="Arial" panose="020B0604020202020204" pitchFamily="34" charset="0"/>
                        </a:rPr>
                        <a:t>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100" b="1" i="0" u="none" strike="noStrike">
                          <a:solidFill>
                            <a:srgbClr val="000000"/>
                          </a:solidFill>
                          <a:effectLst/>
                          <a:latin typeface="Arial" panose="020B0604020202020204" pitchFamily="34" charset="0"/>
                        </a:rPr>
                        <a:t>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100" b="1" i="0" u="none" strike="noStrike">
                          <a:solidFill>
                            <a:srgbClr val="000000"/>
                          </a:solidFill>
                          <a:effectLst/>
                          <a:latin typeface="Arial" panose="020B0604020202020204" pitchFamily="34" charset="0"/>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100" b="1" i="0" u="none" strike="noStrike">
                          <a:solidFill>
                            <a:srgbClr val="000000"/>
                          </a:solidFill>
                          <a:effectLst/>
                          <a:latin typeface="Arial" panose="020B0604020202020204" pitchFamily="34" charset="0"/>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100" b="1" i="0" u="none" strike="noStrike">
                          <a:solidFill>
                            <a:srgbClr val="000000"/>
                          </a:solidFill>
                          <a:effectLst/>
                          <a:latin typeface="Arial" panose="020B0604020202020204" pitchFamily="34" charset="0"/>
                        </a:rPr>
                        <a:t>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r>
              <a:tr h="214653">
                <a:tc>
                  <a:txBody>
                    <a:bodyPr/>
                    <a:lstStyle/>
                    <a:p>
                      <a:pPr algn="ctr" fontAlgn="b"/>
                      <a:r>
                        <a:rPr lang="en-US" sz="1100" b="1" i="0" u="none" strike="noStrike">
                          <a:solidFill>
                            <a:srgbClr val="000000"/>
                          </a:solidFill>
                          <a:effectLst/>
                          <a:latin typeface="Arial" panose="020B0604020202020204" pitchFamily="34" charset="0"/>
                        </a:rPr>
                        <a:t>Jan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100" b="0" i="0" u="none" strike="noStrike">
                          <a:solidFill>
                            <a:srgbClr val="000000"/>
                          </a:solidFill>
                          <a:effectLst/>
                          <a:latin typeface="Arial" panose="020B0604020202020204" pitchFamily="34" charset="0"/>
                        </a:rPr>
                        <a:t>10,601.33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11,209.90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14,028.34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13,785.71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13,279.38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14653">
                <a:tc>
                  <a:txBody>
                    <a:bodyPr/>
                    <a:lstStyle/>
                    <a:p>
                      <a:pPr algn="ctr" fontAlgn="b"/>
                      <a:r>
                        <a:rPr lang="en-US" sz="1100" b="1" i="0" u="none" strike="noStrike">
                          <a:solidFill>
                            <a:srgbClr val="000000"/>
                          </a:solidFill>
                          <a:effectLst/>
                          <a:latin typeface="Arial" panose="020B0604020202020204" pitchFamily="34" charset="0"/>
                        </a:rPr>
                        <a:t>Feb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100" b="0" i="0" u="none" strike="noStrike">
                          <a:solidFill>
                            <a:srgbClr val="000000"/>
                          </a:solidFill>
                          <a:effectLst/>
                          <a:latin typeface="Arial" panose="020B0604020202020204" pitchFamily="34" charset="0"/>
                        </a:rPr>
                        <a:t>10,870.11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11,613.41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13,801.10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13,417.90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13,174.61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14653">
                <a:tc>
                  <a:txBody>
                    <a:bodyPr/>
                    <a:lstStyle/>
                    <a:p>
                      <a:pPr algn="ctr" fontAlgn="b"/>
                      <a:r>
                        <a:rPr lang="en-US" sz="1100" b="1" i="0" u="none" strike="noStrike">
                          <a:solidFill>
                            <a:srgbClr val="000000"/>
                          </a:solidFill>
                          <a:effectLst/>
                          <a:latin typeface="Arial" panose="020B0604020202020204" pitchFamily="34" charset="0"/>
                        </a:rPr>
                        <a:t>Mar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100" b="0" i="0" u="none" strike="noStrike">
                          <a:solidFill>
                            <a:srgbClr val="000000"/>
                          </a:solidFill>
                          <a:effectLst/>
                          <a:latin typeface="Arial" panose="020B0604020202020204" pitchFamily="34" charset="0"/>
                        </a:rPr>
                        <a:t>12,555.19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13,652.25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16,244.86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16,292.42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9,016.18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14653">
                <a:tc>
                  <a:txBody>
                    <a:bodyPr/>
                    <a:lstStyle/>
                    <a:p>
                      <a:pPr algn="ctr" fontAlgn="b"/>
                      <a:r>
                        <a:rPr lang="en-US" sz="1100" b="1" i="0" u="none" strike="noStrike">
                          <a:solidFill>
                            <a:srgbClr val="000000"/>
                          </a:solidFill>
                          <a:effectLst/>
                          <a:latin typeface="Arial" panose="020B0604020202020204" pitchFamily="34" charset="0"/>
                        </a:rPr>
                        <a:t>Apr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100" b="0" i="0" u="none" strike="noStrike">
                          <a:solidFill>
                            <a:srgbClr val="000000"/>
                          </a:solidFill>
                          <a:effectLst/>
                          <a:latin typeface="Arial" panose="020B0604020202020204" pitchFamily="34" charset="0"/>
                        </a:rPr>
                        <a:t>10,989.35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12,576.85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14,901.63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12,808.03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2,440.22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14653">
                <a:tc>
                  <a:txBody>
                    <a:bodyPr/>
                    <a:lstStyle/>
                    <a:p>
                      <a:pPr algn="ctr" fontAlgn="b"/>
                      <a:r>
                        <a:rPr lang="en-US" sz="1100" b="1" i="0" u="none" strike="noStrike">
                          <a:solidFill>
                            <a:srgbClr val="000000"/>
                          </a:solidFill>
                          <a:effectLst/>
                          <a:latin typeface="Arial" panose="020B0604020202020204" pitchFamily="34" charset="0"/>
                        </a:rPr>
                        <a:t>May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100" b="0" i="0" u="none" strike="noStrike">
                          <a:solidFill>
                            <a:srgbClr val="000000"/>
                          </a:solidFill>
                          <a:effectLst/>
                          <a:latin typeface="Arial" panose="020B0604020202020204" pitchFamily="34" charset="0"/>
                        </a:rPr>
                        <a:t>11,259.31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12,567.75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14,472.57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12,822.10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4,135.50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14653">
                <a:tc>
                  <a:txBody>
                    <a:bodyPr/>
                    <a:lstStyle/>
                    <a:p>
                      <a:pPr algn="ctr" fontAlgn="b"/>
                      <a:r>
                        <a:rPr lang="en-US" sz="1100" b="1" i="0" u="none" strike="noStrike">
                          <a:solidFill>
                            <a:srgbClr val="000000"/>
                          </a:solidFill>
                          <a:effectLst/>
                          <a:latin typeface="Arial" panose="020B0604020202020204" pitchFamily="34" charset="0"/>
                        </a:rPr>
                        <a:t>Jun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100" b="0" i="0" u="none" strike="noStrike">
                          <a:solidFill>
                            <a:srgbClr val="000000"/>
                          </a:solidFill>
                          <a:effectLst/>
                          <a:latin typeface="Arial" panose="020B0604020202020204" pitchFamily="34" charset="0"/>
                        </a:rPr>
                        <a:t>11,478.27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12,555.70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13,375.31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12,478.47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7,876.50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14653">
                <a:tc>
                  <a:txBody>
                    <a:bodyPr/>
                    <a:lstStyle/>
                    <a:p>
                      <a:pPr algn="ctr" fontAlgn="b"/>
                      <a:r>
                        <a:rPr lang="en-US" sz="1100" b="1" i="0" u="none" strike="noStrike">
                          <a:solidFill>
                            <a:srgbClr val="000000"/>
                          </a:solidFill>
                          <a:effectLst/>
                          <a:latin typeface="Arial" panose="020B0604020202020204" pitchFamily="34" charset="0"/>
                        </a:rPr>
                        <a:t>Jul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100" b="0" i="0" u="none" strike="noStrike">
                          <a:solidFill>
                            <a:srgbClr val="000000"/>
                          </a:solidFill>
                          <a:effectLst/>
                          <a:latin typeface="Arial" panose="020B0604020202020204" pitchFamily="34" charset="0"/>
                        </a:rPr>
                        <a:t>11,780.23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14,287.77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14,094.70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13,997.98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6,944.16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14653">
                <a:tc>
                  <a:txBody>
                    <a:bodyPr/>
                    <a:lstStyle/>
                    <a:p>
                      <a:pPr algn="ctr" fontAlgn="b"/>
                      <a:r>
                        <a:rPr lang="en-US" sz="1100" b="1" i="0" u="none" strike="noStrike">
                          <a:solidFill>
                            <a:srgbClr val="000000"/>
                          </a:solidFill>
                          <a:effectLst/>
                          <a:latin typeface="Arial" panose="020B0604020202020204" pitchFamily="34" charset="0"/>
                        </a:rPr>
                        <a:t>Aug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100" b="0" i="0" u="none" strike="noStrike">
                          <a:solidFill>
                            <a:srgbClr val="000000"/>
                          </a:solidFill>
                          <a:effectLst/>
                          <a:latin typeface="Arial" panose="020B0604020202020204" pitchFamily="34" charset="0"/>
                        </a:rPr>
                        <a:t>11,778.75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14,930.72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14,868.58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13,766.30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7,744.63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14653">
                <a:tc>
                  <a:txBody>
                    <a:bodyPr/>
                    <a:lstStyle/>
                    <a:p>
                      <a:pPr algn="ctr" fontAlgn="b"/>
                      <a:r>
                        <a:rPr lang="en-US" sz="1100" b="1" i="0" u="none" strike="noStrike">
                          <a:solidFill>
                            <a:srgbClr val="000000"/>
                          </a:solidFill>
                          <a:effectLst/>
                          <a:latin typeface="Arial" panose="020B0604020202020204" pitchFamily="34" charset="0"/>
                        </a:rPr>
                        <a:t>Sep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100" b="0" i="0" u="none" strike="noStrike">
                          <a:solidFill>
                            <a:srgbClr val="000000"/>
                          </a:solidFill>
                          <a:effectLst/>
                          <a:latin typeface="Arial" panose="020B0604020202020204" pitchFamily="34" charset="0"/>
                        </a:rPr>
                        <a:t>11,483.48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14,199.97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13,845.34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12,332.20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7,733.17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14653">
                <a:tc>
                  <a:txBody>
                    <a:bodyPr/>
                    <a:lstStyle/>
                    <a:p>
                      <a:pPr algn="ctr" fontAlgn="b"/>
                      <a:r>
                        <a:rPr lang="en-US" sz="1100" b="1" i="0" u="none" strike="noStrike">
                          <a:solidFill>
                            <a:srgbClr val="000000"/>
                          </a:solidFill>
                          <a:effectLst/>
                          <a:latin typeface="Arial" panose="020B0604020202020204" pitchFamily="34" charset="0"/>
                        </a:rPr>
                        <a:t>Oct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100" b="0" i="0" u="none" strike="noStrike">
                          <a:solidFill>
                            <a:srgbClr val="000000"/>
                          </a:solidFill>
                          <a:effectLst/>
                          <a:latin typeface="Arial" panose="020B0604020202020204" pitchFamily="34" charset="0"/>
                        </a:rPr>
                        <a:t>12,267.37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15,275.54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14,457.10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13,958.57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14653">
                <a:tc>
                  <a:txBody>
                    <a:bodyPr/>
                    <a:lstStyle/>
                    <a:p>
                      <a:pPr algn="ctr" fontAlgn="b"/>
                      <a:r>
                        <a:rPr lang="en-US" sz="1100" b="1" i="0" u="none" strike="noStrike">
                          <a:solidFill>
                            <a:srgbClr val="000000"/>
                          </a:solidFill>
                          <a:effectLst/>
                          <a:latin typeface="Arial" panose="020B0604020202020204" pitchFamily="34" charset="0"/>
                        </a:rPr>
                        <a:t>Nov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100" b="0" i="0" u="none" strike="noStrike">
                          <a:solidFill>
                            <a:srgbClr val="000000"/>
                          </a:solidFill>
                          <a:effectLst/>
                          <a:latin typeface="Arial" panose="020B0604020202020204" pitchFamily="34" charset="0"/>
                        </a:rPr>
                        <a:t>11,931.32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14,706.86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14,011.27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13,304.60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14653">
                <a:tc>
                  <a:txBody>
                    <a:bodyPr/>
                    <a:lstStyle/>
                    <a:p>
                      <a:pPr algn="ctr" fontAlgn="b"/>
                      <a:r>
                        <a:rPr lang="en-US" sz="1100" b="1" i="0" u="none" strike="noStrike">
                          <a:solidFill>
                            <a:srgbClr val="000000"/>
                          </a:solidFill>
                          <a:effectLst/>
                          <a:latin typeface="Arial" panose="020B0604020202020204" pitchFamily="34" charset="0"/>
                        </a:rPr>
                        <a:t>Dec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100" b="0" i="0" u="none" strike="noStrike">
                          <a:solidFill>
                            <a:srgbClr val="000000"/>
                          </a:solidFill>
                          <a:effectLst/>
                          <a:latin typeface="Arial" panose="020B0604020202020204" pitchFamily="34" charset="0"/>
                        </a:rPr>
                        <a:t>11,958.06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14,537.97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13,894.25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13,343.25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1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14653">
                <a:tc>
                  <a:txBody>
                    <a:bodyPr/>
                    <a:lstStyle/>
                    <a:p>
                      <a:pPr algn="ctr" fontAlgn="b"/>
                      <a:r>
                        <a:rPr lang="en-US" sz="1100" b="1" i="0" u="none" strike="noStrike">
                          <a:solidFill>
                            <a:srgbClr val="000000"/>
                          </a:solidFill>
                          <a:effectLst/>
                          <a:latin typeface="Arial" panose="020B0604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100" b="1" i="0" u="none" strike="noStrike">
                          <a:solidFill>
                            <a:srgbClr val="000000"/>
                          </a:solidFill>
                          <a:effectLst/>
                          <a:latin typeface="Arial" panose="020B0604020202020204" pitchFamily="34" charset="0"/>
                        </a:rPr>
                        <a:t>138,952.77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100" b="1" i="0" u="none" strike="noStrike">
                          <a:solidFill>
                            <a:srgbClr val="000000"/>
                          </a:solidFill>
                          <a:effectLst/>
                          <a:latin typeface="Arial" panose="020B0604020202020204" pitchFamily="34" charset="0"/>
                        </a:rPr>
                        <a:t>162,114.69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100" b="1" i="0" u="none" strike="noStrike">
                          <a:solidFill>
                            <a:srgbClr val="000000"/>
                          </a:solidFill>
                          <a:effectLst/>
                          <a:latin typeface="Arial" panose="020B0604020202020204" pitchFamily="34" charset="0"/>
                        </a:rPr>
                        <a:t>171,995.03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100" b="1" i="0" u="none" strike="noStrike">
                          <a:solidFill>
                            <a:srgbClr val="000000"/>
                          </a:solidFill>
                          <a:effectLst/>
                          <a:latin typeface="Arial" panose="020B0604020202020204" pitchFamily="34" charset="0"/>
                        </a:rPr>
                        <a:t>162,307.53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100" b="1" i="0" u="none" strike="noStrike" dirty="0">
                          <a:solidFill>
                            <a:srgbClr val="000000"/>
                          </a:solidFill>
                          <a:effectLst/>
                          <a:latin typeface="Arial" panose="020B0604020202020204" pitchFamily="34" charset="0"/>
                        </a:rPr>
                        <a:t>72,344.34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530225" y="228600"/>
            <a:ext cx="90709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4840"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buClrTx/>
              <a:buFontTx/>
              <a:buNone/>
            </a:pPr>
            <a:r>
              <a:rPr lang="en-US" altLang="en-US" sz="2800" b="1" dirty="0" smtClean="0">
                <a:solidFill>
                  <a:srgbClr val="000000"/>
                </a:solidFill>
              </a:rPr>
              <a:t>Total Air Exports (In Tons)</a:t>
            </a:r>
          </a:p>
          <a:p>
            <a:pPr algn="ctr" eaLnBrk="1">
              <a:buClrTx/>
              <a:buFontTx/>
              <a:buNone/>
            </a:pPr>
            <a:r>
              <a:rPr lang="en-US" altLang="en-US" sz="2800" b="1" dirty="0" smtClean="0">
                <a:solidFill>
                  <a:srgbClr val="000000"/>
                </a:solidFill>
              </a:rPr>
              <a:t>Quarterly</a:t>
            </a:r>
            <a:endParaRPr lang="en-US" altLang="en-US" sz="2800" b="1" dirty="0">
              <a:solidFill>
                <a:srgbClr val="000000"/>
              </a:solidFill>
            </a:endParaRPr>
          </a:p>
        </p:txBody>
      </p:sp>
      <p:sp>
        <p:nvSpPr>
          <p:cNvPr id="3075" name="Rectangle 4"/>
          <p:cNvSpPr>
            <a:spLocks noChangeArrowheads="1"/>
          </p:cNvSpPr>
          <p:nvPr/>
        </p:nvSpPr>
        <p:spPr bwMode="auto">
          <a:xfrm>
            <a:off x="163513" y="6675438"/>
            <a:ext cx="9952037" cy="838200"/>
          </a:xfrm>
          <a:prstGeom prst="rect">
            <a:avLst/>
          </a:prstGeom>
          <a:solidFill>
            <a:srgbClr val="00B0F0">
              <a:alpha val="63136"/>
            </a:srgbClr>
          </a:solidFill>
          <a:ln w="9525" algn="ctr">
            <a:solidFill>
              <a:schemeClr val="tx1"/>
            </a:solidFill>
            <a:round/>
            <a:headEnd/>
            <a:tailEnd/>
          </a:ln>
        </p:spPr>
        <p:txBody>
          <a:bodyPr/>
          <a:lstStyle/>
          <a:p>
            <a:r>
              <a:rPr lang="en-US" altLang="en-US" sz="1400" b="1" dirty="0"/>
              <a:t>Comparing the last 5 years tonnage, </a:t>
            </a:r>
            <a:r>
              <a:rPr lang="en-US" altLang="en-US" sz="1400" b="1" dirty="0" smtClean="0"/>
              <a:t>Q3 &amp; Q4 </a:t>
            </a:r>
            <a:r>
              <a:rPr lang="en-US" altLang="en-US" sz="1400" b="1" dirty="0"/>
              <a:t>of </a:t>
            </a:r>
            <a:r>
              <a:rPr lang="en-US" altLang="en-US" sz="1400" b="1" dirty="0" smtClean="0"/>
              <a:t>2017 &amp; Q1 of 2018 had </a:t>
            </a:r>
            <a:r>
              <a:rPr lang="en-US" altLang="en-US" sz="1400" b="1" dirty="0"/>
              <a:t>the highest volumes. </a:t>
            </a:r>
          </a:p>
          <a:p>
            <a:r>
              <a:rPr lang="en-US" altLang="en-US" sz="1400" b="1" dirty="0" smtClean="0"/>
              <a:t>2020 3</a:t>
            </a:r>
            <a:r>
              <a:rPr lang="en-US" altLang="en-US" sz="1400" b="1" baseline="30000" dirty="0" smtClean="0"/>
              <a:t>rd</a:t>
            </a:r>
            <a:r>
              <a:rPr lang="en-US" altLang="en-US" sz="1400" b="1" dirty="0" smtClean="0"/>
              <a:t> Quarter is 44% behind compared with the same period in 2019 due to the effect of 1</a:t>
            </a:r>
            <a:r>
              <a:rPr lang="en-US" altLang="en-US" sz="1400" b="1" baseline="30000" dirty="0" smtClean="0"/>
              <a:t>st</a:t>
            </a:r>
            <a:r>
              <a:rPr lang="en-US" altLang="en-US" sz="1400" b="1" dirty="0" smtClean="0"/>
              <a:t> lock down &amp; market did not pick up as expected</a:t>
            </a:r>
            <a:r>
              <a:rPr lang="en-US" altLang="en-US" sz="1400" b="1" dirty="0" smtClean="0"/>
              <a:t>. Market performed about half of the volume that was moved in 2019 same period</a:t>
            </a:r>
            <a:endParaRPr lang="en-US" altLang="en-US" sz="1400" b="1" dirty="0" smtClean="0"/>
          </a:p>
        </p:txBody>
      </p:sp>
      <p:graphicFrame>
        <p:nvGraphicFramePr>
          <p:cNvPr id="8" name="Chart 7"/>
          <p:cNvGraphicFramePr>
            <a:graphicFrameLocks/>
          </p:cNvGraphicFramePr>
          <p:nvPr>
            <p:extLst>
              <p:ext uri="{D42A27DB-BD31-4B8C-83A1-F6EECF244321}">
                <p14:modId xmlns:p14="http://schemas.microsoft.com/office/powerpoint/2010/main" val="552922523"/>
              </p:ext>
            </p:extLst>
          </p:nvPr>
        </p:nvGraphicFramePr>
        <p:xfrm>
          <a:off x="179621" y="993777"/>
          <a:ext cx="9585091" cy="27833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693016169"/>
              </p:ext>
            </p:extLst>
          </p:nvPr>
        </p:nvGraphicFramePr>
        <p:xfrm>
          <a:off x="163513" y="3913132"/>
          <a:ext cx="9677398" cy="2609904"/>
        </p:xfrm>
        <a:graphic>
          <a:graphicData uri="http://schemas.openxmlformats.org/drawingml/2006/table">
            <a:tbl>
              <a:tblPr/>
              <a:tblGrid>
                <a:gridCol w="1624720"/>
                <a:gridCol w="1528011"/>
                <a:gridCol w="1598930"/>
                <a:gridCol w="1727877"/>
                <a:gridCol w="1598930"/>
                <a:gridCol w="1598930"/>
              </a:tblGrid>
              <a:tr h="260990">
                <a:tc>
                  <a:txBody>
                    <a:bodyPr/>
                    <a:lstStyle/>
                    <a:p>
                      <a:pPr algn="l" fontAlgn="b"/>
                      <a:r>
                        <a:rPr lang="en-US" sz="16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panose="020B0604020202020204" pitchFamily="34" charset="0"/>
                        </a:rPr>
                        <a:t>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600" b="1" i="0" u="none" strike="noStrike">
                          <a:solidFill>
                            <a:srgbClr val="000000"/>
                          </a:solidFill>
                          <a:effectLst/>
                          <a:latin typeface="Arial" panose="020B0604020202020204" pitchFamily="34" charset="0"/>
                        </a:rPr>
                        <a:t>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600" b="1" i="0" u="none" strike="noStrike">
                          <a:solidFill>
                            <a:srgbClr val="000000"/>
                          </a:solidFill>
                          <a:effectLst/>
                          <a:latin typeface="Arial" panose="020B0604020202020204" pitchFamily="34" charset="0"/>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600" b="1" i="0" u="none" strike="noStrike">
                          <a:solidFill>
                            <a:srgbClr val="000000"/>
                          </a:solidFill>
                          <a:effectLst/>
                          <a:latin typeface="Arial" panose="020B0604020202020204" pitchFamily="34" charset="0"/>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600" b="1" i="0" u="none" strike="noStrike">
                          <a:solidFill>
                            <a:srgbClr val="000000"/>
                          </a:solidFill>
                          <a:effectLst/>
                          <a:latin typeface="Arial" panose="020B0604020202020204" pitchFamily="34" charset="0"/>
                        </a:rPr>
                        <a:t>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r>
              <a:tr h="521981">
                <a:tc>
                  <a:txBody>
                    <a:bodyPr/>
                    <a:lstStyle/>
                    <a:p>
                      <a:pPr algn="ctr" fontAlgn="b"/>
                      <a:r>
                        <a:rPr lang="en-US" sz="1600" b="1" i="0" u="none" strike="noStrike">
                          <a:solidFill>
                            <a:srgbClr val="000000"/>
                          </a:solidFill>
                          <a:effectLst/>
                          <a:latin typeface="Arial" panose="020B0604020202020204" pitchFamily="34" charset="0"/>
                        </a:rPr>
                        <a:t>1st Quarter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1600" b="0" i="0" u="none" strike="noStrike">
                          <a:effectLst/>
                          <a:latin typeface="Arial" panose="020B0604020202020204" pitchFamily="34" charset="0"/>
                        </a:rPr>
                        <a:t>34,026.63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effectLst/>
                          <a:latin typeface="Arial" panose="020B0604020202020204" pitchFamily="34" charset="0"/>
                        </a:rPr>
                        <a:t>36,475.56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effectLst/>
                          <a:latin typeface="Arial" panose="020B0604020202020204" pitchFamily="34" charset="0"/>
                        </a:rPr>
                        <a:t>44,074.30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effectLst/>
                          <a:latin typeface="Arial" panose="020B0604020202020204" pitchFamily="34" charset="0"/>
                        </a:rPr>
                        <a:t>43,496.02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effectLst/>
                          <a:latin typeface="Arial" panose="020B0604020202020204" pitchFamily="34" charset="0"/>
                        </a:rPr>
                        <a:t>35,470.17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1981">
                <a:tc>
                  <a:txBody>
                    <a:bodyPr/>
                    <a:lstStyle/>
                    <a:p>
                      <a:pPr algn="ctr" fontAlgn="b"/>
                      <a:r>
                        <a:rPr lang="en-US" sz="1600" b="1" i="0" u="none" strike="noStrike">
                          <a:solidFill>
                            <a:srgbClr val="000000"/>
                          </a:solidFill>
                          <a:effectLst/>
                          <a:latin typeface="Arial" panose="020B0604020202020204" pitchFamily="34" charset="0"/>
                        </a:rPr>
                        <a:t>2nd Quarter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1600" b="0" i="0" u="none" strike="noStrike">
                          <a:effectLst/>
                          <a:latin typeface="Arial" panose="020B0604020202020204" pitchFamily="34" charset="0"/>
                        </a:rPr>
                        <a:t>33,726.93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effectLst/>
                          <a:latin typeface="Arial" panose="020B0604020202020204" pitchFamily="34" charset="0"/>
                        </a:rPr>
                        <a:t>37,700.31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effectLst/>
                          <a:latin typeface="Arial" panose="020B0604020202020204" pitchFamily="34" charset="0"/>
                        </a:rPr>
                        <a:t>42,749.50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effectLst/>
                          <a:latin typeface="Arial" panose="020B0604020202020204" pitchFamily="34" charset="0"/>
                        </a:rPr>
                        <a:t>38,108.60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effectLst/>
                          <a:latin typeface="Arial" panose="020B0604020202020204" pitchFamily="34" charset="0"/>
                        </a:rPr>
                        <a:t>14,452.22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1981">
                <a:tc>
                  <a:txBody>
                    <a:bodyPr/>
                    <a:lstStyle/>
                    <a:p>
                      <a:pPr algn="ctr" fontAlgn="b"/>
                      <a:r>
                        <a:rPr lang="en-US" sz="1600" b="1" i="0" u="none" strike="noStrike">
                          <a:solidFill>
                            <a:srgbClr val="000000"/>
                          </a:solidFill>
                          <a:effectLst/>
                          <a:latin typeface="Arial" panose="020B0604020202020204" pitchFamily="34" charset="0"/>
                        </a:rPr>
                        <a:t>3rd Quarter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1600" b="0" i="0" u="none" strike="noStrike">
                          <a:effectLst/>
                          <a:latin typeface="Arial" panose="020B0604020202020204" pitchFamily="34" charset="0"/>
                        </a:rPr>
                        <a:t>35,042.46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effectLst/>
                          <a:latin typeface="Arial" panose="020B0604020202020204" pitchFamily="34" charset="0"/>
                        </a:rPr>
                        <a:t>43,418.46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effectLst/>
                          <a:latin typeface="Arial" panose="020B0604020202020204" pitchFamily="34" charset="0"/>
                        </a:rPr>
                        <a:t>42,808.61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effectLst/>
                          <a:latin typeface="Arial" panose="020B0604020202020204" pitchFamily="34" charset="0"/>
                        </a:rPr>
                        <a:t>40,096.48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effectLst/>
                          <a:latin typeface="Arial" panose="020B0604020202020204" pitchFamily="34" charset="0"/>
                        </a:rPr>
                        <a:t>22,421.96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1981">
                <a:tc>
                  <a:txBody>
                    <a:bodyPr/>
                    <a:lstStyle/>
                    <a:p>
                      <a:pPr algn="ctr" fontAlgn="b"/>
                      <a:r>
                        <a:rPr lang="en-US" sz="1600" b="1" i="0" u="none" strike="noStrike">
                          <a:solidFill>
                            <a:srgbClr val="000000"/>
                          </a:solidFill>
                          <a:effectLst/>
                          <a:latin typeface="Arial" panose="020B0604020202020204" pitchFamily="34" charset="0"/>
                        </a:rPr>
                        <a:t>4th Quarter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1600" b="0" i="0" u="none" strike="noStrike">
                          <a:effectLst/>
                          <a:latin typeface="Arial" panose="020B0604020202020204" pitchFamily="34" charset="0"/>
                        </a:rPr>
                        <a:t>36,156.75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effectLst/>
                          <a:latin typeface="Arial" panose="020B0604020202020204" pitchFamily="34" charset="0"/>
                        </a:rPr>
                        <a:t>44,520.37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effectLst/>
                          <a:latin typeface="Arial" panose="020B0604020202020204" pitchFamily="34" charset="0"/>
                        </a:rPr>
                        <a:t>42,362.61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effectLst/>
                          <a:latin typeface="Arial" panose="020B0604020202020204" pitchFamily="34" charset="0"/>
                        </a:rPr>
                        <a:t>40,606.42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990">
                <a:tc>
                  <a:txBody>
                    <a:bodyPr/>
                    <a:lstStyle/>
                    <a:p>
                      <a:pPr algn="ctr" fontAlgn="b"/>
                      <a:r>
                        <a:rPr lang="en-US" sz="1600" b="1" i="0" u="none" strike="noStrike">
                          <a:solidFill>
                            <a:srgbClr val="000000"/>
                          </a:solidFill>
                          <a:effectLst/>
                          <a:latin typeface="Arial" panose="020B0604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600" b="1" i="0" u="none" strike="noStrike">
                          <a:solidFill>
                            <a:srgbClr val="000000"/>
                          </a:solidFill>
                          <a:effectLst/>
                          <a:latin typeface="Arial" panose="020B0604020202020204" pitchFamily="34" charset="0"/>
                        </a:rPr>
                        <a:t>138,952.77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600" b="1" i="0" u="none" strike="noStrike">
                          <a:solidFill>
                            <a:srgbClr val="000000"/>
                          </a:solidFill>
                          <a:effectLst/>
                          <a:latin typeface="Arial" panose="020B0604020202020204" pitchFamily="34" charset="0"/>
                        </a:rPr>
                        <a:t>162,114.70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600" b="1" i="0" u="none" strike="noStrike">
                          <a:solidFill>
                            <a:srgbClr val="000000"/>
                          </a:solidFill>
                          <a:effectLst/>
                          <a:latin typeface="Arial" panose="020B0604020202020204" pitchFamily="34" charset="0"/>
                        </a:rPr>
                        <a:t>171,995.02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600" b="1" i="0" u="none" strike="noStrike">
                          <a:solidFill>
                            <a:srgbClr val="000000"/>
                          </a:solidFill>
                          <a:effectLst/>
                          <a:latin typeface="Arial" panose="020B0604020202020204" pitchFamily="34" charset="0"/>
                        </a:rPr>
                        <a:t>162,307.52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600" b="1" i="0" u="none" strike="noStrike" dirty="0">
                          <a:solidFill>
                            <a:srgbClr val="000000"/>
                          </a:solidFill>
                          <a:effectLst/>
                          <a:latin typeface="Arial" panose="020B0604020202020204" pitchFamily="34" charset="0"/>
                        </a:rPr>
                        <a:t>72,344.35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530225" y="228600"/>
            <a:ext cx="90709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4840"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buClrTx/>
              <a:buFontTx/>
              <a:buNone/>
            </a:pPr>
            <a:r>
              <a:rPr lang="en-US" altLang="en-US" sz="2800" b="1" dirty="0">
                <a:solidFill>
                  <a:srgbClr val="000000"/>
                </a:solidFill>
              </a:rPr>
              <a:t>Total Air Imports (In Tons</a:t>
            </a:r>
            <a:r>
              <a:rPr lang="en-US" altLang="en-US" sz="2800" b="1" dirty="0" smtClean="0">
                <a:solidFill>
                  <a:srgbClr val="000000"/>
                </a:solidFill>
              </a:rPr>
              <a:t>)</a:t>
            </a:r>
          </a:p>
          <a:p>
            <a:pPr algn="ctr" eaLnBrk="1">
              <a:buClrTx/>
              <a:buFontTx/>
              <a:buNone/>
            </a:pPr>
            <a:r>
              <a:rPr lang="en-US" altLang="en-US" sz="2800" b="1" dirty="0" smtClean="0">
                <a:solidFill>
                  <a:srgbClr val="000000"/>
                </a:solidFill>
              </a:rPr>
              <a:t>Month on Month</a:t>
            </a:r>
            <a:endParaRPr lang="en-US" altLang="en-US" sz="2800" b="1" dirty="0">
              <a:solidFill>
                <a:srgbClr val="000000"/>
              </a:solidFill>
            </a:endParaRPr>
          </a:p>
        </p:txBody>
      </p:sp>
      <p:sp>
        <p:nvSpPr>
          <p:cNvPr id="6" name="Rectangle 4"/>
          <p:cNvSpPr>
            <a:spLocks noChangeArrowheads="1"/>
          </p:cNvSpPr>
          <p:nvPr/>
        </p:nvSpPr>
        <p:spPr bwMode="auto">
          <a:xfrm>
            <a:off x="150890" y="6599237"/>
            <a:ext cx="9766223" cy="960438"/>
          </a:xfrm>
          <a:prstGeom prst="rect">
            <a:avLst/>
          </a:prstGeom>
          <a:solidFill>
            <a:srgbClr val="00B0F0">
              <a:alpha val="63136"/>
            </a:srgbClr>
          </a:solidFill>
          <a:ln w="9525" algn="ctr">
            <a:solidFill>
              <a:schemeClr val="tx1"/>
            </a:solidFill>
            <a:round/>
            <a:headEnd/>
            <a:tailEnd/>
          </a:ln>
        </p:spPr>
        <p:txBody>
          <a:bodyPr/>
          <a:lstStyle/>
          <a:p>
            <a:r>
              <a:rPr lang="en-US" altLang="en-US" sz="1400" b="1" dirty="0"/>
              <a:t>Comparing last 5 years volumes (month on month) </a:t>
            </a:r>
            <a:r>
              <a:rPr lang="en-US" altLang="en-US" sz="1400" b="1" dirty="0" smtClean="0"/>
              <a:t>Q3 of 2018 recorded the highest 3</a:t>
            </a:r>
            <a:r>
              <a:rPr lang="en-US" altLang="en-US" sz="1400" b="1" baseline="30000" dirty="0" smtClean="0"/>
              <a:t>rd</a:t>
            </a:r>
            <a:r>
              <a:rPr lang="en-US" altLang="en-US" sz="1400" b="1" dirty="0" smtClean="0"/>
              <a:t> quarter volumes.</a:t>
            </a:r>
            <a:endParaRPr lang="en-US" altLang="en-US" sz="1400" b="1" dirty="0"/>
          </a:p>
          <a:p>
            <a:r>
              <a:rPr lang="en-US" altLang="en-US" sz="1400" b="1" dirty="0" smtClean="0"/>
              <a:t>July, August &amp; September of 2020 showed a similar volume trend but way behind 2019 figures</a:t>
            </a:r>
            <a:r>
              <a:rPr lang="en-US" altLang="en-US" sz="1400" b="1" dirty="0" smtClean="0"/>
              <a:t>. The local market restrictions for imports and the general slow down in consumption market has contributed significantly </a:t>
            </a:r>
            <a:endParaRPr lang="en-US" altLang="en-US" sz="1400" dirty="0"/>
          </a:p>
          <a:p>
            <a:endParaRPr lang="en-US" altLang="en-US" sz="1200" b="1" dirty="0"/>
          </a:p>
          <a:p>
            <a:endParaRPr lang="en-US" altLang="en-US" sz="1200" dirty="0"/>
          </a:p>
        </p:txBody>
      </p:sp>
      <p:graphicFrame>
        <p:nvGraphicFramePr>
          <p:cNvPr id="7" name="Chart 6"/>
          <p:cNvGraphicFramePr>
            <a:graphicFrameLocks/>
          </p:cNvGraphicFramePr>
          <p:nvPr>
            <p:extLst>
              <p:ext uri="{D42A27DB-BD31-4B8C-83A1-F6EECF244321}">
                <p14:modId xmlns:p14="http://schemas.microsoft.com/office/powerpoint/2010/main" val="2656670193"/>
              </p:ext>
            </p:extLst>
          </p:nvPr>
        </p:nvGraphicFramePr>
        <p:xfrm>
          <a:off x="179620" y="915474"/>
          <a:ext cx="9645177" cy="25864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830307677"/>
              </p:ext>
            </p:extLst>
          </p:nvPr>
        </p:nvGraphicFramePr>
        <p:xfrm>
          <a:off x="205720" y="3576038"/>
          <a:ext cx="9619076" cy="2870798"/>
        </p:xfrm>
        <a:graphic>
          <a:graphicData uri="http://schemas.openxmlformats.org/drawingml/2006/table">
            <a:tbl>
              <a:tblPr/>
              <a:tblGrid>
                <a:gridCol w="1823396"/>
                <a:gridCol w="1506284"/>
                <a:gridCol w="1506284"/>
                <a:gridCol w="1506284"/>
                <a:gridCol w="1506284"/>
                <a:gridCol w="1770544"/>
              </a:tblGrid>
              <a:tr h="205057">
                <a:tc>
                  <a:txBody>
                    <a:bodyPr/>
                    <a:lstStyle/>
                    <a:p>
                      <a:pPr algn="ctr" fontAlgn="b"/>
                      <a:r>
                        <a:rPr lang="en-US" sz="1200" b="1"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200" b="1" i="0" u="none" strike="noStrike">
                          <a:solidFill>
                            <a:srgbClr val="000000"/>
                          </a:solidFill>
                          <a:effectLst/>
                          <a:latin typeface="Arial" panose="020B0604020202020204" pitchFamily="34" charset="0"/>
                        </a:rPr>
                        <a:t>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200" b="1" i="0" u="none" strike="noStrike">
                          <a:solidFill>
                            <a:srgbClr val="000000"/>
                          </a:solidFill>
                          <a:effectLst/>
                          <a:latin typeface="Arial" panose="020B0604020202020204" pitchFamily="34" charset="0"/>
                        </a:rPr>
                        <a:t>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200" b="1" i="0" u="none" strike="noStrike">
                          <a:solidFill>
                            <a:srgbClr val="000000"/>
                          </a:solidFill>
                          <a:effectLst/>
                          <a:latin typeface="Arial" panose="020B0604020202020204" pitchFamily="34" charset="0"/>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200" b="1" i="0" u="none" strike="noStrike">
                          <a:solidFill>
                            <a:srgbClr val="000000"/>
                          </a:solidFill>
                          <a:effectLst/>
                          <a:latin typeface="Arial" panose="020B0604020202020204" pitchFamily="34" charset="0"/>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200" b="1" i="0" u="none" strike="noStrike">
                          <a:solidFill>
                            <a:srgbClr val="000000"/>
                          </a:solidFill>
                          <a:effectLst/>
                          <a:latin typeface="Arial" panose="020B0604020202020204" pitchFamily="34" charset="0"/>
                        </a:rPr>
                        <a:t>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r>
              <a:tr h="205057">
                <a:tc>
                  <a:txBody>
                    <a:bodyPr/>
                    <a:lstStyle/>
                    <a:p>
                      <a:pPr algn="ctr" fontAlgn="b"/>
                      <a:r>
                        <a:rPr lang="en-US" sz="1200" b="1" i="0" u="none" strike="noStrike">
                          <a:solidFill>
                            <a:srgbClr val="000000"/>
                          </a:solidFill>
                          <a:effectLst/>
                          <a:latin typeface="Arial" panose="020B0604020202020204" pitchFamily="34" charset="0"/>
                        </a:rPr>
                        <a:t>Jan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200" b="0" i="0" u="none" strike="noStrike">
                          <a:solidFill>
                            <a:srgbClr val="000000"/>
                          </a:solidFill>
                          <a:effectLst/>
                          <a:latin typeface="Arial" panose="020B0604020202020204" pitchFamily="34" charset="0"/>
                        </a:rPr>
                        <a:t>4,085.15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4,846.30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4,649.34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4,590.66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4,163.02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5057">
                <a:tc>
                  <a:txBody>
                    <a:bodyPr/>
                    <a:lstStyle/>
                    <a:p>
                      <a:pPr algn="ctr" fontAlgn="b"/>
                      <a:r>
                        <a:rPr lang="en-US" sz="1200" b="1" i="0" u="none" strike="noStrike">
                          <a:solidFill>
                            <a:srgbClr val="000000"/>
                          </a:solidFill>
                          <a:effectLst/>
                          <a:latin typeface="Arial" panose="020B0604020202020204" pitchFamily="34" charset="0"/>
                        </a:rPr>
                        <a:t>Feb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200" b="0" i="0" u="none" strike="noStrike">
                          <a:solidFill>
                            <a:srgbClr val="000000"/>
                          </a:solidFill>
                          <a:effectLst/>
                          <a:latin typeface="Arial" panose="020B0604020202020204" pitchFamily="34" charset="0"/>
                        </a:rPr>
                        <a:t>3,848.90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3,967.79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4,104.60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3,530.99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3,467.65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5057">
                <a:tc>
                  <a:txBody>
                    <a:bodyPr/>
                    <a:lstStyle/>
                    <a:p>
                      <a:pPr algn="ctr" fontAlgn="b"/>
                      <a:r>
                        <a:rPr lang="en-US" sz="1200" b="1" i="0" u="none" strike="noStrike">
                          <a:solidFill>
                            <a:srgbClr val="000000"/>
                          </a:solidFill>
                          <a:effectLst/>
                          <a:latin typeface="Arial" panose="020B0604020202020204" pitchFamily="34" charset="0"/>
                        </a:rPr>
                        <a:t>Mar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200" b="0" i="0" u="none" strike="noStrike">
                          <a:solidFill>
                            <a:srgbClr val="000000"/>
                          </a:solidFill>
                          <a:effectLst/>
                          <a:latin typeface="Arial" panose="020B0604020202020204" pitchFamily="34" charset="0"/>
                        </a:rPr>
                        <a:t>5,644.30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5,851.84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4,852.32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5,320.53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3,797.24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5057">
                <a:tc>
                  <a:txBody>
                    <a:bodyPr/>
                    <a:lstStyle/>
                    <a:p>
                      <a:pPr algn="ctr" fontAlgn="b"/>
                      <a:r>
                        <a:rPr lang="en-US" sz="1200" b="1" i="0" u="none" strike="noStrike">
                          <a:solidFill>
                            <a:srgbClr val="000000"/>
                          </a:solidFill>
                          <a:effectLst/>
                          <a:latin typeface="Arial" panose="020B0604020202020204" pitchFamily="34" charset="0"/>
                        </a:rPr>
                        <a:t>Apr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200" b="0" i="0" u="none" strike="noStrike">
                          <a:solidFill>
                            <a:srgbClr val="000000"/>
                          </a:solidFill>
                          <a:effectLst/>
                          <a:latin typeface="Arial" panose="020B0604020202020204" pitchFamily="34" charset="0"/>
                        </a:rPr>
                        <a:t>4,310.27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4,303.10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4,055.56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3,733.33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693.71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5057">
                <a:tc>
                  <a:txBody>
                    <a:bodyPr/>
                    <a:lstStyle/>
                    <a:p>
                      <a:pPr algn="ctr" fontAlgn="b"/>
                      <a:r>
                        <a:rPr lang="en-US" sz="1200" b="1" i="0" u="none" strike="noStrike">
                          <a:solidFill>
                            <a:srgbClr val="000000"/>
                          </a:solidFill>
                          <a:effectLst/>
                          <a:latin typeface="Arial" panose="020B0604020202020204" pitchFamily="34" charset="0"/>
                        </a:rPr>
                        <a:t>May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200" b="0" i="0" u="none" strike="noStrike">
                          <a:solidFill>
                            <a:srgbClr val="000000"/>
                          </a:solidFill>
                          <a:effectLst/>
                          <a:latin typeface="Arial" panose="020B0604020202020204" pitchFamily="34" charset="0"/>
                        </a:rPr>
                        <a:t>5,458.26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4,771.02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4,774.01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4,242.23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1,337.94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5057">
                <a:tc>
                  <a:txBody>
                    <a:bodyPr/>
                    <a:lstStyle/>
                    <a:p>
                      <a:pPr algn="ctr" fontAlgn="b"/>
                      <a:r>
                        <a:rPr lang="en-US" sz="1200" b="1" i="0" u="none" strike="noStrike">
                          <a:solidFill>
                            <a:srgbClr val="000000"/>
                          </a:solidFill>
                          <a:effectLst/>
                          <a:latin typeface="Arial" panose="020B0604020202020204" pitchFamily="34" charset="0"/>
                        </a:rPr>
                        <a:t>Jun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200" b="0" i="0" u="none" strike="noStrike">
                          <a:solidFill>
                            <a:srgbClr val="000000"/>
                          </a:solidFill>
                          <a:effectLst/>
                          <a:latin typeface="Arial" panose="020B0604020202020204" pitchFamily="34" charset="0"/>
                        </a:rPr>
                        <a:t>6,057.82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4,919.39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4,757.45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4,150.59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2,348.74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5057">
                <a:tc>
                  <a:txBody>
                    <a:bodyPr/>
                    <a:lstStyle/>
                    <a:p>
                      <a:pPr algn="ctr" fontAlgn="b"/>
                      <a:r>
                        <a:rPr lang="en-US" sz="1200" b="1" i="0" u="none" strike="noStrike">
                          <a:solidFill>
                            <a:srgbClr val="000000"/>
                          </a:solidFill>
                          <a:effectLst/>
                          <a:latin typeface="Arial" panose="020B0604020202020204" pitchFamily="34" charset="0"/>
                        </a:rPr>
                        <a:t>Jul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200" b="0" i="0" u="none" strike="noStrike">
                          <a:solidFill>
                            <a:srgbClr val="000000"/>
                          </a:solidFill>
                          <a:effectLst/>
                          <a:latin typeface="Arial" panose="020B0604020202020204" pitchFamily="34" charset="0"/>
                        </a:rPr>
                        <a:t>5,064.26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4,942.53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5,526.74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4,706.83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2,855.98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5057">
                <a:tc>
                  <a:txBody>
                    <a:bodyPr/>
                    <a:lstStyle/>
                    <a:p>
                      <a:pPr algn="ctr" fontAlgn="b"/>
                      <a:r>
                        <a:rPr lang="en-US" sz="1200" b="1" i="0" u="none" strike="noStrike">
                          <a:solidFill>
                            <a:srgbClr val="000000"/>
                          </a:solidFill>
                          <a:effectLst/>
                          <a:latin typeface="Arial" panose="020B0604020202020204" pitchFamily="34" charset="0"/>
                        </a:rPr>
                        <a:t>Aug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200" b="0" i="0" u="none" strike="noStrike">
                          <a:solidFill>
                            <a:srgbClr val="000000"/>
                          </a:solidFill>
                          <a:effectLst/>
                          <a:latin typeface="Arial" panose="020B0604020202020204" pitchFamily="34" charset="0"/>
                        </a:rPr>
                        <a:t>4,844.06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5,129.65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5,252.79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4,454.15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2,698.05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5057">
                <a:tc>
                  <a:txBody>
                    <a:bodyPr/>
                    <a:lstStyle/>
                    <a:p>
                      <a:pPr algn="ctr" fontAlgn="b"/>
                      <a:r>
                        <a:rPr lang="en-US" sz="1200" b="1" i="0" u="none" strike="noStrike">
                          <a:solidFill>
                            <a:srgbClr val="000000"/>
                          </a:solidFill>
                          <a:effectLst/>
                          <a:latin typeface="Arial" panose="020B0604020202020204" pitchFamily="34" charset="0"/>
                        </a:rPr>
                        <a:t>Sep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200" b="0" i="0" u="none" strike="noStrike">
                          <a:solidFill>
                            <a:srgbClr val="000000"/>
                          </a:solidFill>
                          <a:effectLst/>
                          <a:latin typeface="Arial" panose="020B0604020202020204" pitchFamily="34" charset="0"/>
                        </a:rPr>
                        <a:t>4,966.18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5,252.33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5,251.96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4,948.86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2,911.15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5057">
                <a:tc>
                  <a:txBody>
                    <a:bodyPr/>
                    <a:lstStyle/>
                    <a:p>
                      <a:pPr algn="ctr" fontAlgn="b"/>
                      <a:r>
                        <a:rPr lang="en-US" sz="1200" b="1" i="0" u="none" strike="noStrike">
                          <a:solidFill>
                            <a:srgbClr val="000000"/>
                          </a:solidFill>
                          <a:effectLst/>
                          <a:latin typeface="Arial" panose="020B0604020202020204" pitchFamily="34" charset="0"/>
                        </a:rPr>
                        <a:t>Oct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200" b="0" i="0" u="none" strike="noStrike">
                          <a:solidFill>
                            <a:srgbClr val="000000"/>
                          </a:solidFill>
                          <a:effectLst/>
                          <a:latin typeface="Arial" panose="020B0604020202020204" pitchFamily="34" charset="0"/>
                        </a:rPr>
                        <a:t>5,789.04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5,188.10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5,539.59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5,178.20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5057">
                <a:tc>
                  <a:txBody>
                    <a:bodyPr/>
                    <a:lstStyle/>
                    <a:p>
                      <a:pPr algn="ctr" fontAlgn="b"/>
                      <a:r>
                        <a:rPr lang="en-US" sz="1200" b="1" i="0" u="none" strike="noStrike">
                          <a:solidFill>
                            <a:srgbClr val="000000"/>
                          </a:solidFill>
                          <a:effectLst/>
                          <a:latin typeface="Arial" panose="020B0604020202020204" pitchFamily="34" charset="0"/>
                        </a:rPr>
                        <a:t>Nov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200" b="0" i="0" u="none" strike="noStrike">
                          <a:solidFill>
                            <a:srgbClr val="000000"/>
                          </a:solidFill>
                          <a:effectLst/>
                          <a:latin typeface="Arial" panose="020B0604020202020204" pitchFamily="34" charset="0"/>
                        </a:rPr>
                        <a:t>5,407.82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5,658.03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5,228.63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4,827.20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5057">
                <a:tc>
                  <a:txBody>
                    <a:bodyPr/>
                    <a:lstStyle/>
                    <a:p>
                      <a:pPr algn="ctr" fontAlgn="b"/>
                      <a:r>
                        <a:rPr lang="en-US" sz="1200" b="1" i="0" u="none" strike="noStrike">
                          <a:solidFill>
                            <a:srgbClr val="000000"/>
                          </a:solidFill>
                          <a:effectLst/>
                          <a:latin typeface="Arial" panose="020B0604020202020204" pitchFamily="34" charset="0"/>
                        </a:rPr>
                        <a:t>Dec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200" b="0" i="0" u="none" strike="noStrike">
                          <a:solidFill>
                            <a:srgbClr val="000000"/>
                          </a:solidFill>
                          <a:effectLst/>
                          <a:latin typeface="Arial" panose="020B0604020202020204" pitchFamily="34" charset="0"/>
                        </a:rPr>
                        <a:t>5,366.05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5,205.97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5,278.39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4,886.43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2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5057">
                <a:tc>
                  <a:txBody>
                    <a:bodyPr/>
                    <a:lstStyle/>
                    <a:p>
                      <a:pPr algn="ctr" fontAlgn="b"/>
                      <a:r>
                        <a:rPr lang="en-US" sz="1200" b="1" i="0" u="none" strike="noStrike">
                          <a:solidFill>
                            <a:srgbClr val="000000"/>
                          </a:solidFill>
                          <a:effectLst/>
                          <a:latin typeface="Arial" panose="020B0604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200" b="1" i="0" u="none" strike="noStrike">
                          <a:solidFill>
                            <a:srgbClr val="000000"/>
                          </a:solidFill>
                          <a:effectLst/>
                          <a:latin typeface="Arial" panose="020B0604020202020204" pitchFamily="34" charset="0"/>
                        </a:rPr>
                        <a:t>60,842.10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200" b="1" i="0" u="none" strike="noStrike">
                          <a:solidFill>
                            <a:srgbClr val="000000"/>
                          </a:solidFill>
                          <a:effectLst/>
                          <a:latin typeface="Arial" panose="020B0604020202020204" pitchFamily="34" charset="0"/>
                        </a:rPr>
                        <a:t>60,036.04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200" b="1" i="0" u="none" strike="noStrike">
                          <a:solidFill>
                            <a:srgbClr val="000000"/>
                          </a:solidFill>
                          <a:effectLst/>
                          <a:latin typeface="Arial" panose="020B0604020202020204" pitchFamily="34" charset="0"/>
                        </a:rPr>
                        <a:t>59,271.38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200" b="1" i="0" u="none" strike="noStrike">
                          <a:solidFill>
                            <a:srgbClr val="000000"/>
                          </a:solidFill>
                          <a:effectLst/>
                          <a:latin typeface="Arial" panose="020B0604020202020204" pitchFamily="34" charset="0"/>
                        </a:rPr>
                        <a:t>54,569.99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200" b="1" i="0" u="none" strike="noStrike" dirty="0">
                          <a:solidFill>
                            <a:srgbClr val="000000"/>
                          </a:solidFill>
                          <a:effectLst/>
                          <a:latin typeface="Arial" panose="020B0604020202020204" pitchFamily="34" charset="0"/>
                        </a:rPr>
                        <a:t>24,273.48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530225" y="228600"/>
            <a:ext cx="90709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4840"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buClrTx/>
              <a:buFontTx/>
              <a:buNone/>
            </a:pPr>
            <a:r>
              <a:rPr lang="en-US" altLang="en-US" sz="2800" b="1" dirty="0">
                <a:solidFill>
                  <a:srgbClr val="000000"/>
                </a:solidFill>
              </a:rPr>
              <a:t>Total Air Imports (In Tons) </a:t>
            </a:r>
            <a:endParaRPr lang="en-US" altLang="en-US" sz="2800" b="1" dirty="0" smtClean="0">
              <a:solidFill>
                <a:srgbClr val="000000"/>
              </a:solidFill>
            </a:endParaRPr>
          </a:p>
          <a:p>
            <a:pPr algn="ctr" eaLnBrk="1">
              <a:buClrTx/>
              <a:buFontTx/>
              <a:buNone/>
            </a:pPr>
            <a:r>
              <a:rPr lang="en-US" altLang="en-US" sz="2800" b="1" dirty="0" smtClean="0">
                <a:solidFill>
                  <a:srgbClr val="000000"/>
                </a:solidFill>
              </a:rPr>
              <a:t>Quarterly</a:t>
            </a:r>
            <a:endParaRPr lang="en-US" altLang="en-US" sz="2800" b="1" dirty="0">
              <a:solidFill>
                <a:srgbClr val="000000"/>
              </a:solidFill>
            </a:endParaRPr>
          </a:p>
        </p:txBody>
      </p:sp>
      <p:sp>
        <p:nvSpPr>
          <p:cNvPr id="5123" name="Rectangle 4"/>
          <p:cNvSpPr>
            <a:spLocks noChangeArrowheads="1"/>
          </p:cNvSpPr>
          <p:nvPr/>
        </p:nvSpPr>
        <p:spPr bwMode="auto">
          <a:xfrm>
            <a:off x="150890" y="6435591"/>
            <a:ext cx="9766223" cy="1078046"/>
          </a:xfrm>
          <a:prstGeom prst="rect">
            <a:avLst/>
          </a:prstGeom>
          <a:solidFill>
            <a:srgbClr val="00B0F0">
              <a:alpha val="63136"/>
            </a:srgbClr>
          </a:solidFill>
          <a:ln w="9525" algn="ctr">
            <a:solidFill>
              <a:schemeClr val="tx1"/>
            </a:solidFill>
            <a:round/>
            <a:headEnd/>
            <a:tailEnd/>
          </a:ln>
        </p:spPr>
        <p:txBody>
          <a:bodyPr/>
          <a:lstStyle/>
          <a:p>
            <a:r>
              <a:rPr lang="en-US" altLang="en-US" sz="1400" b="1" dirty="0" smtClean="0"/>
              <a:t>Comparing </a:t>
            </a:r>
            <a:r>
              <a:rPr lang="en-US" altLang="en-US" sz="1400" b="1" dirty="0" smtClean="0"/>
              <a:t>last 5 years quarterly volumes 2018 Q3 reported the highest volume</a:t>
            </a:r>
            <a:r>
              <a:rPr lang="en-US" altLang="en-US" sz="1400" b="1" dirty="0"/>
              <a:t> </a:t>
            </a:r>
            <a:r>
              <a:rPr lang="en-US" altLang="en-US" sz="1400" b="1" dirty="0" smtClean="0"/>
              <a:t>in Q3.</a:t>
            </a:r>
          </a:p>
          <a:p>
            <a:r>
              <a:rPr lang="en-US" altLang="en-US" sz="1400" b="1" dirty="0" smtClean="0"/>
              <a:t>2020 </a:t>
            </a:r>
            <a:r>
              <a:rPr lang="en-US" altLang="en-US" sz="1400" b="1" dirty="0" smtClean="0"/>
              <a:t>3</a:t>
            </a:r>
            <a:r>
              <a:rPr lang="en-US" altLang="en-US" sz="1400" b="1" baseline="30000" dirty="0" smtClean="0"/>
              <a:t>rd</a:t>
            </a:r>
            <a:r>
              <a:rPr lang="en-US" altLang="en-US" sz="1400" b="1" dirty="0" smtClean="0"/>
              <a:t> Quarter figure is 40% behind than the same period in Q3.</a:t>
            </a:r>
          </a:p>
          <a:p>
            <a:r>
              <a:rPr lang="en-US" altLang="en-US" sz="1400" b="1" dirty="0" smtClean="0"/>
              <a:t>However </a:t>
            </a:r>
            <a:r>
              <a:rPr lang="en-US" altLang="en-US" sz="1400" b="1" dirty="0" smtClean="0"/>
              <a:t>compared to Q2 2020, Q3 2020 volume increased by </a:t>
            </a:r>
            <a:r>
              <a:rPr lang="en-US" altLang="en-US" sz="1400" b="1" dirty="0" smtClean="0"/>
              <a:t>93%</a:t>
            </a:r>
            <a:endParaRPr lang="en-US" altLang="en-US" sz="1400" b="1" dirty="0"/>
          </a:p>
          <a:p>
            <a:endParaRPr lang="en-US" altLang="en-US" sz="1200" b="1" dirty="0"/>
          </a:p>
          <a:p>
            <a:endParaRPr lang="en-US" altLang="en-US" sz="1200" dirty="0"/>
          </a:p>
        </p:txBody>
      </p:sp>
      <p:graphicFrame>
        <p:nvGraphicFramePr>
          <p:cNvPr id="6" name="Chart 5"/>
          <p:cNvGraphicFramePr>
            <a:graphicFrameLocks/>
          </p:cNvGraphicFramePr>
          <p:nvPr>
            <p:extLst>
              <p:ext uri="{D42A27DB-BD31-4B8C-83A1-F6EECF244321}">
                <p14:modId xmlns:p14="http://schemas.microsoft.com/office/powerpoint/2010/main" val="2671966415"/>
              </p:ext>
            </p:extLst>
          </p:nvPr>
        </p:nvGraphicFramePr>
        <p:xfrm>
          <a:off x="164500" y="906330"/>
          <a:ext cx="9676411" cy="3376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060524762"/>
              </p:ext>
            </p:extLst>
          </p:nvPr>
        </p:nvGraphicFramePr>
        <p:xfrm>
          <a:off x="164499" y="4352842"/>
          <a:ext cx="9676411" cy="1941594"/>
        </p:xfrm>
        <a:graphic>
          <a:graphicData uri="http://schemas.openxmlformats.org/drawingml/2006/table">
            <a:tbl>
              <a:tblPr/>
              <a:tblGrid>
                <a:gridCol w="1834265"/>
                <a:gridCol w="1515262"/>
                <a:gridCol w="1515262"/>
                <a:gridCol w="1515262"/>
                <a:gridCol w="1515262"/>
                <a:gridCol w="1781098"/>
              </a:tblGrid>
              <a:tr h="323599">
                <a:tc>
                  <a:txBody>
                    <a:bodyPr/>
                    <a:lstStyle/>
                    <a:p>
                      <a:pPr algn="l" fontAlgn="b"/>
                      <a:r>
                        <a:rPr lang="en-US" sz="14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400" b="1" i="0" u="none" strike="noStrike">
                          <a:solidFill>
                            <a:srgbClr val="000000"/>
                          </a:solidFill>
                          <a:effectLst/>
                          <a:latin typeface="Arial" panose="020B0604020202020204" pitchFamily="34" charset="0"/>
                        </a:rPr>
                        <a:t>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400" b="1" i="0" u="none" strike="noStrike">
                          <a:solidFill>
                            <a:srgbClr val="000000"/>
                          </a:solidFill>
                          <a:effectLst/>
                          <a:latin typeface="Arial" panose="020B0604020202020204" pitchFamily="34" charset="0"/>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400" b="1" i="0" u="none" strike="noStrike">
                          <a:solidFill>
                            <a:srgbClr val="000000"/>
                          </a:solidFill>
                          <a:effectLst/>
                          <a:latin typeface="Arial" panose="020B0604020202020204" pitchFamily="34" charset="0"/>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400" b="1" i="0" u="none" strike="noStrike">
                          <a:solidFill>
                            <a:srgbClr val="000000"/>
                          </a:solidFill>
                          <a:effectLst/>
                          <a:latin typeface="Arial" panose="020B0604020202020204" pitchFamily="34" charset="0"/>
                        </a:rPr>
                        <a:t>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r>
              <a:tr h="323599">
                <a:tc>
                  <a:txBody>
                    <a:bodyPr/>
                    <a:lstStyle/>
                    <a:p>
                      <a:pPr algn="ctr" fontAlgn="b"/>
                      <a:r>
                        <a:rPr lang="en-US" sz="1400" b="1" i="0" u="none" strike="noStrike">
                          <a:solidFill>
                            <a:srgbClr val="000000"/>
                          </a:solidFill>
                          <a:effectLst/>
                          <a:latin typeface="Arial" panose="020B0604020202020204" pitchFamily="34" charset="0"/>
                        </a:rPr>
                        <a:t>1st Quarter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1400" b="0" i="0" u="none" strike="noStrike">
                          <a:effectLst/>
                          <a:latin typeface="Arial" panose="020B0604020202020204" pitchFamily="34" charset="0"/>
                        </a:rPr>
                        <a:t>13,578.36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Arial" panose="020B0604020202020204" pitchFamily="34" charset="0"/>
                        </a:rPr>
                        <a:t>14,665.93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Arial" panose="020B0604020202020204" pitchFamily="34" charset="0"/>
                        </a:rPr>
                        <a:t>13,606.26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Arial" panose="020B0604020202020204" pitchFamily="34" charset="0"/>
                        </a:rPr>
                        <a:t>13,442.18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Arial" panose="020B0604020202020204" pitchFamily="34" charset="0"/>
                        </a:rPr>
                        <a:t>11,427.91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599">
                <a:tc>
                  <a:txBody>
                    <a:bodyPr/>
                    <a:lstStyle/>
                    <a:p>
                      <a:pPr algn="ctr" fontAlgn="b"/>
                      <a:r>
                        <a:rPr lang="en-US" sz="1400" b="1" i="0" u="none" strike="noStrike">
                          <a:solidFill>
                            <a:srgbClr val="000000"/>
                          </a:solidFill>
                          <a:effectLst/>
                          <a:latin typeface="Arial" panose="020B0604020202020204" pitchFamily="34" charset="0"/>
                        </a:rPr>
                        <a:t>2nd Quarter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1400" b="0" i="0" u="none" strike="noStrike">
                          <a:effectLst/>
                          <a:latin typeface="Arial" panose="020B0604020202020204" pitchFamily="34" charset="0"/>
                        </a:rPr>
                        <a:t>15,826.35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Arial" panose="020B0604020202020204" pitchFamily="34" charset="0"/>
                        </a:rPr>
                        <a:t>13,993.52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Arial" panose="020B0604020202020204" pitchFamily="34" charset="0"/>
                        </a:rPr>
                        <a:t>13,587.01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Arial" panose="020B0604020202020204" pitchFamily="34" charset="0"/>
                        </a:rPr>
                        <a:t>12,126.14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Arial" panose="020B0604020202020204" pitchFamily="34" charset="0"/>
                        </a:rPr>
                        <a:t>4,380.39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599">
                <a:tc>
                  <a:txBody>
                    <a:bodyPr/>
                    <a:lstStyle/>
                    <a:p>
                      <a:pPr algn="ctr" fontAlgn="b"/>
                      <a:r>
                        <a:rPr lang="en-US" sz="1400" b="1" i="0" u="none" strike="noStrike">
                          <a:solidFill>
                            <a:srgbClr val="000000"/>
                          </a:solidFill>
                          <a:effectLst/>
                          <a:latin typeface="Arial" panose="020B0604020202020204" pitchFamily="34" charset="0"/>
                        </a:rPr>
                        <a:t>3rd Quarter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1400" b="0" i="0" u="none" strike="noStrike">
                          <a:effectLst/>
                          <a:latin typeface="Arial" panose="020B0604020202020204" pitchFamily="34" charset="0"/>
                        </a:rPr>
                        <a:t>14,874.50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Arial" panose="020B0604020202020204" pitchFamily="34" charset="0"/>
                        </a:rPr>
                        <a:t>15,324.50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Arial" panose="020B0604020202020204" pitchFamily="34" charset="0"/>
                        </a:rPr>
                        <a:t>16,031.50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Arial" panose="020B0604020202020204" pitchFamily="34" charset="0"/>
                        </a:rPr>
                        <a:t>14,109.84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Arial" panose="020B0604020202020204" pitchFamily="34" charset="0"/>
                        </a:rPr>
                        <a:t>8,465.18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599">
                <a:tc>
                  <a:txBody>
                    <a:bodyPr/>
                    <a:lstStyle/>
                    <a:p>
                      <a:pPr algn="ctr" fontAlgn="b"/>
                      <a:r>
                        <a:rPr lang="en-US" sz="1400" b="1" i="0" u="none" strike="noStrike">
                          <a:solidFill>
                            <a:srgbClr val="000000"/>
                          </a:solidFill>
                          <a:effectLst/>
                          <a:latin typeface="Arial" panose="020B0604020202020204" pitchFamily="34" charset="0"/>
                        </a:rPr>
                        <a:t>4th Quarter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1400" b="0" i="0" u="none" strike="noStrike">
                          <a:effectLst/>
                          <a:latin typeface="Arial" panose="020B0604020202020204" pitchFamily="34" charset="0"/>
                        </a:rPr>
                        <a:t>16,562.90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Arial" panose="020B0604020202020204" pitchFamily="34" charset="0"/>
                        </a:rPr>
                        <a:t>16,052.10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Arial" panose="020B0604020202020204" pitchFamily="34" charset="0"/>
                        </a:rPr>
                        <a:t>16,046.61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Arial" panose="020B0604020202020204" pitchFamily="34" charset="0"/>
                        </a:rPr>
                        <a:t>14,891.83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599">
                <a:tc>
                  <a:txBody>
                    <a:bodyPr/>
                    <a:lstStyle/>
                    <a:p>
                      <a:pPr algn="ctr" fontAlgn="b"/>
                      <a:r>
                        <a:rPr lang="en-US" sz="1400" b="1" i="0" u="none" strike="noStrike">
                          <a:solidFill>
                            <a:srgbClr val="000000"/>
                          </a:solidFill>
                          <a:effectLst/>
                          <a:latin typeface="Arial" panose="020B0604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panose="020B0604020202020204" pitchFamily="34" charset="0"/>
                        </a:rPr>
                        <a:t>60,842.11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panose="020B0604020202020204" pitchFamily="34" charset="0"/>
                        </a:rPr>
                        <a:t>60,036.05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panose="020B0604020202020204" pitchFamily="34" charset="0"/>
                        </a:rPr>
                        <a:t>59,271.39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panose="020B0604020202020204" pitchFamily="34" charset="0"/>
                        </a:rPr>
                        <a:t>54,569.99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1" i="0" u="none" strike="noStrike" dirty="0">
                          <a:solidFill>
                            <a:srgbClr val="000000"/>
                          </a:solidFill>
                          <a:effectLst/>
                          <a:latin typeface="Arial" panose="020B0604020202020204" pitchFamily="34" charset="0"/>
                        </a:rPr>
                        <a:t>24,273.48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530225" y="228600"/>
            <a:ext cx="90709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4840"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buClrTx/>
              <a:buFontTx/>
              <a:buNone/>
            </a:pPr>
            <a:r>
              <a:rPr lang="en-US" altLang="en-US" sz="2800" b="1" dirty="0">
                <a:solidFill>
                  <a:srgbClr val="000000"/>
                </a:solidFill>
              </a:rPr>
              <a:t>Total Air Transshipments (In Tons) </a:t>
            </a:r>
            <a:endParaRPr lang="en-US" altLang="en-US" sz="2800" b="1" dirty="0" smtClean="0">
              <a:solidFill>
                <a:srgbClr val="000000"/>
              </a:solidFill>
            </a:endParaRPr>
          </a:p>
          <a:p>
            <a:pPr algn="ctr" eaLnBrk="1">
              <a:buClrTx/>
              <a:buFontTx/>
              <a:buNone/>
            </a:pPr>
            <a:r>
              <a:rPr lang="en-US" altLang="en-US" sz="2800" b="1" dirty="0" smtClean="0">
                <a:solidFill>
                  <a:srgbClr val="000000"/>
                </a:solidFill>
              </a:rPr>
              <a:t>Quarterly</a:t>
            </a:r>
            <a:endParaRPr lang="en-US" altLang="en-US" sz="2800" b="1" dirty="0">
              <a:solidFill>
                <a:srgbClr val="000000"/>
              </a:solidFill>
            </a:endParaRPr>
          </a:p>
        </p:txBody>
      </p:sp>
      <p:sp>
        <p:nvSpPr>
          <p:cNvPr id="7171" name="Rectangle 4"/>
          <p:cNvSpPr>
            <a:spLocks noChangeArrowheads="1"/>
          </p:cNvSpPr>
          <p:nvPr/>
        </p:nvSpPr>
        <p:spPr bwMode="auto">
          <a:xfrm>
            <a:off x="163514" y="6523038"/>
            <a:ext cx="9753600" cy="914399"/>
          </a:xfrm>
          <a:prstGeom prst="rect">
            <a:avLst/>
          </a:prstGeom>
          <a:solidFill>
            <a:srgbClr val="00B0F0">
              <a:alpha val="63136"/>
            </a:srgbClr>
          </a:solidFill>
          <a:ln w="9525" algn="ctr">
            <a:solidFill>
              <a:schemeClr val="tx1"/>
            </a:solidFill>
            <a:round/>
            <a:headEnd/>
            <a:tailEnd/>
          </a:ln>
        </p:spPr>
        <p:txBody>
          <a:bodyPr/>
          <a:lstStyle/>
          <a:p>
            <a:r>
              <a:rPr lang="en-US" altLang="en-US" sz="1400" b="1" dirty="0" smtClean="0"/>
              <a:t>Comparing </a:t>
            </a:r>
            <a:r>
              <a:rPr lang="en-US" altLang="en-US" sz="1400" b="1" dirty="0"/>
              <a:t>last 5 years quarterly volumes </a:t>
            </a:r>
            <a:r>
              <a:rPr lang="en-US" altLang="en-US" sz="1400" b="1" dirty="0" smtClean="0"/>
              <a:t>2017 Q3 </a:t>
            </a:r>
            <a:r>
              <a:rPr lang="en-US" altLang="en-US" sz="1400" b="1" dirty="0"/>
              <a:t>reported the highest volume, followed by </a:t>
            </a:r>
            <a:r>
              <a:rPr lang="en-US" altLang="en-US" sz="1400" b="1" dirty="0" smtClean="0"/>
              <a:t>2018 Q3. </a:t>
            </a:r>
          </a:p>
          <a:p>
            <a:r>
              <a:rPr lang="en-US" altLang="en-US" sz="1400" b="1" dirty="0"/>
              <a:t>2020 </a:t>
            </a:r>
            <a:r>
              <a:rPr lang="en-US" altLang="en-US" sz="1400" b="1" dirty="0" smtClean="0"/>
              <a:t>3</a:t>
            </a:r>
            <a:r>
              <a:rPr lang="en-US" altLang="en-US" sz="1400" b="1" baseline="30000" dirty="0" smtClean="0"/>
              <a:t>rd</a:t>
            </a:r>
            <a:r>
              <a:rPr lang="en-US" altLang="en-US" sz="1400" b="1" dirty="0" smtClean="0"/>
              <a:t> Quarter </a:t>
            </a:r>
            <a:r>
              <a:rPr lang="en-US" altLang="en-US" sz="1400" b="1" dirty="0"/>
              <a:t>is </a:t>
            </a:r>
            <a:r>
              <a:rPr lang="en-US" altLang="en-US" sz="1400" b="1" dirty="0" smtClean="0"/>
              <a:t>75% </a:t>
            </a:r>
            <a:r>
              <a:rPr lang="en-US" altLang="en-US" sz="1400" b="1" dirty="0"/>
              <a:t>behind compared with same period of </a:t>
            </a:r>
            <a:r>
              <a:rPr lang="en-US" altLang="en-US" sz="1400" b="1" dirty="0" smtClean="0"/>
              <a:t>2019.</a:t>
            </a:r>
            <a:endParaRPr lang="en-US" altLang="en-US" sz="1400" b="1" dirty="0"/>
          </a:p>
          <a:p>
            <a:r>
              <a:rPr lang="en-US" altLang="en-US" sz="1400" b="1" dirty="0" smtClean="0"/>
              <a:t>The regional impact of the pandemic is evident through the data for transshipments. </a:t>
            </a:r>
            <a:r>
              <a:rPr lang="en-US" altLang="en-US" sz="1400" b="1" dirty="0" smtClean="0"/>
              <a:t>The slowdown of the regional market was the key contributor towards the drop of transshipments. </a:t>
            </a:r>
            <a:endParaRPr lang="en-US" altLang="en-US" sz="1400" b="1" dirty="0"/>
          </a:p>
        </p:txBody>
      </p:sp>
      <p:graphicFrame>
        <p:nvGraphicFramePr>
          <p:cNvPr id="7" name="Chart 6"/>
          <p:cNvGraphicFramePr>
            <a:graphicFrameLocks/>
          </p:cNvGraphicFramePr>
          <p:nvPr>
            <p:extLst>
              <p:ext uri="{D42A27DB-BD31-4B8C-83A1-F6EECF244321}">
                <p14:modId xmlns:p14="http://schemas.microsoft.com/office/powerpoint/2010/main" val="2974233848"/>
              </p:ext>
            </p:extLst>
          </p:nvPr>
        </p:nvGraphicFramePr>
        <p:xfrm>
          <a:off x="163514" y="917579"/>
          <a:ext cx="9677398" cy="30413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165083200"/>
              </p:ext>
            </p:extLst>
          </p:nvPr>
        </p:nvGraphicFramePr>
        <p:xfrm>
          <a:off x="163514" y="4035113"/>
          <a:ext cx="9677398" cy="2411724"/>
        </p:xfrm>
        <a:graphic>
          <a:graphicData uri="http://schemas.openxmlformats.org/drawingml/2006/table">
            <a:tbl>
              <a:tblPr/>
              <a:tblGrid>
                <a:gridCol w="1771969"/>
                <a:gridCol w="1588289"/>
                <a:gridCol w="2106914"/>
                <a:gridCol w="1469437"/>
                <a:gridCol w="1588289"/>
                <a:gridCol w="1152500"/>
              </a:tblGrid>
              <a:tr h="401954">
                <a:tc>
                  <a:txBody>
                    <a:bodyPr/>
                    <a:lstStyle/>
                    <a:p>
                      <a:pPr algn="l" fontAlgn="b"/>
                      <a:r>
                        <a:rPr lang="en-US" sz="1400" b="0" i="0" u="none" strike="noStrike">
                          <a:effectLst/>
                          <a:latin typeface="Arial" panose="020B0604020202020204" pitchFamily="34" charset="0"/>
                        </a:rPr>
                        <a:t> </a:t>
                      </a:r>
                    </a:p>
                  </a:txBody>
                  <a:tcPr marL="8077" marR="8077" marT="8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panose="020B0604020202020204" pitchFamily="34" charset="0"/>
                        </a:rPr>
                        <a:t>2016</a:t>
                      </a:r>
                    </a:p>
                  </a:txBody>
                  <a:tcPr marL="8077" marR="8077" marT="8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400" b="1" i="0" u="none" strike="noStrike">
                          <a:solidFill>
                            <a:srgbClr val="000000"/>
                          </a:solidFill>
                          <a:effectLst/>
                          <a:latin typeface="Arial" panose="020B0604020202020204" pitchFamily="34" charset="0"/>
                        </a:rPr>
                        <a:t>2017</a:t>
                      </a:r>
                    </a:p>
                  </a:txBody>
                  <a:tcPr marL="8077" marR="8077" marT="8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400" b="1" i="0" u="none" strike="noStrike">
                          <a:solidFill>
                            <a:srgbClr val="000000"/>
                          </a:solidFill>
                          <a:effectLst/>
                          <a:latin typeface="Arial" panose="020B0604020202020204" pitchFamily="34" charset="0"/>
                        </a:rPr>
                        <a:t>2018</a:t>
                      </a:r>
                    </a:p>
                  </a:txBody>
                  <a:tcPr marL="8077" marR="8077" marT="8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400" b="1" i="0" u="none" strike="noStrike">
                          <a:solidFill>
                            <a:srgbClr val="000000"/>
                          </a:solidFill>
                          <a:effectLst/>
                          <a:latin typeface="Arial" panose="020B0604020202020204" pitchFamily="34" charset="0"/>
                        </a:rPr>
                        <a:t>2019</a:t>
                      </a:r>
                    </a:p>
                  </a:txBody>
                  <a:tcPr marL="8077" marR="8077" marT="8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1400" b="1" i="0" u="none" strike="noStrike">
                          <a:solidFill>
                            <a:srgbClr val="000000"/>
                          </a:solidFill>
                          <a:effectLst/>
                          <a:latin typeface="Arial" panose="020B0604020202020204" pitchFamily="34" charset="0"/>
                        </a:rPr>
                        <a:t>2020</a:t>
                      </a:r>
                    </a:p>
                  </a:txBody>
                  <a:tcPr marL="8077" marR="8077" marT="8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r>
              <a:tr h="401954">
                <a:tc>
                  <a:txBody>
                    <a:bodyPr/>
                    <a:lstStyle/>
                    <a:p>
                      <a:pPr algn="ctr" fontAlgn="b"/>
                      <a:r>
                        <a:rPr lang="en-US" sz="1400" b="1" i="0" u="none" strike="noStrike">
                          <a:solidFill>
                            <a:srgbClr val="000000"/>
                          </a:solidFill>
                          <a:effectLst/>
                          <a:latin typeface="Arial" panose="020B0604020202020204" pitchFamily="34" charset="0"/>
                        </a:rPr>
                        <a:t>1st Quarter</a:t>
                      </a:r>
                    </a:p>
                  </a:txBody>
                  <a:tcPr marL="8077" marR="8077" marT="8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1400" b="0" i="0" u="none" strike="noStrike">
                          <a:effectLst/>
                          <a:latin typeface="Arial" panose="020B0604020202020204" pitchFamily="34" charset="0"/>
                        </a:rPr>
                        <a:t>9,174.83</a:t>
                      </a:r>
                    </a:p>
                  </a:txBody>
                  <a:tcPr marL="8077" marR="8077" marT="8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Arial" panose="020B0604020202020204" pitchFamily="34" charset="0"/>
                        </a:rPr>
                        <a:t>8,266.84</a:t>
                      </a:r>
                    </a:p>
                  </a:txBody>
                  <a:tcPr marL="8077" marR="8077" marT="8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Arial" panose="020B0604020202020204" pitchFamily="34" charset="0"/>
                        </a:rPr>
                        <a:t>12,560.46</a:t>
                      </a:r>
                    </a:p>
                  </a:txBody>
                  <a:tcPr marL="8077" marR="8077" marT="8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Arial" panose="020B0604020202020204" pitchFamily="34" charset="0"/>
                        </a:rPr>
                        <a:t>10,890.86</a:t>
                      </a:r>
                    </a:p>
                  </a:txBody>
                  <a:tcPr marL="8077" marR="8077" marT="8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Arial" panose="020B0604020202020204" pitchFamily="34" charset="0"/>
                        </a:rPr>
                        <a:t>8,268.93</a:t>
                      </a:r>
                    </a:p>
                  </a:txBody>
                  <a:tcPr marL="8077" marR="8077" marT="8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1954">
                <a:tc>
                  <a:txBody>
                    <a:bodyPr/>
                    <a:lstStyle/>
                    <a:p>
                      <a:pPr algn="ctr" fontAlgn="b"/>
                      <a:r>
                        <a:rPr lang="en-US" sz="1400" b="1" i="0" u="none" strike="noStrike">
                          <a:solidFill>
                            <a:srgbClr val="000000"/>
                          </a:solidFill>
                          <a:effectLst/>
                          <a:latin typeface="Arial" panose="020B0604020202020204" pitchFamily="34" charset="0"/>
                        </a:rPr>
                        <a:t>2nd Quarter</a:t>
                      </a:r>
                    </a:p>
                  </a:txBody>
                  <a:tcPr marL="8077" marR="8077" marT="8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1400" b="0" i="0" u="none" strike="noStrike">
                          <a:effectLst/>
                          <a:latin typeface="Arial" panose="020B0604020202020204" pitchFamily="34" charset="0"/>
                        </a:rPr>
                        <a:t>10,348.89</a:t>
                      </a:r>
                    </a:p>
                  </a:txBody>
                  <a:tcPr marL="8077" marR="8077" marT="8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Arial" panose="020B0604020202020204" pitchFamily="34" charset="0"/>
                        </a:rPr>
                        <a:t>10,766.31</a:t>
                      </a:r>
                    </a:p>
                  </a:txBody>
                  <a:tcPr marL="8077" marR="8077" marT="8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Arial" panose="020B0604020202020204" pitchFamily="34" charset="0"/>
                        </a:rPr>
                        <a:t>12,720.85</a:t>
                      </a:r>
                    </a:p>
                  </a:txBody>
                  <a:tcPr marL="8077" marR="8077" marT="8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Arial" panose="020B0604020202020204" pitchFamily="34" charset="0"/>
                        </a:rPr>
                        <a:t>10,366.65</a:t>
                      </a:r>
                    </a:p>
                  </a:txBody>
                  <a:tcPr marL="8077" marR="8077" marT="8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Arial" panose="020B0604020202020204" pitchFamily="34" charset="0"/>
                        </a:rPr>
                        <a:t>2,116.53</a:t>
                      </a:r>
                    </a:p>
                  </a:txBody>
                  <a:tcPr marL="8077" marR="8077" marT="8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1954">
                <a:tc>
                  <a:txBody>
                    <a:bodyPr/>
                    <a:lstStyle/>
                    <a:p>
                      <a:pPr algn="ctr" fontAlgn="b"/>
                      <a:r>
                        <a:rPr lang="en-US" sz="1400" b="1" i="0" u="none" strike="noStrike">
                          <a:solidFill>
                            <a:srgbClr val="000000"/>
                          </a:solidFill>
                          <a:effectLst/>
                          <a:latin typeface="Arial" panose="020B0604020202020204" pitchFamily="34" charset="0"/>
                        </a:rPr>
                        <a:t>3rd Quarter</a:t>
                      </a:r>
                    </a:p>
                  </a:txBody>
                  <a:tcPr marL="8077" marR="8077" marT="8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1400" b="0" i="0" u="none" strike="noStrike">
                          <a:effectLst/>
                          <a:latin typeface="Arial" panose="020B0604020202020204" pitchFamily="34" charset="0"/>
                        </a:rPr>
                        <a:t>10,304.68</a:t>
                      </a:r>
                    </a:p>
                  </a:txBody>
                  <a:tcPr marL="8077" marR="8077" marT="8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Arial" panose="020B0604020202020204" pitchFamily="34" charset="0"/>
                        </a:rPr>
                        <a:t>12,036.99</a:t>
                      </a:r>
                    </a:p>
                  </a:txBody>
                  <a:tcPr marL="8077" marR="8077" marT="8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Arial" panose="020B0604020202020204" pitchFamily="34" charset="0"/>
                        </a:rPr>
                        <a:t>11,380.16</a:t>
                      </a:r>
                    </a:p>
                  </a:txBody>
                  <a:tcPr marL="8077" marR="8077" marT="8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Arial" panose="020B0604020202020204" pitchFamily="34" charset="0"/>
                        </a:rPr>
                        <a:t>10,084.46</a:t>
                      </a:r>
                    </a:p>
                  </a:txBody>
                  <a:tcPr marL="8077" marR="8077" marT="8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Arial" panose="020B0604020202020204" pitchFamily="34" charset="0"/>
                        </a:rPr>
                        <a:t>2,523.25</a:t>
                      </a:r>
                    </a:p>
                  </a:txBody>
                  <a:tcPr marL="8077" marR="8077" marT="8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1954">
                <a:tc>
                  <a:txBody>
                    <a:bodyPr/>
                    <a:lstStyle/>
                    <a:p>
                      <a:pPr algn="ctr" fontAlgn="b"/>
                      <a:r>
                        <a:rPr lang="en-US" sz="1400" b="1" i="0" u="none" strike="noStrike">
                          <a:solidFill>
                            <a:srgbClr val="000000"/>
                          </a:solidFill>
                          <a:effectLst/>
                          <a:latin typeface="Arial" panose="020B0604020202020204" pitchFamily="34" charset="0"/>
                        </a:rPr>
                        <a:t>4th Quarter</a:t>
                      </a:r>
                    </a:p>
                  </a:txBody>
                  <a:tcPr marL="8077" marR="8077" marT="8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1400" b="0" i="0" u="none" strike="noStrike">
                          <a:effectLst/>
                          <a:latin typeface="Arial" panose="020B0604020202020204" pitchFamily="34" charset="0"/>
                        </a:rPr>
                        <a:t>10,011.97</a:t>
                      </a:r>
                    </a:p>
                  </a:txBody>
                  <a:tcPr marL="8077" marR="8077" marT="8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Arial" panose="020B0604020202020204" pitchFamily="34" charset="0"/>
                        </a:rPr>
                        <a:t>13,320.18</a:t>
                      </a:r>
                    </a:p>
                  </a:txBody>
                  <a:tcPr marL="8077" marR="8077" marT="8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Arial" panose="020B0604020202020204" pitchFamily="34" charset="0"/>
                        </a:rPr>
                        <a:t>10,815.24</a:t>
                      </a:r>
                    </a:p>
                  </a:txBody>
                  <a:tcPr marL="8077" marR="8077" marT="8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Arial" panose="020B0604020202020204" pitchFamily="34" charset="0"/>
                        </a:rPr>
                        <a:t>10,869.28</a:t>
                      </a:r>
                    </a:p>
                  </a:txBody>
                  <a:tcPr marL="8077" marR="8077" marT="8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effectLst/>
                          <a:latin typeface="Arial" panose="020B0604020202020204" pitchFamily="34" charset="0"/>
                        </a:rPr>
                        <a:t> </a:t>
                      </a:r>
                    </a:p>
                  </a:txBody>
                  <a:tcPr marL="8077" marR="8077" marT="8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1954">
                <a:tc>
                  <a:txBody>
                    <a:bodyPr/>
                    <a:lstStyle/>
                    <a:p>
                      <a:pPr algn="ctr" fontAlgn="b"/>
                      <a:r>
                        <a:rPr lang="en-US" sz="1400" b="1" i="0" u="none" strike="noStrike">
                          <a:solidFill>
                            <a:srgbClr val="000000"/>
                          </a:solidFill>
                          <a:effectLst/>
                          <a:latin typeface="Arial" panose="020B0604020202020204" pitchFamily="34" charset="0"/>
                        </a:rPr>
                        <a:t>TOTAL</a:t>
                      </a:r>
                    </a:p>
                  </a:txBody>
                  <a:tcPr marL="8077" marR="8077" marT="8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panose="020B0604020202020204" pitchFamily="34" charset="0"/>
                        </a:rPr>
                        <a:t>39,840.37</a:t>
                      </a:r>
                    </a:p>
                  </a:txBody>
                  <a:tcPr marL="8077" marR="8077" marT="8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panose="020B0604020202020204" pitchFamily="34" charset="0"/>
                        </a:rPr>
                        <a:t>44,390.31</a:t>
                      </a:r>
                    </a:p>
                  </a:txBody>
                  <a:tcPr marL="8077" marR="8077" marT="8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panose="020B0604020202020204" pitchFamily="34" charset="0"/>
                        </a:rPr>
                        <a:t>47,476.71</a:t>
                      </a:r>
                    </a:p>
                  </a:txBody>
                  <a:tcPr marL="8077" marR="8077" marT="8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1" i="0" u="none" strike="noStrike">
                          <a:solidFill>
                            <a:srgbClr val="000000"/>
                          </a:solidFill>
                          <a:effectLst/>
                          <a:latin typeface="Arial" panose="020B0604020202020204" pitchFamily="34" charset="0"/>
                        </a:rPr>
                        <a:t>42,211.25</a:t>
                      </a:r>
                    </a:p>
                  </a:txBody>
                  <a:tcPr marL="8077" marR="8077" marT="8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1400" b="1" i="0" u="none" strike="noStrike" dirty="0">
                          <a:solidFill>
                            <a:srgbClr val="000000"/>
                          </a:solidFill>
                          <a:effectLst/>
                          <a:latin typeface="Arial" panose="020B0604020202020204" pitchFamily="34" charset="0"/>
                        </a:rPr>
                        <a:t>12,908.71</a:t>
                      </a:r>
                    </a:p>
                  </a:txBody>
                  <a:tcPr marL="8077" marR="8077" marT="8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0" y="0"/>
            <a:ext cx="10080625" cy="1258888"/>
          </a:xfrm>
        </p:spPr>
        <p:txBody>
          <a:bodyPr/>
          <a:lstStyle/>
          <a:p>
            <a:pPr algn="ct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400" b="1" cap="none" dirty="0" smtClean="0">
                <a:solidFill>
                  <a:schemeClr val="bg1"/>
                </a:solidFill>
              </a:rPr>
              <a:t>Air Freight Throughput (Exports, Imports &amp; Transshipments) In Ton’s</a:t>
            </a:r>
            <a:br>
              <a:rPr lang="en-US" altLang="en-US" sz="2400" b="1" cap="none" dirty="0" smtClean="0">
                <a:solidFill>
                  <a:schemeClr val="bg1"/>
                </a:solidFill>
              </a:rPr>
            </a:br>
            <a:r>
              <a:rPr lang="en-US" altLang="en-US" sz="2400" b="1" cap="none" dirty="0" smtClean="0">
                <a:solidFill>
                  <a:schemeClr val="bg1"/>
                </a:solidFill>
              </a:rPr>
              <a:t>Yearly</a:t>
            </a:r>
            <a:r>
              <a:rPr lang="en-US" altLang="en-US" sz="2400" b="1" dirty="0" smtClean="0">
                <a:solidFill>
                  <a:schemeClr val="bg1"/>
                </a:solidFill>
              </a:rPr>
              <a:t/>
            </a:r>
            <a:br>
              <a:rPr lang="en-US" altLang="en-US" sz="2400" b="1" dirty="0" smtClean="0">
                <a:solidFill>
                  <a:schemeClr val="bg1"/>
                </a:solidFill>
              </a:rPr>
            </a:br>
            <a:endParaRPr lang="en-US" altLang="en-US" sz="2400" b="1" dirty="0" smtClean="0">
              <a:solidFill>
                <a:schemeClr val="bg1"/>
              </a:solidFill>
            </a:endParaRPr>
          </a:p>
        </p:txBody>
      </p:sp>
      <p:sp>
        <p:nvSpPr>
          <p:cNvPr id="5" name="Rectangle 4"/>
          <p:cNvSpPr>
            <a:spLocks noChangeArrowheads="1"/>
          </p:cNvSpPr>
          <p:nvPr/>
        </p:nvSpPr>
        <p:spPr bwMode="auto">
          <a:xfrm>
            <a:off x="163514" y="6599236"/>
            <a:ext cx="9753600" cy="762001"/>
          </a:xfrm>
          <a:prstGeom prst="rect">
            <a:avLst/>
          </a:prstGeom>
          <a:solidFill>
            <a:srgbClr val="00B0F0">
              <a:alpha val="63136"/>
            </a:srgbClr>
          </a:solidFill>
          <a:ln w="9525" algn="ctr">
            <a:solidFill>
              <a:schemeClr val="tx1"/>
            </a:solidFill>
            <a:round/>
            <a:headEnd/>
            <a:tailEnd/>
          </a:ln>
        </p:spPr>
        <p:txBody>
          <a:bodyPr/>
          <a:lstStyle/>
          <a:p>
            <a:r>
              <a:rPr lang="en-US" altLang="en-US" sz="1400" b="1" dirty="0" smtClean="0"/>
              <a:t>The graph clearly elaborate the downfall of the airfreight business during </a:t>
            </a:r>
            <a:r>
              <a:rPr lang="en-US" altLang="en-US" sz="1400" b="1" dirty="0" smtClean="0"/>
              <a:t>the peak of the pandemic. The Q4 is mostly unlikely to bridge the gap</a:t>
            </a:r>
            <a:endParaRPr lang="en-US" altLang="en-US" sz="1400" b="1" dirty="0"/>
          </a:p>
        </p:txBody>
      </p:sp>
      <p:graphicFrame>
        <p:nvGraphicFramePr>
          <p:cNvPr id="2" name="Table 1"/>
          <p:cNvGraphicFramePr>
            <a:graphicFrameLocks noGrp="1"/>
          </p:cNvGraphicFramePr>
          <p:nvPr>
            <p:extLst>
              <p:ext uri="{D42A27DB-BD31-4B8C-83A1-F6EECF244321}">
                <p14:modId xmlns:p14="http://schemas.microsoft.com/office/powerpoint/2010/main" val="3619548493"/>
              </p:ext>
            </p:extLst>
          </p:nvPr>
        </p:nvGraphicFramePr>
        <p:xfrm>
          <a:off x="173113" y="1258888"/>
          <a:ext cx="9591600" cy="2263840"/>
        </p:xfrm>
        <a:graphic>
          <a:graphicData uri="http://schemas.openxmlformats.org/drawingml/2006/table">
            <a:tbl>
              <a:tblPr/>
              <a:tblGrid>
                <a:gridCol w="1993691"/>
                <a:gridCol w="1787028"/>
                <a:gridCol w="2370548"/>
                <a:gridCol w="1653305"/>
                <a:gridCol w="1787028"/>
              </a:tblGrid>
              <a:tr h="955077">
                <a:tc>
                  <a:txBody>
                    <a:bodyPr/>
                    <a:lstStyle/>
                    <a:p>
                      <a:pPr algn="ctr" rtl="0" fontAlgn="t"/>
                      <a:r>
                        <a:rPr lang="en-US" sz="1400" b="1" i="0" u="none" strike="noStrike">
                          <a:solidFill>
                            <a:srgbClr val="FFFFFF"/>
                          </a:solidFill>
                          <a:effectLst/>
                          <a:latin typeface="Arial" panose="020B0604020202020204" pitchFamily="34" charset="0"/>
                        </a:rPr>
                        <a:t> </a:t>
                      </a:r>
                    </a:p>
                  </a:txBody>
                  <a:tcPr marL="9170" marR="9170" marT="9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CC"/>
                    </a:solidFill>
                  </a:tcPr>
                </a:tc>
                <a:tc>
                  <a:txBody>
                    <a:bodyPr/>
                    <a:lstStyle/>
                    <a:p>
                      <a:pPr algn="ctr" rtl="0" fontAlgn="t"/>
                      <a:r>
                        <a:rPr lang="en-US" sz="1400" b="1" i="0" u="none" strike="noStrike">
                          <a:solidFill>
                            <a:srgbClr val="FFFFFF"/>
                          </a:solidFill>
                          <a:effectLst/>
                          <a:latin typeface="Arial" panose="020B0604020202020204" pitchFamily="34" charset="0"/>
                        </a:rPr>
                        <a:t>UPLIFT (Tons)</a:t>
                      </a:r>
                      <a:r>
                        <a:rPr lang="en-US" sz="1800" b="0" i="0" u="none" strike="noStrike">
                          <a:solidFill>
                            <a:srgbClr val="FFFFFF"/>
                          </a:solidFill>
                          <a:effectLst/>
                          <a:latin typeface="Arial" panose="020B0604020202020204" pitchFamily="34" charset="0"/>
                        </a:rPr>
                        <a:t> </a:t>
                      </a:r>
                      <a:endParaRPr lang="en-US" sz="1400" b="1" i="0" u="none" strike="noStrike">
                        <a:solidFill>
                          <a:srgbClr val="FFFFFF"/>
                        </a:solidFill>
                        <a:effectLst/>
                        <a:latin typeface="Arial" panose="020B0604020202020204" pitchFamily="34" charset="0"/>
                      </a:endParaRPr>
                    </a:p>
                  </a:txBody>
                  <a:tcPr marL="9170" marR="9170" marT="9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CC"/>
                    </a:solidFill>
                  </a:tcPr>
                </a:tc>
                <a:tc>
                  <a:txBody>
                    <a:bodyPr/>
                    <a:lstStyle/>
                    <a:p>
                      <a:pPr algn="ctr" rtl="0" fontAlgn="t"/>
                      <a:r>
                        <a:rPr lang="en-US" sz="1400" b="1" i="0" u="none" strike="noStrike">
                          <a:solidFill>
                            <a:srgbClr val="FFFFFF"/>
                          </a:solidFill>
                          <a:effectLst/>
                          <a:latin typeface="Arial" panose="020B0604020202020204" pitchFamily="34" charset="0"/>
                        </a:rPr>
                        <a:t>DISCHARGE (Tons) Excluding Transshipment</a:t>
                      </a:r>
                      <a:r>
                        <a:rPr lang="en-US" sz="1800" b="0" i="0" u="none" strike="noStrike">
                          <a:solidFill>
                            <a:srgbClr val="FFFFFF"/>
                          </a:solidFill>
                          <a:effectLst/>
                          <a:latin typeface="Arial" panose="020B0604020202020204" pitchFamily="34" charset="0"/>
                        </a:rPr>
                        <a:t> </a:t>
                      </a:r>
                      <a:endParaRPr lang="en-US" sz="1400" b="1" i="0" u="none" strike="noStrike">
                        <a:solidFill>
                          <a:srgbClr val="FFFFFF"/>
                        </a:solidFill>
                        <a:effectLst/>
                        <a:latin typeface="Arial" panose="020B0604020202020204" pitchFamily="34" charset="0"/>
                      </a:endParaRPr>
                    </a:p>
                  </a:txBody>
                  <a:tcPr marL="9170" marR="9170" marT="9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CC"/>
                    </a:solidFill>
                  </a:tcPr>
                </a:tc>
                <a:tc>
                  <a:txBody>
                    <a:bodyPr/>
                    <a:lstStyle/>
                    <a:p>
                      <a:pPr algn="ctr" rtl="0" fontAlgn="t"/>
                      <a:r>
                        <a:rPr lang="en-US" sz="1400" b="1" i="0" u="none" strike="noStrike">
                          <a:solidFill>
                            <a:srgbClr val="FFFFFF"/>
                          </a:solidFill>
                          <a:effectLst/>
                          <a:latin typeface="Arial" panose="020B0604020202020204" pitchFamily="34" charset="0"/>
                        </a:rPr>
                        <a:t>TRANSSHIPMENT  (Tons)</a:t>
                      </a:r>
                      <a:r>
                        <a:rPr lang="en-US" sz="1800" b="0" i="0" u="none" strike="noStrike">
                          <a:solidFill>
                            <a:srgbClr val="FFFFFF"/>
                          </a:solidFill>
                          <a:effectLst/>
                          <a:latin typeface="Arial" panose="020B0604020202020204" pitchFamily="34" charset="0"/>
                        </a:rPr>
                        <a:t> </a:t>
                      </a:r>
                      <a:endParaRPr lang="en-US" sz="1400" b="1" i="0" u="none" strike="noStrike">
                        <a:solidFill>
                          <a:srgbClr val="FFFFFF"/>
                        </a:solidFill>
                        <a:effectLst/>
                        <a:latin typeface="Arial" panose="020B0604020202020204" pitchFamily="34" charset="0"/>
                      </a:endParaRPr>
                    </a:p>
                  </a:txBody>
                  <a:tcPr marL="9170" marR="9170" marT="9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CC"/>
                    </a:solidFill>
                  </a:tcPr>
                </a:tc>
                <a:tc>
                  <a:txBody>
                    <a:bodyPr/>
                    <a:lstStyle/>
                    <a:p>
                      <a:pPr algn="ctr" rtl="0" fontAlgn="t"/>
                      <a:r>
                        <a:rPr lang="en-US" sz="1400" b="1" i="0" u="none" strike="noStrike">
                          <a:solidFill>
                            <a:srgbClr val="FFFFFF"/>
                          </a:solidFill>
                          <a:effectLst/>
                          <a:latin typeface="Arial" panose="020B0604020202020204" pitchFamily="34" charset="0"/>
                        </a:rPr>
                        <a:t>TTL (Tons)</a:t>
                      </a:r>
                      <a:r>
                        <a:rPr lang="en-US" sz="1800" b="0" i="0" u="none" strike="noStrike">
                          <a:solidFill>
                            <a:srgbClr val="FFFFFF"/>
                          </a:solidFill>
                          <a:effectLst/>
                          <a:latin typeface="Arial" panose="020B0604020202020204" pitchFamily="34" charset="0"/>
                        </a:rPr>
                        <a:t> </a:t>
                      </a:r>
                      <a:endParaRPr lang="en-US" sz="1400" b="1" i="0" u="none" strike="noStrike">
                        <a:solidFill>
                          <a:srgbClr val="FFFFFF"/>
                        </a:solidFill>
                        <a:effectLst/>
                        <a:latin typeface="Arial" panose="020B0604020202020204" pitchFamily="34" charset="0"/>
                      </a:endParaRPr>
                    </a:p>
                  </a:txBody>
                  <a:tcPr marL="9170" marR="9170" marT="9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CC"/>
                    </a:solidFill>
                  </a:tcPr>
                </a:tc>
              </a:tr>
              <a:tr h="241087">
                <a:tc>
                  <a:txBody>
                    <a:bodyPr/>
                    <a:lstStyle/>
                    <a:p>
                      <a:pPr algn="ctr" rtl="0" fontAlgn="t"/>
                      <a:r>
                        <a:rPr lang="en-US" sz="1600" b="0" i="0" u="none" strike="noStrike">
                          <a:solidFill>
                            <a:srgbClr val="FFFFFF"/>
                          </a:solidFill>
                          <a:effectLst/>
                          <a:latin typeface="Arial" panose="020B0604020202020204" pitchFamily="34" charset="0"/>
                        </a:rPr>
                        <a:t>2016</a:t>
                      </a:r>
                    </a:p>
                  </a:txBody>
                  <a:tcPr marL="9170" marR="9170" marT="9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r" rtl="0" fontAlgn="t"/>
                      <a:r>
                        <a:rPr lang="en-US" sz="1600" b="0" i="0" u="none" strike="noStrike">
                          <a:solidFill>
                            <a:srgbClr val="FFFFFF"/>
                          </a:solidFill>
                          <a:effectLst/>
                          <a:latin typeface="Arial" panose="020B0604020202020204" pitchFamily="34" charset="0"/>
                        </a:rPr>
                        <a:t>138,952.77</a:t>
                      </a:r>
                    </a:p>
                  </a:txBody>
                  <a:tcPr marL="9170" marR="330136" marT="9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r" rtl="0" fontAlgn="t"/>
                      <a:r>
                        <a:rPr lang="en-US" sz="1600" b="0" i="0" u="none" strike="noStrike">
                          <a:solidFill>
                            <a:srgbClr val="FFFFFF"/>
                          </a:solidFill>
                          <a:effectLst/>
                          <a:latin typeface="Arial" panose="020B0604020202020204" pitchFamily="34" charset="0"/>
                        </a:rPr>
                        <a:t>60,842.11</a:t>
                      </a:r>
                    </a:p>
                  </a:txBody>
                  <a:tcPr marL="9170" marR="330136" marT="9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r" rtl="0" fontAlgn="t"/>
                      <a:r>
                        <a:rPr lang="en-US" sz="1600" b="0" i="0" u="none" strike="noStrike">
                          <a:solidFill>
                            <a:srgbClr val="FFFFFF"/>
                          </a:solidFill>
                          <a:effectLst/>
                          <a:latin typeface="Arial" panose="020B0604020202020204" pitchFamily="34" charset="0"/>
                        </a:rPr>
                        <a:t>39,840.37</a:t>
                      </a:r>
                    </a:p>
                  </a:txBody>
                  <a:tcPr marL="9170" marR="330136" marT="9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r" rtl="0" fontAlgn="t"/>
                      <a:r>
                        <a:rPr lang="en-US" sz="1600" b="0" i="0" u="none" strike="noStrike">
                          <a:solidFill>
                            <a:srgbClr val="FFFFFF"/>
                          </a:solidFill>
                          <a:effectLst/>
                          <a:latin typeface="Arial" panose="020B0604020202020204" pitchFamily="34" charset="0"/>
                        </a:rPr>
                        <a:t>239,635.25</a:t>
                      </a:r>
                    </a:p>
                  </a:txBody>
                  <a:tcPr marL="9170" marR="330136" marT="9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r>
              <a:tr h="241087">
                <a:tc>
                  <a:txBody>
                    <a:bodyPr/>
                    <a:lstStyle/>
                    <a:p>
                      <a:pPr algn="ctr" rtl="0" fontAlgn="t"/>
                      <a:r>
                        <a:rPr lang="en-US" sz="1600" b="0" i="0" u="none" strike="noStrike">
                          <a:solidFill>
                            <a:srgbClr val="FFFFFF"/>
                          </a:solidFill>
                          <a:effectLst/>
                          <a:latin typeface="Arial" panose="020B0604020202020204" pitchFamily="34" charset="0"/>
                        </a:rPr>
                        <a:t>2017</a:t>
                      </a:r>
                    </a:p>
                  </a:txBody>
                  <a:tcPr marL="9170" marR="9170" marT="9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r" rtl="0" fontAlgn="t"/>
                      <a:r>
                        <a:rPr lang="en-US" sz="1600" b="0" i="0" u="none" strike="noStrike">
                          <a:solidFill>
                            <a:srgbClr val="FFFFFF"/>
                          </a:solidFill>
                          <a:effectLst/>
                          <a:latin typeface="Arial" panose="020B0604020202020204" pitchFamily="34" charset="0"/>
                        </a:rPr>
                        <a:t>162,114.70</a:t>
                      </a:r>
                    </a:p>
                  </a:txBody>
                  <a:tcPr marL="9170" marR="330136" marT="9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r" rtl="0" fontAlgn="t"/>
                      <a:r>
                        <a:rPr lang="en-US" sz="1600" b="0" i="0" u="none" strike="noStrike">
                          <a:solidFill>
                            <a:srgbClr val="FFFFFF"/>
                          </a:solidFill>
                          <a:effectLst/>
                          <a:latin typeface="Arial" panose="020B0604020202020204" pitchFamily="34" charset="0"/>
                        </a:rPr>
                        <a:t>60,036.04</a:t>
                      </a:r>
                    </a:p>
                  </a:txBody>
                  <a:tcPr marL="9170" marR="330136" marT="9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r" rtl="0" fontAlgn="t"/>
                      <a:r>
                        <a:rPr lang="en-US" sz="1600" b="0" i="0" u="none" strike="noStrike">
                          <a:solidFill>
                            <a:srgbClr val="FFFFFF"/>
                          </a:solidFill>
                          <a:effectLst/>
                          <a:latin typeface="Arial" panose="020B0604020202020204" pitchFamily="34" charset="0"/>
                        </a:rPr>
                        <a:t>44,390.32</a:t>
                      </a:r>
                    </a:p>
                  </a:txBody>
                  <a:tcPr marL="9170" marR="330136" marT="9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r" rtl="0" fontAlgn="t"/>
                      <a:r>
                        <a:rPr lang="en-US" sz="1600" b="0" i="0" u="none" strike="noStrike">
                          <a:solidFill>
                            <a:srgbClr val="FFFFFF"/>
                          </a:solidFill>
                          <a:effectLst/>
                          <a:latin typeface="Arial" panose="020B0604020202020204" pitchFamily="34" charset="0"/>
                        </a:rPr>
                        <a:t>266,541.06</a:t>
                      </a:r>
                    </a:p>
                  </a:txBody>
                  <a:tcPr marL="9170" marR="330136" marT="9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r>
              <a:tr h="241087">
                <a:tc>
                  <a:txBody>
                    <a:bodyPr/>
                    <a:lstStyle/>
                    <a:p>
                      <a:pPr algn="ctr" rtl="0" fontAlgn="t"/>
                      <a:r>
                        <a:rPr lang="en-US" sz="1600" b="0" i="0" u="none" strike="noStrike">
                          <a:solidFill>
                            <a:srgbClr val="FFFFFF"/>
                          </a:solidFill>
                          <a:effectLst/>
                          <a:latin typeface="Arial" panose="020B0604020202020204" pitchFamily="34" charset="0"/>
                        </a:rPr>
                        <a:t>2018</a:t>
                      </a:r>
                    </a:p>
                  </a:txBody>
                  <a:tcPr marL="9170" marR="9170" marT="9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r" rtl="0" fontAlgn="t"/>
                      <a:r>
                        <a:rPr lang="en-US" sz="1600" b="0" i="0" u="none" strike="noStrike">
                          <a:solidFill>
                            <a:srgbClr val="FFFFFF"/>
                          </a:solidFill>
                          <a:effectLst/>
                          <a:latin typeface="Arial" panose="020B0604020202020204" pitchFamily="34" charset="0"/>
                        </a:rPr>
                        <a:t>171,995.03</a:t>
                      </a:r>
                    </a:p>
                  </a:txBody>
                  <a:tcPr marL="9170" marR="330136" marT="9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r" rtl="0" fontAlgn="t"/>
                      <a:r>
                        <a:rPr lang="en-US" sz="1600" b="0" i="0" u="none" strike="noStrike">
                          <a:solidFill>
                            <a:srgbClr val="FFFFFF"/>
                          </a:solidFill>
                          <a:effectLst/>
                          <a:latin typeface="Arial" panose="020B0604020202020204" pitchFamily="34" charset="0"/>
                        </a:rPr>
                        <a:t>59,271.38</a:t>
                      </a:r>
                    </a:p>
                  </a:txBody>
                  <a:tcPr marL="9170" marR="330136" marT="9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r" rtl="0" fontAlgn="t"/>
                      <a:r>
                        <a:rPr lang="en-US" sz="1600" b="0" i="0" u="none" strike="noStrike">
                          <a:solidFill>
                            <a:srgbClr val="FFFFFF"/>
                          </a:solidFill>
                          <a:effectLst/>
                          <a:latin typeface="Arial" panose="020B0604020202020204" pitchFamily="34" charset="0"/>
                        </a:rPr>
                        <a:t>47,476.71</a:t>
                      </a:r>
                    </a:p>
                  </a:txBody>
                  <a:tcPr marL="9170" marR="330136" marT="9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r" rtl="0" fontAlgn="t"/>
                      <a:r>
                        <a:rPr lang="en-US" sz="1600" b="0" i="0" u="none" strike="noStrike">
                          <a:solidFill>
                            <a:srgbClr val="FFFFFF"/>
                          </a:solidFill>
                          <a:effectLst/>
                          <a:latin typeface="Arial" panose="020B0604020202020204" pitchFamily="34" charset="0"/>
                        </a:rPr>
                        <a:t>278,743.12</a:t>
                      </a:r>
                    </a:p>
                  </a:txBody>
                  <a:tcPr marL="9170" marR="330136" marT="9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r>
              <a:tr h="241087">
                <a:tc>
                  <a:txBody>
                    <a:bodyPr/>
                    <a:lstStyle/>
                    <a:p>
                      <a:pPr algn="ctr" rtl="0" fontAlgn="t"/>
                      <a:r>
                        <a:rPr lang="en-US" sz="1600" b="0" i="0" u="none" strike="noStrike">
                          <a:solidFill>
                            <a:srgbClr val="FFFFFF"/>
                          </a:solidFill>
                          <a:effectLst/>
                          <a:latin typeface="Arial" panose="020B0604020202020204" pitchFamily="34" charset="0"/>
                        </a:rPr>
                        <a:t>2019</a:t>
                      </a:r>
                    </a:p>
                  </a:txBody>
                  <a:tcPr marL="9170" marR="9170" marT="9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r" rtl="0" fontAlgn="t"/>
                      <a:r>
                        <a:rPr lang="en-US" sz="1600" b="0" i="0" u="none" strike="noStrike">
                          <a:solidFill>
                            <a:srgbClr val="FFFFFF"/>
                          </a:solidFill>
                          <a:effectLst/>
                          <a:latin typeface="Arial" panose="020B0604020202020204" pitchFamily="34" charset="0"/>
                        </a:rPr>
                        <a:t>162,307.53</a:t>
                      </a:r>
                    </a:p>
                  </a:txBody>
                  <a:tcPr marL="9170" marR="330136" marT="9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r" rtl="0" fontAlgn="t"/>
                      <a:r>
                        <a:rPr lang="en-US" sz="1600" b="0" i="0" u="none" strike="noStrike">
                          <a:solidFill>
                            <a:srgbClr val="FFFFFF"/>
                          </a:solidFill>
                          <a:effectLst/>
                          <a:latin typeface="Arial" panose="020B0604020202020204" pitchFamily="34" charset="0"/>
                        </a:rPr>
                        <a:t>54,569.99</a:t>
                      </a:r>
                    </a:p>
                  </a:txBody>
                  <a:tcPr marL="9170" marR="330136" marT="9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r" rtl="0" fontAlgn="t"/>
                      <a:r>
                        <a:rPr lang="en-US" sz="1600" b="0" i="0" u="none" strike="noStrike">
                          <a:solidFill>
                            <a:srgbClr val="FFFFFF"/>
                          </a:solidFill>
                          <a:effectLst/>
                          <a:latin typeface="Arial" panose="020B0604020202020204" pitchFamily="34" charset="0"/>
                        </a:rPr>
                        <a:t>42,211.25</a:t>
                      </a:r>
                    </a:p>
                  </a:txBody>
                  <a:tcPr marL="9170" marR="330136" marT="9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r" rtl="0" fontAlgn="t"/>
                      <a:r>
                        <a:rPr lang="en-US" sz="1600" b="0" i="0" u="none" strike="noStrike">
                          <a:solidFill>
                            <a:srgbClr val="FFFFFF"/>
                          </a:solidFill>
                          <a:effectLst/>
                          <a:latin typeface="Arial" panose="020B0604020202020204" pitchFamily="34" charset="0"/>
                        </a:rPr>
                        <a:t>259,088.76</a:t>
                      </a:r>
                    </a:p>
                  </a:txBody>
                  <a:tcPr marL="9170" marR="330136" marT="9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r>
              <a:tr h="296723">
                <a:tc>
                  <a:txBody>
                    <a:bodyPr/>
                    <a:lstStyle/>
                    <a:p>
                      <a:pPr algn="ctr" rtl="0" fontAlgn="t"/>
                      <a:r>
                        <a:rPr lang="en-US" sz="1600" b="0" i="0" u="none" strike="noStrike">
                          <a:solidFill>
                            <a:srgbClr val="FFFFFF"/>
                          </a:solidFill>
                          <a:effectLst/>
                          <a:latin typeface="Arial" panose="020B0604020202020204" pitchFamily="34" charset="0"/>
                        </a:rPr>
                        <a:t>2020 (till 3rd Qtr)</a:t>
                      </a:r>
                    </a:p>
                  </a:txBody>
                  <a:tcPr marL="9170" marR="9170" marT="9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r" rtl="0" fontAlgn="t"/>
                      <a:r>
                        <a:rPr lang="en-US" sz="1600" b="0" i="0" u="none" strike="noStrike">
                          <a:solidFill>
                            <a:srgbClr val="FFFFFF"/>
                          </a:solidFill>
                          <a:effectLst/>
                          <a:latin typeface="Arial" panose="020B0604020202020204" pitchFamily="34" charset="0"/>
                        </a:rPr>
                        <a:t>72,344.34</a:t>
                      </a:r>
                    </a:p>
                  </a:txBody>
                  <a:tcPr marL="9170" marR="330136" marT="9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r" rtl="0" fontAlgn="t"/>
                      <a:r>
                        <a:rPr lang="en-US" sz="1600" b="0" i="0" u="none" strike="noStrike">
                          <a:solidFill>
                            <a:srgbClr val="FFFFFF"/>
                          </a:solidFill>
                          <a:effectLst/>
                          <a:latin typeface="Arial" panose="020B0604020202020204" pitchFamily="34" charset="0"/>
                        </a:rPr>
                        <a:t>24,273.48</a:t>
                      </a:r>
                    </a:p>
                  </a:txBody>
                  <a:tcPr marL="9170" marR="330136" marT="9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r" rtl="0" fontAlgn="t"/>
                      <a:r>
                        <a:rPr lang="en-US" sz="1600" b="0" i="0" u="none" strike="noStrike">
                          <a:solidFill>
                            <a:srgbClr val="FFFFFF"/>
                          </a:solidFill>
                          <a:effectLst/>
                          <a:latin typeface="Arial" panose="020B0604020202020204" pitchFamily="34" charset="0"/>
                        </a:rPr>
                        <a:t>12,908.71</a:t>
                      </a:r>
                    </a:p>
                  </a:txBody>
                  <a:tcPr marL="9170" marR="330136" marT="9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r" rtl="0" fontAlgn="t"/>
                      <a:r>
                        <a:rPr lang="en-US" sz="1600" b="0" i="0" u="none" strike="noStrike" dirty="0">
                          <a:solidFill>
                            <a:srgbClr val="FFFFFF"/>
                          </a:solidFill>
                          <a:effectLst/>
                          <a:latin typeface="Arial" panose="020B0604020202020204" pitchFamily="34" charset="0"/>
                        </a:rPr>
                        <a:t>109,526.53</a:t>
                      </a:r>
                    </a:p>
                  </a:txBody>
                  <a:tcPr marL="9170" marR="330136" marT="9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r>
            </a:tbl>
          </a:graphicData>
        </a:graphic>
      </p:graphicFrame>
      <p:graphicFrame>
        <p:nvGraphicFramePr>
          <p:cNvPr id="8" name="Chart 7"/>
          <p:cNvGraphicFramePr>
            <a:graphicFrameLocks/>
          </p:cNvGraphicFramePr>
          <p:nvPr>
            <p:extLst>
              <p:ext uri="{D42A27DB-BD31-4B8C-83A1-F6EECF244321}">
                <p14:modId xmlns:p14="http://schemas.microsoft.com/office/powerpoint/2010/main" val="1572980480"/>
              </p:ext>
            </p:extLst>
          </p:nvPr>
        </p:nvGraphicFramePr>
        <p:xfrm>
          <a:off x="182975" y="3522728"/>
          <a:ext cx="9581737" cy="292410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0"/>
            <a:ext cx="9067800" cy="1258888"/>
          </a:xfrm>
        </p:spPr>
        <p:txBody>
          <a:bodyPr/>
          <a:lstStyle/>
          <a:p>
            <a:pPr algn="ct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400" b="1" cap="none" dirty="0" smtClean="0">
                <a:solidFill>
                  <a:schemeClr val="bg1"/>
                </a:solidFill>
              </a:rPr>
              <a:t>2020 Ocean Freight Exports In </a:t>
            </a:r>
            <a:r>
              <a:rPr lang="en-US" altLang="en-US" sz="2400" b="1" cap="none" dirty="0" smtClean="0">
                <a:solidFill>
                  <a:schemeClr val="bg1"/>
                </a:solidFill>
              </a:rPr>
              <a:t>TEUs Quarterly</a:t>
            </a:r>
            <a:endParaRPr lang="en-US" altLang="en-US" sz="2400" b="1" cap="none" dirty="0" smtClean="0">
              <a:solidFill>
                <a:schemeClr val="bg1"/>
              </a:solidFill>
            </a:endParaRPr>
          </a:p>
        </p:txBody>
      </p:sp>
      <p:sp>
        <p:nvSpPr>
          <p:cNvPr id="9" name="Rectangle 4"/>
          <p:cNvSpPr>
            <a:spLocks noChangeArrowheads="1"/>
          </p:cNvSpPr>
          <p:nvPr/>
        </p:nvSpPr>
        <p:spPr bwMode="auto">
          <a:xfrm>
            <a:off x="163512" y="6675437"/>
            <a:ext cx="9753600" cy="851499"/>
          </a:xfrm>
          <a:prstGeom prst="rect">
            <a:avLst/>
          </a:prstGeom>
          <a:solidFill>
            <a:srgbClr val="00B0F0">
              <a:alpha val="63136"/>
            </a:srgbClr>
          </a:solidFill>
          <a:ln w="9525" algn="ctr">
            <a:solidFill>
              <a:schemeClr val="tx1"/>
            </a:solidFill>
            <a:round/>
            <a:headEnd/>
            <a:tailEnd/>
          </a:ln>
        </p:spPr>
        <p:txBody>
          <a:bodyPr/>
          <a:lstStyle/>
          <a:p>
            <a:r>
              <a:rPr lang="en-US" altLang="en-US" sz="1400" b="1" dirty="0" smtClean="0"/>
              <a:t>2020 </a:t>
            </a:r>
            <a:r>
              <a:rPr lang="en-US" altLang="en-US" sz="1400" b="1" dirty="0" smtClean="0"/>
              <a:t>3</a:t>
            </a:r>
            <a:r>
              <a:rPr lang="en-US" altLang="en-US" sz="1400" b="1" baseline="30000" dirty="0" smtClean="0"/>
              <a:t>rd</a:t>
            </a:r>
            <a:r>
              <a:rPr lang="en-US" altLang="en-US" sz="1400" b="1" dirty="0" smtClean="0"/>
              <a:t> Quarter Laden volume is just 2.46% behind than compared </a:t>
            </a:r>
            <a:r>
              <a:rPr lang="en-US" altLang="en-US" sz="1400" b="1" dirty="0"/>
              <a:t>with </a:t>
            </a:r>
            <a:r>
              <a:rPr lang="en-US" altLang="en-US" sz="1400" b="1" dirty="0" smtClean="0"/>
              <a:t>same period of 2019. Also 44% more than the </a:t>
            </a:r>
            <a:r>
              <a:rPr lang="en-US" altLang="en-US" sz="1400" b="1" dirty="0"/>
              <a:t>2</a:t>
            </a:r>
            <a:r>
              <a:rPr lang="en-US" altLang="en-US" sz="1400" b="1" baseline="30000" dirty="0"/>
              <a:t>nd</a:t>
            </a:r>
            <a:r>
              <a:rPr lang="en-US" altLang="en-US" sz="1400" b="1" dirty="0"/>
              <a:t> Quarter Laden </a:t>
            </a:r>
            <a:r>
              <a:rPr lang="en-US" altLang="en-US" sz="1400" b="1" dirty="0" smtClean="0"/>
              <a:t>volume</a:t>
            </a:r>
            <a:r>
              <a:rPr lang="en-US" altLang="en-US" sz="1400" b="1" dirty="0" smtClean="0"/>
              <a:t>. Q3 has picked up comparatively well even during the mist of the pandemic. Increase of the airfreight rates might have also contributed the performance in Q3 of ocean freight</a:t>
            </a:r>
            <a:endParaRPr lang="en-US" altLang="en-US" sz="1400" dirty="0"/>
          </a:p>
        </p:txBody>
      </p:sp>
      <p:graphicFrame>
        <p:nvGraphicFramePr>
          <p:cNvPr id="6" name="Chart 5"/>
          <p:cNvGraphicFramePr>
            <a:graphicFrameLocks/>
          </p:cNvGraphicFramePr>
          <p:nvPr>
            <p:extLst>
              <p:ext uri="{D42A27DB-BD31-4B8C-83A1-F6EECF244321}">
                <p14:modId xmlns:p14="http://schemas.microsoft.com/office/powerpoint/2010/main" val="2307833355"/>
              </p:ext>
            </p:extLst>
          </p:nvPr>
        </p:nvGraphicFramePr>
        <p:xfrm>
          <a:off x="199479" y="1036638"/>
          <a:ext cx="9489033" cy="28965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24476254"/>
              </p:ext>
            </p:extLst>
          </p:nvPr>
        </p:nvGraphicFramePr>
        <p:xfrm>
          <a:off x="199479" y="4001103"/>
          <a:ext cx="9489034" cy="2556016"/>
        </p:xfrm>
        <a:graphic>
          <a:graphicData uri="http://schemas.openxmlformats.org/drawingml/2006/table">
            <a:tbl>
              <a:tblPr/>
              <a:tblGrid>
                <a:gridCol w="1303215"/>
                <a:gridCol w="1303215"/>
                <a:gridCol w="1303215"/>
                <a:gridCol w="1303215"/>
                <a:gridCol w="1303215"/>
                <a:gridCol w="1669744"/>
                <a:gridCol w="1303215"/>
              </a:tblGrid>
              <a:tr h="214364">
                <a:tc>
                  <a:txBody>
                    <a:bodyPr/>
                    <a:lstStyle/>
                    <a:p>
                      <a:pPr algn="l" fontAlgn="b"/>
                      <a:endParaRPr lang="en-US" sz="1400" b="0" i="0" u="none" strike="noStrike">
                        <a:solidFill>
                          <a:schemeClr val="bg1"/>
                        </a:solidFill>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en-US" sz="1400" b="1" i="0" u="none" strike="noStrike">
                          <a:solidFill>
                            <a:schemeClr val="bg1"/>
                          </a:solidFill>
                          <a:effectLst/>
                          <a:latin typeface="Arial" panose="020B0604020202020204" pitchFamily="34" charset="0"/>
                        </a:rPr>
                        <a:t>2018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400" b="1" i="0" u="none" strike="noStrike">
                          <a:solidFill>
                            <a:schemeClr val="bg1"/>
                          </a:solidFill>
                          <a:effectLst/>
                          <a:latin typeface="Arial" panose="020B0604020202020204" pitchFamily="34" charset="0"/>
                        </a:rPr>
                        <a:t>2019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400" b="1" i="0" u="none" strike="noStrike">
                          <a:solidFill>
                            <a:schemeClr val="bg1"/>
                          </a:solidFill>
                          <a:effectLst/>
                          <a:latin typeface="Arial" panose="020B0604020202020204" pitchFamily="34" charset="0"/>
                        </a:rPr>
                        <a:t>2020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r>
              <a:tr h="214364">
                <a:tc rowSpan="2">
                  <a:txBody>
                    <a:bodyPr/>
                    <a:lstStyle/>
                    <a:p>
                      <a:pPr algn="l" fontAlgn="ctr"/>
                      <a:r>
                        <a:rPr lang="en-US" sz="1400" b="1" i="0" u="none" strike="noStrike">
                          <a:solidFill>
                            <a:schemeClr val="bg1"/>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400" b="1" i="0" u="none" strike="noStrike">
                          <a:solidFill>
                            <a:schemeClr val="bg1"/>
                          </a:solidFill>
                          <a:effectLst/>
                          <a:latin typeface="Arial" panose="020B0604020202020204" pitchFamily="34" charset="0"/>
                        </a:rPr>
                        <a:t>Loading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400" b="1" i="0" u="none" strike="noStrike">
                          <a:solidFill>
                            <a:schemeClr val="bg1"/>
                          </a:solidFill>
                          <a:effectLst/>
                          <a:latin typeface="Arial" panose="020B0604020202020204" pitchFamily="34" charset="0"/>
                        </a:rPr>
                        <a:t>Loading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400" b="1" i="0" u="none" strike="noStrike">
                          <a:solidFill>
                            <a:schemeClr val="bg1"/>
                          </a:solidFill>
                          <a:effectLst/>
                          <a:latin typeface="Arial" panose="020B0604020202020204" pitchFamily="34" charset="0"/>
                        </a:rPr>
                        <a:t>Loading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214364">
                <a:tc vMerge="1">
                  <a:txBody>
                    <a:bodyPr/>
                    <a:lstStyle/>
                    <a:p>
                      <a:endParaRPr lang="en-US"/>
                    </a:p>
                  </a:txBody>
                  <a:tcPr/>
                </a:tc>
                <a:tc>
                  <a:txBody>
                    <a:bodyPr/>
                    <a:lstStyle/>
                    <a:p>
                      <a:pPr algn="l" fontAlgn="b"/>
                      <a:r>
                        <a:rPr lang="en-US" sz="1400" b="1" i="0" u="none" strike="noStrike">
                          <a:solidFill>
                            <a:schemeClr val="bg1"/>
                          </a:solidFill>
                          <a:effectLst/>
                          <a:latin typeface="Arial" panose="020B0604020202020204" pitchFamily="34" charset="0"/>
                        </a:rPr>
                        <a:t>Laden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chemeClr val="bg1"/>
                          </a:solidFill>
                          <a:effectLst/>
                          <a:latin typeface="Arial" panose="020B0604020202020204" pitchFamily="34" charset="0"/>
                        </a:rPr>
                        <a:t>Empty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chemeClr val="bg1"/>
                          </a:solidFill>
                          <a:effectLst/>
                          <a:latin typeface="Arial" panose="020B0604020202020204" pitchFamily="34" charset="0"/>
                        </a:rPr>
                        <a:t>Laden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chemeClr val="bg1"/>
                          </a:solidFill>
                          <a:effectLst/>
                          <a:latin typeface="Arial" panose="020B0604020202020204" pitchFamily="34" charset="0"/>
                        </a:rPr>
                        <a:t>Empty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chemeClr val="bg1"/>
                          </a:solidFill>
                          <a:effectLst/>
                          <a:latin typeface="Arial" panose="020B0604020202020204" pitchFamily="34" charset="0"/>
                        </a:rPr>
                        <a:t>Laden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chemeClr val="bg1"/>
                          </a:solidFill>
                          <a:effectLst/>
                          <a:latin typeface="Arial" panose="020B0604020202020204" pitchFamily="34" charset="0"/>
                        </a:rPr>
                        <a:t>Empty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6119">
                <a:tc>
                  <a:txBody>
                    <a:bodyPr/>
                    <a:lstStyle/>
                    <a:p>
                      <a:pPr algn="l" fontAlgn="b"/>
                      <a:r>
                        <a:rPr lang="en-US" sz="1400" b="1" i="0" u="none" strike="noStrike">
                          <a:solidFill>
                            <a:schemeClr val="bg1"/>
                          </a:solidFill>
                          <a:effectLst/>
                          <a:latin typeface="Arial" panose="020B0604020202020204" pitchFamily="34" charset="0"/>
                        </a:rPr>
                        <a:t>1st Quarter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76437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103482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80896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75381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73563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76440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6119">
                <a:tc>
                  <a:txBody>
                    <a:bodyPr/>
                    <a:lstStyle/>
                    <a:p>
                      <a:pPr algn="l" fontAlgn="b"/>
                      <a:r>
                        <a:rPr lang="en-US" sz="1400" b="1" i="0" u="none" strike="noStrike">
                          <a:solidFill>
                            <a:schemeClr val="bg1"/>
                          </a:solidFill>
                          <a:effectLst/>
                          <a:latin typeface="Arial" panose="020B0604020202020204" pitchFamily="34" charset="0"/>
                        </a:rPr>
                        <a:t>2nd Quarter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70265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93287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77125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82566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55711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56508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6119">
                <a:tc>
                  <a:txBody>
                    <a:bodyPr/>
                    <a:lstStyle/>
                    <a:p>
                      <a:pPr algn="l" fontAlgn="b"/>
                      <a:r>
                        <a:rPr lang="en-US" sz="1400" b="1" i="0" u="none" strike="noStrike">
                          <a:solidFill>
                            <a:schemeClr val="bg1"/>
                          </a:solidFill>
                          <a:effectLst/>
                          <a:latin typeface="Arial" panose="020B0604020202020204" pitchFamily="34" charset="0"/>
                        </a:rPr>
                        <a:t>3rd Quarter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80991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87271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82320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74483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80291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62341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6119">
                <a:tc>
                  <a:txBody>
                    <a:bodyPr/>
                    <a:lstStyle/>
                    <a:p>
                      <a:pPr algn="l" fontAlgn="b"/>
                      <a:r>
                        <a:rPr lang="en-US" sz="1400" b="1" i="0" u="none" strike="noStrike">
                          <a:solidFill>
                            <a:schemeClr val="bg1"/>
                          </a:solidFill>
                          <a:effectLst/>
                          <a:latin typeface="Arial" panose="020B0604020202020204" pitchFamily="34" charset="0"/>
                        </a:rPr>
                        <a:t>4th Quarter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77500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85614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78697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85654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chemeClr val="bg1"/>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chemeClr val="bg1"/>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364">
                <a:tc>
                  <a:txBody>
                    <a:bodyPr/>
                    <a:lstStyle/>
                    <a:p>
                      <a:pPr algn="l" fontAlgn="b"/>
                      <a:r>
                        <a:rPr lang="en-US" sz="1400" b="1" i="0" u="none" strike="noStrike">
                          <a:solidFill>
                            <a:schemeClr val="bg1"/>
                          </a:solidFill>
                          <a:effectLst/>
                          <a:latin typeface="Arial" panose="020B0604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305193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369654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319038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318084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bg1"/>
                          </a:solidFill>
                          <a:effectLst/>
                          <a:latin typeface="Arial" panose="020B0604020202020204" pitchFamily="34" charset="0"/>
                        </a:rPr>
                        <a:t>209565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bg1"/>
                          </a:solidFill>
                          <a:effectLst/>
                          <a:latin typeface="Arial" panose="020B0604020202020204" pitchFamily="34" charset="0"/>
                        </a:rPr>
                        <a:t>195289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820008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44513" y="0"/>
            <a:ext cx="9067800" cy="1258888"/>
          </a:xfrm>
        </p:spPr>
        <p:txBody>
          <a:bodyPr/>
          <a:lstStyle/>
          <a:p>
            <a:pPr algn="ct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800" b="1" cap="none" dirty="0" smtClean="0">
                <a:solidFill>
                  <a:schemeClr val="bg1"/>
                </a:solidFill>
              </a:rPr>
              <a:t>Total Ocean Exports (In </a:t>
            </a:r>
            <a:r>
              <a:rPr lang="en-US" altLang="en-US" sz="2800" b="1" cap="none" dirty="0" smtClean="0">
                <a:solidFill>
                  <a:schemeClr val="bg1"/>
                </a:solidFill>
              </a:rPr>
              <a:t>TEUs)</a:t>
            </a:r>
            <a:r>
              <a:rPr lang="en-US" altLang="en-US" sz="2800" b="1" cap="none" dirty="0" smtClean="0">
                <a:solidFill>
                  <a:schemeClr val="bg1"/>
                </a:solidFill>
              </a:rPr>
              <a:t/>
            </a:r>
            <a:br>
              <a:rPr lang="en-US" altLang="en-US" sz="2800" b="1" cap="none" dirty="0" smtClean="0">
                <a:solidFill>
                  <a:schemeClr val="bg1"/>
                </a:solidFill>
              </a:rPr>
            </a:br>
            <a:r>
              <a:rPr lang="en-US" altLang="en-US" sz="2800" b="1" cap="none" dirty="0" smtClean="0">
                <a:solidFill>
                  <a:schemeClr val="bg1"/>
                </a:solidFill>
              </a:rPr>
              <a:t>Yearly</a:t>
            </a:r>
          </a:p>
        </p:txBody>
      </p:sp>
      <p:sp>
        <p:nvSpPr>
          <p:cNvPr id="5" name="Rectangle 4"/>
          <p:cNvSpPr>
            <a:spLocks noChangeArrowheads="1"/>
          </p:cNvSpPr>
          <p:nvPr/>
        </p:nvSpPr>
        <p:spPr bwMode="auto">
          <a:xfrm>
            <a:off x="157005" y="6751637"/>
            <a:ext cx="9683908" cy="684584"/>
          </a:xfrm>
          <a:prstGeom prst="rect">
            <a:avLst/>
          </a:prstGeom>
          <a:solidFill>
            <a:srgbClr val="00B0F0">
              <a:alpha val="63136"/>
            </a:srgbClr>
          </a:solidFill>
          <a:ln w="9525" algn="ctr">
            <a:solidFill>
              <a:schemeClr val="tx1"/>
            </a:solidFill>
            <a:round/>
            <a:headEnd/>
            <a:tailEnd/>
          </a:ln>
        </p:spPr>
        <p:txBody>
          <a:bodyPr/>
          <a:lstStyle/>
          <a:p>
            <a:r>
              <a:rPr lang="en-US" altLang="en-US" sz="1400" dirty="0" smtClean="0"/>
              <a:t>The drop of empty and laden is completely attributable to the COVID situation. Expecting to bridge the year of year gap hoping the Q4 performance is much better</a:t>
            </a:r>
            <a:endParaRPr lang="en-US" altLang="en-US" sz="1400" dirty="0"/>
          </a:p>
        </p:txBody>
      </p:sp>
      <p:graphicFrame>
        <p:nvGraphicFramePr>
          <p:cNvPr id="6" name="Chart 5"/>
          <p:cNvGraphicFramePr>
            <a:graphicFrameLocks/>
          </p:cNvGraphicFramePr>
          <p:nvPr>
            <p:extLst>
              <p:ext uri="{D42A27DB-BD31-4B8C-83A1-F6EECF244321}">
                <p14:modId xmlns:p14="http://schemas.microsoft.com/office/powerpoint/2010/main" val="1853321095"/>
              </p:ext>
            </p:extLst>
          </p:nvPr>
        </p:nvGraphicFramePr>
        <p:xfrm>
          <a:off x="157005" y="1112837"/>
          <a:ext cx="9683908" cy="54863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TM02900771[[fn=Slice]]</Template>
  <TotalTime>0</TotalTime>
  <Words>1148</Words>
  <Application>Microsoft Office PowerPoint</Application>
  <PresentationFormat>Custom</PresentationFormat>
  <Paragraphs>503</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 Unicode MS</vt:lpstr>
      <vt:lpstr>Arial</vt:lpstr>
      <vt:lpstr>Calibri</vt:lpstr>
      <vt:lpstr>Century Gothic</vt:lpstr>
      <vt:lpstr>Times New Roman</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Air Freight Throughput (Exports, Imports &amp; Transshipments) In Ton’s Yearly </vt:lpstr>
      <vt:lpstr>2020 Ocean Freight Exports In TEUs Quarterly</vt:lpstr>
      <vt:lpstr>Total Ocean Exports (In TEUs) Yearly</vt:lpstr>
      <vt:lpstr>2020 Ocean Freight Imports In Teu’s  Quarterly</vt:lpstr>
      <vt:lpstr>Total Ocean Imports (In TEUs) Yearly</vt:lpstr>
      <vt:lpstr>2020 Ocean Freight Transshipments In TEUs  Month on Month</vt:lpstr>
      <vt:lpstr>2020 Ocean Freight Transshipments In Teu’s  Quarterly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2012-10-31T07:56:12Z</dcterms:created>
  <dcterms:modified xsi:type="dcterms:W3CDTF">2021-02-22T09:34:52Z</dcterms:modified>
</cp:coreProperties>
</file>