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charts/style3.xml" ContentType="application/vnd.ms-office.chartstyle+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heme/themeOverride4.xml" ContentType="application/vnd.openxmlformats-officedocument.themeOverr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81" r:id="rId1"/>
  </p:sldMasterIdLst>
  <p:notesMasterIdLst>
    <p:notesMasterId r:id="rId15"/>
  </p:notesMasterIdLst>
  <p:sldIdLst>
    <p:sldId id="256" r:id="rId2"/>
    <p:sldId id="262" r:id="rId3"/>
    <p:sldId id="270" r:id="rId4"/>
    <p:sldId id="264" r:id="rId5"/>
    <p:sldId id="271" r:id="rId6"/>
    <p:sldId id="272" r:id="rId7"/>
    <p:sldId id="260" r:id="rId8"/>
    <p:sldId id="273" r:id="rId9"/>
    <p:sldId id="276" r:id="rId10"/>
    <p:sldId id="274" r:id="rId11"/>
    <p:sldId id="277" r:id="rId12"/>
    <p:sldId id="275" r:id="rId13"/>
    <p:sldId id="266" r:id="rId14"/>
  </p:sldIdLst>
  <p:sldSz cx="10080625" cy="7559675"/>
  <p:notesSz cx="7559675" cy="10691813"/>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66FFFF"/>
    <a:srgbClr val="0000FF"/>
    <a:srgbClr val="EAEAE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3" autoAdjust="0"/>
    <p:restoredTop sz="95422" autoAdjust="0"/>
  </p:normalViewPr>
  <p:slideViewPr>
    <p:cSldViewPr>
      <p:cViewPr varScale="1">
        <p:scale>
          <a:sx n="59" d="100"/>
          <a:sy n="59" d="100"/>
        </p:scale>
        <p:origin x="-1168" y="-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2"/>
  <c:clrMapOvr bg1="lt1" tx1="dk1" bg2="lt2" tx2="dk2" accent1="accent1" accent2="accent2" accent3="accent3" accent4="accent4" accent5="accent5" accent6="accent6" hlink="hlink" folHlink="folHlink"/>
  <c:chart>
    <c:title>
      <c:tx>
        <c:rich>
          <a:bodyPr/>
          <a:lstStyle/>
          <a:p>
            <a:pPr>
              <a:defRPr/>
            </a:pPr>
            <a:r>
              <a:rPr lang="en-US"/>
              <a:t>Total Uplifts</a:t>
            </a:r>
          </a:p>
        </c:rich>
      </c:tx>
      <c:layout/>
    </c:title>
    <c:view3D>
      <c:depthPercent val="100"/>
      <c:rAngAx val="1"/>
    </c:view3D>
    <c:plotArea>
      <c:layout/>
      <c:bar3DChart>
        <c:barDir val="col"/>
        <c:grouping val="clustered"/>
        <c:ser>
          <c:idx val="4"/>
          <c:order val="0"/>
          <c:tx>
            <c:strRef>
              <c:f>'air uplift'!$C$40</c:f>
              <c:strCache>
                <c:ptCount val="1"/>
                <c:pt idx="0">
                  <c:v>2015</c:v>
                </c:pt>
              </c:strCache>
            </c:strRef>
          </c:tx>
          <c:cat>
            <c:strRef>
              <c:f>('air uplift'!$B$41:$B$52,'air uplift'!$G$41:$G$52)</c:f>
              <c:strCache>
                <c:ptCount val="24"/>
                <c:pt idx="0">
                  <c:v>Jan</c:v>
                </c:pt>
                <c:pt idx="1">
                  <c:v>Feb</c:v>
                </c:pt>
                <c:pt idx="2">
                  <c:v>Mar</c:v>
                </c:pt>
                <c:pt idx="3">
                  <c:v>Apr</c:v>
                </c:pt>
                <c:pt idx="4">
                  <c:v>May</c:v>
                </c:pt>
                <c:pt idx="5">
                  <c:v>Jun</c:v>
                </c:pt>
                <c:pt idx="6">
                  <c:v>Jul</c:v>
                </c:pt>
                <c:pt idx="7">
                  <c:v>Aug</c:v>
                </c:pt>
                <c:pt idx="8">
                  <c:v>Sep</c:v>
                </c:pt>
                <c:pt idx="9">
                  <c:v>Oct</c:v>
                </c:pt>
                <c:pt idx="10">
                  <c:v>Nov</c:v>
                </c:pt>
                <c:pt idx="11">
                  <c:v>Dec</c:v>
                </c:pt>
                <c:pt idx="12">
                  <c:v>13,785.71</c:v>
                </c:pt>
                <c:pt idx="13">
                  <c:v>13,417.90</c:v>
                </c:pt>
                <c:pt idx="14">
                  <c:v>16,292.42</c:v>
                </c:pt>
                <c:pt idx="15">
                  <c:v>12,808.03</c:v>
                </c:pt>
                <c:pt idx="16">
                  <c:v>12,822.10</c:v>
                </c:pt>
                <c:pt idx="17">
                  <c:v>12,478.47</c:v>
                </c:pt>
                <c:pt idx="18">
                  <c:v>13,997.98</c:v>
                </c:pt>
                <c:pt idx="19">
                  <c:v>13,766.30</c:v>
                </c:pt>
                <c:pt idx="20">
                  <c:v>12,332.20</c:v>
                </c:pt>
                <c:pt idx="21">
                  <c:v>13,958.57</c:v>
                </c:pt>
                <c:pt idx="22">
                  <c:v>13,304.60</c:v>
                </c:pt>
                <c:pt idx="23">
                  <c:v>13,343.25</c:v>
                </c:pt>
              </c:strCache>
            </c:strRef>
          </c:cat>
          <c:val>
            <c:numRef>
              <c:f>'air uplift'!$C$41:$C$52</c:f>
              <c:numCache>
                <c:formatCode>#,##0.00</c:formatCode>
                <c:ptCount val="12"/>
                <c:pt idx="0">
                  <c:v>9782.152</c:v>
                </c:pt>
                <c:pt idx="1">
                  <c:v>9866.9840000000004</c:v>
                </c:pt>
                <c:pt idx="2">
                  <c:v>12260.245999999996</c:v>
                </c:pt>
                <c:pt idx="3">
                  <c:v>10729.694000000003</c:v>
                </c:pt>
                <c:pt idx="4">
                  <c:v>11110.2</c:v>
                </c:pt>
                <c:pt idx="5">
                  <c:v>10573.239000000003</c:v>
                </c:pt>
                <c:pt idx="6">
                  <c:v>11552.145</c:v>
                </c:pt>
                <c:pt idx="7">
                  <c:v>10875.085999999992</c:v>
                </c:pt>
                <c:pt idx="8">
                  <c:v>10617.862999999992</c:v>
                </c:pt>
                <c:pt idx="9">
                  <c:v>10960.847</c:v>
                </c:pt>
                <c:pt idx="10">
                  <c:v>10582.434999999996</c:v>
                </c:pt>
                <c:pt idx="11">
                  <c:v>10915.227999999996</c:v>
                </c:pt>
              </c:numCache>
            </c:numRef>
          </c:val>
        </c:ser>
        <c:ser>
          <c:idx val="5"/>
          <c:order val="1"/>
          <c:tx>
            <c:strRef>
              <c:f>'air uplift'!$D$40</c:f>
              <c:strCache>
                <c:ptCount val="1"/>
                <c:pt idx="0">
                  <c:v>2016</c:v>
                </c:pt>
              </c:strCache>
            </c:strRef>
          </c:tx>
          <c:cat>
            <c:strRef>
              <c:f>('air uplift'!$B$41:$B$52,'air uplift'!$G$41:$G$52)</c:f>
              <c:strCache>
                <c:ptCount val="24"/>
                <c:pt idx="0">
                  <c:v>Jan</c:v>
                </c:pt>
                <c:pt idx="1">
                  <c:v>Feb</c:v>
                </c:pt>
                <c:pt idx="2">
                  <c:v>Mar</c:v>
                </c:pt>
                <c:pt idx="3">
                  <c:v>Apr</c:v>
                </c:pt>
                <c:pt idx="4">
                  <c:v>May</c:v>
                </c:pt>
                <c:pt idx="5">
                  <c:v>Jun</c:v>
                </c:pt>
                <c:pt idx="6">
                  <c:v>Jul</c:v>
                </c:pt>
                <c:pt idx="7">
                  <c:v>Aug</c:v>
                </c:pt>
                <c:pt idx="8">
                  <c:v>Sep</c:v>
                </c:pt>
                <c:pt idx="9">
                  <c:v>Oct</c:v>
                </c:pt>
                <c:pt idx="10">
                  <c:v>Nov</c:v>
                </c:pt>
                <c:pt idx="11">
                  <c:v>Dec</c:v>
                </c:pt>
                <c:pt idx="12">
                  <c:v>13,785.71</c:v>
                </c:pt>
                <c:pt idx="13">
                  <c:v>13,417.90</c:v>
                </c:pt>
                <c:pt idx="14">
                  <c:v>16,292.42</c:v>
                </c:pt>
                <c:pt idx="15">
                  <c:v>12,808.03</c:v>
                </c:pt>
                <c:pt idx="16">
                  <c:v>12,822.10</c:v>
                </c:pt>
                <c:pt idx="17">
                  <c:v>12,478.47</c:v>
                </c:pt>
                <c:pt idx="18">
                  <c:v>13,997.98</c:v>
                </c:pt>
                <c:pt idx="19">
                  <c:v>13,766.30</c:v>
                </c:pt>
                <c:pt idx="20">
                  <c:v>12,332.20</c:v>
                </c:pt>
                <c:pt idx="21">
                  <c:v>13,958.57</c:v>
                </c:pt>
                <c:pt idx="22">
                  <c:v>13,304.60</c:v>
                </c:pt>
                <c:pt idx="23">
                  <c:v>13,343.25</c:v>
                </c:pt>
              </c:strCache>
            </c:strRef>
          </c:cat>
          <c:val>
            <c:numRef>
              <c:f>'air uplift'!$D$41:$D$52</c:f>
              <c:numCache>
                <c:formatCode>#,##0.00</c:formatCode>
                <c:ptCount val="12"/>
                <c:pt idx="0">
                  <c:v>10601.33</c:v>
                </c:pt>
                <c:pt idx="1">
                  <c:v>10870.11</c:v>
                </c:pt>
                <c:pt idx="2">
                  <c:v>12555.19</c:v>
                </c:pt>
                <c:pt idx="3">
                  <c:v>10989.349</c:v>
                </c:pt>
                <c:pt idx="4">
                  <c:v>11259.308000000001</c:v>
                </c:pt>
                <c:pt idx="5">
                  <c:v>11478.273999999996</c:v>
                </c:pt>
                <c:pt idx="6">
                  <c:v>11780.230000000003</c:v>
                </c:pt>
                <c:pt idx="7">
                  <c:v>11778.75</c:v>
                </c:pt>
                <c:pt idx="8">
                  <c:v>11483.48</c:v>
                </c:pt>
                <c:pt idx="9">
                  <c:v>12267.373</c:v>
                </c:pt>
                <c:pt idx="10">
                  <c:v>11931.316000000001</c:v>
                </c:pt>
                <c:pt idx="11">
                  <c:v>11958.06</c:v>
                </c:pt>
              </c:numCache>
            </c:numRef>
          </c:val>
        </c:ser>
        <c:ser>
          <c:idx val="0"/>
          <c:order val="2"/>
          <c:tx>
            <c:strRef>
              <c:f>'air uplift'!$E$40</c:f>
              <c:strCache>
                <c:ptCount val="1"/>
                <c:pt idx="0">
                  <c:v>2017</c:v>
                </c:pt>
              </c:strCache>
            </c:strRef>
          </c:tx>
          <c:cat>
            <c:strRef>
              <c:f>('air uplift'!$B$41:$B$52,'air uplift'!$G$41:$G$52)</c:f>
              <c:strCache>
                <c:ptCount val="24"/>
                <c:pt idx="0">
                  <c:v>Jan</c:v>
                </c:pt>
                <c:pt idx="1">
                  <c:v>Feb</c:v>
                </c:pt>
                <c:pt idx="2">
                  <c:v>Mar</c:v>
                </c:pt>
                <c:pt idx="3">
                  <c:v>Apr</c:v>
                </c:pt>
                <c:pt idx="4">
                  <c:v>May</c:v>
                </c:pt>
                <c:pt idx="5">
                  <c:v>Jun</c:v>
                </c:pt>
                <c:pt idx="6">
                  <c:v>Jul</c:v>
                </c:pt>
                <c:pt idx="7">
                  <c:v>Aug</c:v>
                </c:pt>
                <c:pt idx="8">
                  <c:v>Sep</c:v>
                </c:pt>
                <c:pt idx="9">
                  <c:v>Oct</c:v>
                </c:pt>
                <c:pt idx="10">
                  <c:v>Nov</c:v>
                </c:pt>
                <c:pt idx="11">
                  <c:v>Dec</c:v>
                </c:pt>
                <c:pt idx="12">
                  <c:v>13,785.71</c:v>
                </c:pt>
                <c:pt idx="13">
                  <c:v>13,417.90</c:v>
                </c:pt>
                <c:pt idx="14">
                  <c:v>16,292.42</c:v>
                </c:pt>
                <c:pt idx="15">
                  <c:v>12,808.03</c:v>
                </c:pt>
                <c:pt idx="16">
                  <c:v>12,822.10</c:v>
                </c:pt>
                <c:pt idx="17">
                  <c:v>12,478.47</c:v>
                </c:pt>
                <c:pt idx="18">
                  <c:v>13,997.98</c:v>
                </c:pt>
                <c:pt idx="19">
                  <c:v>13,766.30</c:v>
                </c:pt>
                <c:pt idx="20">
                  <c:v>12,332.20</c:v>
                </c:pt>
                <c:pt idx="21">
                  <c:v>13,958.57</c:v>
                </c:pt>
                <c:pt idx="22">
                  <c:v>13,304.60</c:v>
                </c:pt>
                <c:pt idx="23">
                  <c:v>13,343.25</c:v>
                </c:pt>
              </c:strCache>
            </c:strRef>
          </c:cat>
          <c:val>
            <c:numRef>
              <c:f>'air uplift'!$E$41:$E$52</c:f>
              <c:numCache>
                <c:formatCode>#,##0.00</c:formatCode>
                <c:ptCount val="12"/>
                <c:pt idx="0">
                  <c:v>10601.33</c:v>
                </c:pt>
                <c:pt idx="1">
                  <c:v>10870.111999999996</c:v>
                </c:pt>
                <c:pt idx="2">
                  <c:v>12555.191000000004</c:v>
                </c:pt>
                <c:pt idx="3">
                  <c:v>10989.349</c:v>
                </c:pt>
                <c:pt idx="4">
                  <c:v>11259.308000000001</c:v>
                </c:pt>
                <c:pt idx="5">
                  <c:v>11478.273999999996</c:v>
                </c:pt>
                <c:pt idx="6">
                  <c:v>11780.234000000004</c:v>
                </c:pt>
                <c:pt idx="7">
                  <c:v>11778.754000000004</c:v>
                </c:pt>
                <c:pt idx="8">
                  <c:v>11483.48</c:v>
                </c:pt>
                <c:pt idx="9">
                  <c:v>12267.373</c:v>
                </c:pt>
                <c:pt idx="10">
                  <c:v>11931.316000000001</c:v>
                </c:pt>
                <c:pt idx="11">
                  <c:v>11958.063</c:v>
                </c:pt>
              </c:numCache>
            </c:numRef>
          </c:val>
        </c:ser>
        <c:ser>
          <c:idx val="1"/>
          <c:order val="3"/>
          <c:tx>
            <c:strRef>
              <c:f>'air uplift'!$F$40</c:f>
              <c:strCache>
                <c:ptCount val="1"/>
                <c:pt idx="0">
                  <c:v>2018</c:v>
                </c:pt>
              </c:strCache>
            </c:strRef>
          </c:tx>
          <c:cat>
            <c:strRef>
              <c:f>('air uplift'!$B$41:$B$52,'air uplift'!$G$41:$G$52)</c:f>
              <c:strCache>
                <c:ptCount val="24"/>
                <c:pt idx="0">
                  <c:v>Jan</c:v>
                </c:pt>
                <c:pt idx="1">
                  <c:v>Feb</c:v>
                </c:pt>
                <c:pt idx="2">
                  <c:v>Mar</c:v>
                </c:pt>
                <c:pt idx="3">
                  <c:v>Apr</c:v>
                </c:pt>
                <c:pt idx="4">
                  <c:v>May</c:v>
                </c:pt>
                <c:pt idx="5">
                  <c:v>Jun</c:v>
                </c:pt>
                <c:pt idx="6">
                  <c:v>Jul</c:v>
                </c:pt>
                <c:pt idx="7">
                  <c:v>Aug</c:v>
                </c:pt>
                <c:pt idx="8">
                  <c:v>Sep</c:v>
                </c:pt>
                <c:pt idx="9">
                  <c:v>Oct</c:v>
                </c:pt>
                <c:pt idx="10">
                  <c:v>Nov</c:v>
                </c:pt>
                <c:pt idx="11">
                  <c:v>Dec</c:v>
                </c:pt>
                <c:pt idx="12">
                  <c:v>13,785.71</c:v>
                </c:pt>
                <c:pt idx="13">
                  <c:v>13,417.90</c:v>
                </c:pt>
                <c:pt idx="14">
                  <c:v>16,292.42</c:v>
                </c:pt>
                <c:pt idx="15">
                  <c:v>12,808.03</c:v>
                </c:pt>
                <c:pt idx="16">
                  <c:v>12,822.10</c:v>
                </c:pt>
                <c:pt idx="17">
                  <c:v>12,478.47</c:v>
                </c:pt>
                <c:pt idx="18">
                  <c:v>13,997.98</c:v>
                </c:pt>
                <c:pt idx="19">
                  <c:v>13,766.30</c:v>
                </c:pt>
                <c:pt idx="20">
                  <c:v>12,332.20</c:v>
                </c:pt>
                <c:pt idx="21">
                  <c:v>13,958.57</c:v>
                </c:pt>
                <c:pt idx="22">
                  <c:v>13,304.60</c:v>
                </c:pt>
                <c:pt idx="23">
                  <c:v>13,343.25</c:v>
                </c:pt>
              </c:strCache>
            </c:strRef>
          </c:cat>
          <c:val>
            <c:numRef>
              <c:f>'air uplift'!$F$41:$F$52</c:f>
              <c:numCache>
                <c:formatCode>#,##0.00</c:formatCode>
                <c:ptCount val="12"/>
                <c:pt idx="0">
                  <c:v>14028.341</c:v>
                </c:pt>
                <c:pt idx="1">
                  <c:v>13801.1</c:v>
                </c:pt>
                <c:pt idx="2">
                  <c:v>16244.861000000001</c:v>
                </c:pt>
                <c:pt idx="3">
                  <c:v>14901.625</c:v>
                </c:pt>
                <c:pt idx="4">
                  <c:v>14472.565000000001</c:v>
                </c:pt>
                <c:pt idx="5">
                  <c:v>13375.308000000001</c:v>
                </c:pt>
                <c:pt idx="6">
                  <c:v>14094.698</c:v>
                </c:pt>
                <c:pt idx="7">
                  <c:v>14868.576999999992</c:v>
                </c:pt>
                <c:pt idx="8">
                  <c:v>13845.339</c:v>
                </c:pt>
                <c:pt idx="9">
                  <c:v>14457.098</c:v>
                </c:pt>
                <c:pt idx="10">
                  <c:v>14011.266</c:v>
                </c:pt>
                <c:pt idx="11">
                  <c:v>13894.246999999996</c:v>
                </c:pt>
              </c:numCache>
            </c:numRef>
          </c:val>
        </c:ser>
        <c:ser>
          <c:idx val="2"/>
          <c:order val="4"/>
          <c:tx>
            <c:strRef>
              <c:f>'air uplift'!$G$40</c:f>
              <c:strCache>
                <c:ptCount val="1"/>
                <c:pt idx="0">
                  <c:v>2019</c:v>
                </c:pt>
              </c:strCache>
            </c:strRef>
          </c:tx>
          <c:cat>
            <c:strRef>
              <c:f>('air uplift'!$B$41:$B$52,'air uplift'!$G$41:$G$52)</c:f>
              <c:strCache>
                <c:ptCount val="24"/>
                <c:pt idx="0">
                  <c:v>Jan</c:v>
                </c:pt>
                <c:pt idx="1">
                  <c:v>Feb</c:v>
                </c:pt>
                <c:pt idx="2">
                  <c:v>Mar</c:v>
                </c:pt>
                <c:pt idx="3">
                  <c:v>Apr</c:v>
                </c:pt>
                <c:pt idx="4">
                  <c:v>May</c:v>
                </c:pt>
                <c:pt idx="5">
                  <c:v>Jun</c:v>
                </c:pt>
                <c:pt idx="6">
                  <c:v>Jul</c:v>
                </c:pt>
                <c:pt idx="7">
                  <c:v>Aug</c:v>
                </c:pt>
                <c:pt idx="8">
                  <c:v>Sep</c:v>
                </c:pt>
                <c:pt idx="9">
                  <c:v>Oct</c:v>
                </c:pt>
                <c:pt idx="10">
                  <c:v>Nov</c:v>
                </c:pt>
                <c:pt idx="11">
                  <c:v>Dec</c:v>
                </c:pt>
                <c:pt idx="12">
                  <c:v>13,785.71</c:v>
                </c:pt>
                <c:pt idx="13">
                  <c:v>13,417.90</c:v>
                </c:pt>
                <c:pt idx="14">
                  <c:v>16,292.42</c:v>
                </c:pt>
                <c:pt idx="15">
                  <c:v>12,808.03</c:v>
                </c:pt>
                <c:pt idx="16">
                  <c:v>12,822.10</c:v>
                </c:pt>
                <c:pt idx="17">
                  <c:v>12,478.47</c:v>
                </c:pt>
                <c:pt idx="18">
                  <c:v>13,997.98</c:v>
                </c:pt>
                <c:pt idx="19">
                  <c:v>13,766.30</c:v>
                </c:pt>
                <c:pt idx="20">
                  <c:v>12,332.20</c:v>
                </c:pt>
                <c:pt idx="21">
                  <c:v>13,958.57</c:v>
                </c:pt>
                <c:pt idx="22">
                  <c:v>13,304.60</c:v>
                </c:pt>
                <c:pt idx="23">
                  <c:v>13,343.25</c:v>
                </c:pt>
              </c:strCache>
            </c:strRef>
          </c:cat>
          <c:val>
            <c:numLit>
              <c:formatCode>General</c:formatCode>
              <c:ptCount val="1"/>
              <c:pt idx="0">
                <c:v>1</c:v>
              </c:pt>
            </c:numLit>
          </c:val>
        </c:ser>
        <c:gapWidth val="75"/>
        <c:shape val="box"/>
        <c:axId val="151488384"/>
        <c:axId val="151489920"/>
        <c:axId val="0"/>
      </c:bar3DChart>
      <c:catAx>
        <c:axId val="151488384"/>
        <c:scaling>
          <c:orientation val="minMax"/>
        </c:scaling>
        <c:axPos val="b"/>
        <c:numFmt formatCode="General" sourceLinked="1"/>
        <c:majorTickMark val="none"/>
        <c:tickLblPos val="nextTo"/>
        <c:txPr>
          <a:bodyPr rot="0" vert="horz"/>
          <a:lstStyle/>
          <a:p>
            <a:pPr>
              <a:defRPr/>
            </a:pPr>
            <a:endParaRPr lang="en-US"/>
          </a:p>
        </c:txPr>
        <c:crossAx val="151489920"/>
        <c:crosses val="autoZero"/>
        <c:auto val="1"/>
        <c:lblAlgn val="ctr"/>
        <c:lblOffset val="100"/>
      </c:catAx>
      <c:valAx>
        <c:axId val="151489920"/>
        <c:scaling>
          <c:orientation val="minMax"/>
        </c:scaling>
        <c:axPos val="l"/>
        <c:majorGridlines/>
        <c:numFmt formatCode="#,##0.00" sourceLinked="1"/>
        <c:majorTickMark val="none"/>
        <c:tickLblPos val="nextTo"/>
        <c:txPr>
          <a:bodyPr rot="0" vert="horz"/>
          <a:lstStyle/>
          <a:p>
            <a:pPr>
              <a:defRPr/>
            </a:pPr>
            <a:endParaRPr lang="en-US"/>
          </a:p>
        </c:txPr>
        <c:crossAx val="151488384"/>
        <c:crosses val="autoZero"/>
        <c:crossBetween val="between"/>
      </c:valAx>
      <c:spPr>
        <a:noFill/>
        <a:ln w="25400">
          <a:noFill/>
        </a:ln>
      </c:spPr>
    </c:plotArea>
    <c:legend>
      <c:legendPos val="b"/>
      <c:layout/>
    </c:legend>
    <c:plotVisOnly val="1"/>
    <c:dispBlanksAs val="gap"/>
  </c:chart>
  <c:txPr>
    <a:bodyPr/>
    <a:lstStyle/>
    <a:p>
      <a:pPr>
        <a:defRPr sz="1200" b="0" i="0" u="none" strike="noStrike" baseline="0">
          <a:solidFill>
            <a:srgbClr val="FFFFFF"/>
          </a:solidFill>
          <a:latin typeface="Calibri"/>
          <a:ea typeface="Calibri"/>
          <a:cs typeface="Calibri"/>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a:t>Annual Discharge Container Throughputs (TEU's)</a:t>
            </a:r>
          </a:p>
        </c:rich>
      </c:tx>
      <c:layout>
        <c:manualLayout>
          <c:xMode val="edge"/>
          <c:yMode val="edge"/>
          <c:x val="3.4965393030975095E-2"/>
          <c:y val="1.9834059204137961E-2"/>
        </c:manualLayout>
      </c:layout>
    </c:title>
    <c:plotArea>
      <c:layout>
        <c:manualLayout>
          <c:layoutTarget val="inner"/>
          <c:xMode val="edge"/>
          <c:yMode val="edge"/>
          <c:x val="0.14081646685314383"/>
          <c:y val="0.21771256939101671"/>
          <c:w val="0.8306130725975297"/>
          <c:h val="0.50184592266403882"/>
        </c:manualLayout>
      </c:layout>
      <c:barChart>
        <c:barDir val="col"/>
        <c:grouping val="clustered"/>
        <c:ser>
          <c:idx val="1"/>
          <c:order val="0"/>
          <c:tx>
            <c:strRef>
              <c:f>Sheet4!$D$9</c:f>
              <c:strCache>
                <c:ptCount val="1"/>
                <c:pt idx="0">
                  <c:v>Laden </c:v>
                </c:pt>
              </c:strCache>
            </c:strRef>
          </c:tx>
          <c:cat>
            <c:numRef>
              <c:f>Sheet4!$C$10:$C$14</c:f>
              <c:numCache>
                <c:formatCode>General</c:formatCode>
                <c:ptCount val="5"/>
                <c:pt idx="0">
                  <c:v>2015</c:v>
                </c:pt>
                <c:pt idx="1">
                  <c:v>2016</c:v>
                </c:pt>
                <c:pt idx="2">
                  <c:v>2017</c:v>
                </c:pt>
                <c:pt idx="3">
                  <c:v>2018</c:v>
                </c:pt>
                <c:pt idx="4">
                  <c:v>2019</c:v>
                </c:pt>
              </c:numCache>
            </c:numRef>
          </c:cat>
          <c:val>
            <c:numRef>
              <c:f>Sheet4!$D$10:$D$14</c:f>
              <c:numCache>
                <c:formatCode>General</c:formatCode>
                <c:ptCount val="5"/>
                <c:pt idx="0">
                  <c:v>555373</c:v>
                </c:pt>
                <c:pt idx="1">
                  <c:v>613055</c:v>
                </c:pt>
                <c:pt idx="2">
                  <c:v>650262</c:v>
                </c:pt>
                <c:pt idx="3">
                  <c:v>630514</c:v>
                </c:pt>
                <c:pt idx="4">
                  <c:v>594904</c:v>
                </c:pt>
              </c:numCache>
            </c:numRef>
          </c:val>
        </c:ser>
        <c:ser>
          <c:idx val="2"/>
          <c:order val="1"/>
          <c:tx>
            <c:strRef>
              <c:f>Sheet4!$E$9</c:f>
              <c:strCache>
                <c:ptCount val="1"/>
                <c:pt idx="0">
                  <c:v>Empty</c:v>
                </c:pt>
              </c:strCache>
            </c:strRef>
          </c:tx>
          <c:cat>
            <c:numRef>
              <c:f>Sheet4!$C$10:$C$14</c:f>
              <c:numCache>
                <c:formatCode>General</c:formatCode>
                <c:ptCount val="5"/>
                <c:pt idx="0">
                  <c:v>2015</c:v>
                </c:pt>
                <c:pt idx="1">
                  <c:v>2016</c:v>
                </c:pt>
                <c:pt idx="2">
                  <c:v>2017</c:v>
                </c:pt>
                <c:pt idx="3">
                  <c:v>2018</c:v>
                </c:pt>
                <c:pt idx="4">
                  <c:v>2019</c:v>
                </c:pt>
              </c:numCache>
            </c:numRef>
          </c:cat>
          <c:val>
            <c:numRef>
              <c:f>Sheet4!$E$10:$E$14</c:f>
              <c:numCache>
                <c:formatCode>General</c:formatCode>
                <c:ptCount val="5"/>
                <c:pt idx="0">
                  <c:v>51541</c:v>
                </c:pt>
                <c:pt idx="1">
                  <c:v>38913</c:v>
                </c:pt>
                <c:pt idx="2">
                  <c:v>38910</c:v>
                </c:pt>
                <c:pt idx="3">
                  <c:v>38388</c:v>
                </c:pt>
                <c:pt idx="4">
                  <c:v>46306</c:v>
                </c:pt>
              </c:numCache>
            </c:numRef>
          </c:val>
        </c:ser>
        <c:axId val="173736704"/>
        <c:axId val="173738240"/>
      </c:barChart>
      <c:catAx>
        <c:axId val="173736704"/>
        <c:scaling>
          <c:orientation val="minMax"/>
        </c:scaling>
        <c:axPos val="b"/>
        <c:numFmt formatCode="General" sourceLinked="1"/>
        <c:tickLblPos val="nextTo"/>
        <c:txPr>
          <a:bodyPr rot="0" vert="horz"/>
          <a:lstStyle/>
          <a:p>
            <a:pPr>
              <a:defRPr/>
            </a:pPr>
            <a:endParaRPr lang="en-US"/>
          </a:p>
        </c:txPr>
        <c:crossAx val="173738240"/>
        <c:crosses val="autoZero"/>
        <c:auto val="1"/>
        <c:lblAlgn val="ctr"/>
        <c:lblOffset val="100"/>
        <c:tickLblSkip val="1"/>
        <c:tickMarkSkip val="1"/>
      </c:catAx>
      <c:valAx>
        <c:axId val="173738240"/>
        <c:scaling>
          <c:orientation val="minMax"/>
        </c:scaling>
        <c:axPos val="l"/>
        <c:majorGridlines/>
        <c:numFmt formatCode="General" sourceLinked="1"/>
        <c:tickLblPos val="nextTo"/>
        <c:txPr>
          <a:bodyPr rot="0" vert="horz"/>
          <a:lstStyle/>
          <a:p>
            <a:pPr>
              <a:defRPr/>
            </a:pPr>
            <a:endParaRPr lang="en-US"/>
          </a:p>
        </c:txPr>
        <c:crossAx val="173736704"/>
        <c:crosses val="autoZero"/>
        <c:crossBetween val="between"/>
      </c:valAx>
      <c:dTable>
        <c:showHorzBorder val="1"/>
        <c:showVertBorder val="1"/>
        <c:showOutline val="1"/>
      </c:dTable>
    </c:plotArea>
    <c:legend>
      <c:legendPos val="r"/>
      <c:layout>
        <c:manualLayout>
          <c:xMode val="edge"/>
          <c:yMode val="edge"/>
          <c:x val="0.8697765803849189"/>
          <c:y val="4.675569399978851E-2"/>
          <c:w val="0.10753910959617763"/>
          <c:h val="0.17663407458683053"/>
        </c:manualLayout>
      </c:layout>
    </c:legend>
    <c:plotVisOnly val="1"/>
    <c:dispBlanksAs val="gap"/>
  </c:chart>
  <c:txPr>
    <a:bodyPr/>
    <a:lstStyle/>
    <a:p>
      <a:pPr>
        <a:defRPr sz="2000" b="0" i="0" u="none" strike="noStrike" baseline="0">
          <a:solidFill>
            <a:srgbClr val="FFFFFF"/>
          </a:solidFill>
          <a:latin typeface="Calibri"/>
          <a:ea typeface="Calibri"/>
          <a:cs typeface="Calibri"/>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view3D>
      <c:depthPercent val="100"/>
      <c:rAngAx val="1"/>
    </c:view3D>
    <c:plotArea>
      <c:layout/>
      <c:bar3DChart>
        <c:barDir val="col"/>
        <c:grouping val="clustered"/>
        <c:ser>
          <c:idx val="0"/>
          <c:order val="0"/>
          <c:tx>
            <c:strRef>
              <c:f>Sheet4!$R$113:$R$115</c:f>
              <c:strCache>
                <c:ptCount val="3"/>
                <c:pt idx="0">
                  <c:v>2017</c:v>
                </c:pt>
                <c:pt idx="1">
                  <c:v>Transshipment</c:v>
                </c:pt>
                <c:pt idx="2">
                  <c:v>Laden</c:v>
                </c:pt>
              </c:strCache>
            </c:strRef>
          </c:tx>
          <c:cat>
            <c:strRef>
              <c:f>Sheet4!$Q$116:$Q$119</c:f>
              <c:strCache>
                <c:ptCount val="4"/>
                <c:pt idx="0">
                  <c:v>1st Quarter</c:v>
                </c:pt>
                <c:pt idx="1">
                  <c:v>2nd Quarter</c:v>
                </c:pt>
                <c:pt idx="2">
                  <c:v>3rd Quarter</c:v>
                </c:pt>
                <c:pt idx="3">
                  <c:v>4th Quarter</c:v>
                </c:pt>
              </c:strCache>
            </c:strRef>
          </c:cat>
          <c:val>
            <c:numRef>
              <c:f>Sheet4!$R$116:$R$119</c:f>
              <c:numCache>
                <c:formatCode>General</c:formatCode>
                <c:ptCount val="4"/>
                <c:pt idx="0">
                  <c:v>501971</c:v>
                </c:pt>
                <c:pt idx="1">
                  <c:v>516539</c:v>
                </c:pt>
                <c:pt idx="2">
                  <c:v>542697</c:v>
                </c:pt>
                <c:pt idx="3">
                  <c:v>552856</c:v>
                </c:pt>
              </c:numCache>
            </c:numRef>
          </c:val>
        </c:ser>
        <c:ser>
          <c:idx val="1"/>
          <c:order val="1"/>
          <c:tx>
            <c:strRef>
              <c:f>Sheet4!$S$113:$S$115</c:f>
              <c:strCache>
                <c:ptCount val="3"/>
                <c:pt idx="0">
                  <c:v>2017</c:v>
                </c:pt>
                <c:pt idx="1">
                  <c:v>Transshipment</c:v>
                </c:pt>
                <c:pt idx="2">
                  <c:v>Empty</c:v>
                </c:pt>
              </c:strCache>
            </c:strRef>
          </c:tx>
          <c:cat>
            <c:strRef>
              <c:f>Sheet4!$Q$116:$Q$119</c:f>
              <c:strCache>
                <c:ptCount val="4"/>
                <c:pt idx="0">
                  <c:v>1st Quarter</c:v>
                </c:pt>
                <c:pt idx="1">
                  <c:v>2nd Quarter</c:v>
                </c:pt>
                <c:pt idx="2">
                  <c:v>3rd Quarter</c:v>
                </c:pt>
                <c:pt idx="3">
                  <c:v>4th Quarter</c:v>
                </c:pt>
              </c:strCache>
            </c:strRef>
          </c:cat>
          <c:val>
            <c:numRef>
              <c:f>Sheet4!$S$116:$S$119</c:f>
              <c:numCache>
                <c:formatCode>General</c:formatCode>
                <c:ptCount val="4"/>
                <c:pt idx="0">
                  <c:v>47596</c:v>
                </c:pt>
                <c:pt idx="1">
                  <c:v>53162</c:v>
                </c:pt>
                <c:pt idx="2">
                  <c:v>62981</c:v>
                </c:pt>
                <c:pt idx="3">
                  <c:v>89642</c:v>
                </c:pt>
              </c:numCache>
            </c:numRef>
          </c:val>
        </c:ser>
        <c:ser>
          <c:idx val="2"/>
          <c:order val="2"/>
          <c:tx>
            <c:strRef>
              <c:f>Sheet4!$T$113:$T$115</c:f>
              <c:strCache>
                <c:ptCount val="3"/>
                <c:pt idx="0">
                  <c:v>2018</c:v>
                </c:pt>
                <c:pt idx="1">
                  <c:v>Transshipment</c:v>
                </c:pt>
                <c:pt idx="2">
                  <c:v>Laden</c:v>
                </c:pt>
              </c:strCache>
            </c:strRef>
          </c:tx>
          <c:cat>
            <c:strRef>
              <c:f>Sheet4!$Q$116:$Q$119</c:f>
              <c:strCache>
                <c:ptCount val="4"/>
                <c:pt idx="0">
                  <c:v>1st Quarter</c:v>
                </c:pt>
                <c:pt idx="1">
                  <c:v>2nd Quarter</c:v>
                </c:pt>
                <c:pt idx="2">
                  <c:v>3rd Quarter</c:v>
                </c:pt>
                <c:pt idx="3">
                  <c:v>4th Quarter</c:v>
                </c:pt>
              </c:strCache>
            </c:strRef>
          </c:cat>
          <c:val>
            <c:numRef>
              <c:f>Sheet4!$T$116:$T$119</c:f>
              <c:numCache>
                <c:formatCode>General</c:formatCode>
                <c:ptCount val="4"/>
                <c:pt idx="0">
                  <c:v>577055</c:v>
                </c:pt>
                <c:pt idx="1">
                  <c:v>601213</c:v>
                </c:pt>
                <c:pt idx="2">
                  <c:v>633184</c:v>
                </c:pt>
                <c:pt idx="3">
                  <c:v>627073</c:v>
                </c:pt>
              </c:numCache>
            </c:numRef>
          </c:val>
        </c:ser>
        <c:ser>
          <c:idx val="3"/>
          <c:order val="3"/>
          <c:tx>
            <c:strRef>
              <c:f>Sheet4!$U$113:$U$115</c:f>
              <c:strCache>
                <c:ptCount val="3"/>
                <c:pt idx="0">
                  <c:v>2018</c:v>
                </c:pt>
                <c:pt idx="1">
                  <c:v>Transshipment</c:v>
                </c:pt>
                <c:pt idx="2">
                  <c:v>Empty</c:v>
                </c:pt>
              </c:strCache>
            </c:strRef>
          </c:tx>
          <c:cat>
            <c:strRef>
              <c:f>Sheet4!$Q$116:$Q$119</c:f>
              <c:strCache>
                <c:ptCount val="4"/>
                <c:pt idx="0">
                  <c:v>1st Quarter</c:v>
                </c:pt>
                <c:pt idx="1">
                  <c:v>2nd Quarter</c:v>
                </c:pt>
                <c:pt idx="2">
                  <c:v>3rd Quarter</c:v>
                </c:pt>
                <c:pt idx="3">
                  <c:v>4th Quarter</c:v>
                </c:pt>
              </c:strCache>
            </c:strRef>
          </c:cat>
          <c:val>
            <c:numRef>
              <c:f>Sheet4!$U$116:$U$119</c:f>
              <c:numCache>
                <c:formatCode>General</c:formatCode>
                <c:ptCount val="4"/>
                <c:pt idx="0">
                  <c:v>88620</c:v>
                </c:pt>
                <c:pt idx="1">
                  <c:v>75165</c:v>
                </c:pt>
                <c:pt idx="2">
                  <c:v>89294</c:v>
                </c:pt>
                <c:pt idx="3">
                  <c:v>105430</c:v>
                </c:pt>
              </c:numCache>
            </c:numRef>
          </c:val>
        </c:ser>
        <c:ser>
          <c:idx val="4"/>
          <c:order val="4"/>
          <c:tx>
            <c:strRef>
              <c:f>Sheet4!$V$113:$V$115</c:f>
              <c:strCache>
                <c:ptCount val="3"/>
                <c:pt idx="0">
                  <c:v>2019</c:v>
                </c:pt>
                <c:pt idx="1">
                  <c:v>Transshipment</c:v>
                </c:pt>
                <c:pt idx="2">
                  <c:v>Laden</c:v>
                </c:pt>
              </c:strCache>
            </c:strRef>
          </c:tx>
          <c:cat>
            <c:strRef>
              <c:f>Sheet4!$Q$116:$Q$119</c:f>
              <c:strCache>
                <c:ptCount val="4"/>
                <c:pt idx="0">
                  <c:v>1st Quarter</c:v>
                </c:pt>
                <c:pt idx="1">
                  <c:v>2nd Quarter</c:v>
                </c:pt>
                <c:pt idx="2">
                  <c:v>3rd Quarter</c:v>
                </c:pt>
                <c:pt idx="3">
                  <c:v>4th Quarter</c:v>
                </c:pt>
              </c:strCache>
            </c:strRef>
          </c:cat>
          <c:val>
            <c:numRef>
              <c:f>Sheet4!$V$116:$V$119</c:f>
              <c:numCache>
                <c:formatCode>General</c:formatCode>
                <c:ptCount val="4"/>
                <c:pt idx="0">
                  <c:v>636023</c:v>
                </c:pt>
                <c:pt idx="1">
                  <c:v>644366</c:v>
                </c:pt>
                <c:pt idx="2">
                  <c:v>625682</c:v>
                </c:pt>
                <c:pt idx="3">
                  <c:v>617548</c:v>
                </c:pt>
              </c:numCache>
            </c:numRef>
          </c:val>
        </c:ser>
        <c:ser>
          <c:idx val="5"/>
          <c:order val="5"/>
          <c:tx>
            <c:strRef>
              <c:f>Sheet4!$W$113:$W$115</c:f>
              <c:strCache>
                <c:ptCount val="3"/>
                <c:pt idx="0">
                  <c:v>2019</c:v>
                </c:pt>
                <c:pt idx="1">
                  <c:v>Transshipment</c:v>
                </c:pt>
                <c:pt idx="2">
                  <c:v>Empty</c:v>
                </c:pt>
              </c:strCache>
            </c:strRef>
          </c:tx>
          <c:cat>
            <c:strRef>
              <c:f>Sheet4!$Q$116:$Q$119</c:f>
              <c:strCache>
                <c:ptCount val="4"/>
                <c:pt idx="0">
                  <c:v>1st Quarter</c:v>
                </c:pt>
                <c:pt idx="1">
                  <c:v>2nd Quarter</c:v>
                </c:pt>
                <c:pt idx="2">
                  <c:v>3rd Quarter</c:v>
                </c:pt>
                <c:pt idx="3">
                  <c:v>4th Quarter</c:v>
                </c:pt>
              </c:strCache>
            </c:strRef>
          </c:cat>
          <c:val>
            <c:numRef>
              <c:f>Sheet4!$W$116:$W$119</c:f>
              <c:numCache>
                <c:formatCode>General</c:formatCode>
                <c:ptCount val="4"/>
                <c:pt idx="0">
                  <c:v>78940</c:v>
                </c:pt>
                <c:pt idx="1">
                  <c:v>79225</c:v>
                </c:pt>
                <c:pt idx="2">
                  <c:v>112128</c:v>
                </c:pt>
                <c:pt idx="3">
                  <c:v>97727</c:v>
                </c:pt>
              </c:numCache>
            </c:numRef>
          </c:val>
        </c:ser>
        <c:shape val="cylinder"/>
        <c:axId val="173923328"/>
        <c:axId val="174207744"/>
        <c:axId val="0"/>
      </c:bar3DChart>
      <c:catAx>
        <c:axId val="173923328"/>
        <c:scaling>
          <c:orientation val="minMax"/>
        </c:scaling>
        <c:axPos val="b"/>
        <c:numFmt formatCode="General" sourceLinked="1"/>
        <c:tickLblPos val="nextTo"/>
        <c:txPr>
          <a:bodyPr rot="0" vert="horz"/>
          <a:lstStyle/>
          <a:p>
            <a:pPr>
              <a:defRPr>
                <a:solidFill>
                  <a:schemeClr val="tx1"/>
                </a:solidFill>
              </a:defRPr>
            </a:pPr>
            <a:endParaRPr lang="en-US"/>
          </a:p>
        </c:txPr>
        <c:crossAx val="174207744"/>
        <c:crosses val="autoZero"/>
        <c:auto val="1"/>
        <c:lblAlgn val="ctr"/>
        <c:lblOffset val="100"/>
      </c:catAx>
      <c:valAx>
        <c:axId val="174207744"/>
        <c:scaling>
          <c:orientation val="minMax"/>
        </c:scaling>
        <c:axPos val="l"/>
        <c:majorGridlines/>
        <c:numFmt formatCode="General" sourceLinked="1"/>
        <c:tickLblPos val="nextTo"/>
        <c:txPr>
          <a:bodyPr rot="0" vert="horz"/>
          <a:lstStyle/>
          <a:p>
            <a:pPr>
              <a:defRPr>
                <a:solidFill>
                  <a:schemeClr val="tx1"/>
                </a:solidFill>
              </a:defRPr>
            </a:pPr>
            <a:endParaRPr lang="en-US"/>
          </a:p>
        </c:txPr>
        <c:crossAx val="173923328"/>
        <c:crosses val="autoZero"/>
        <c:crossBetween val="between"/>
      </c:valAx>
      <c:spPr>
        <a:noFill/>
        <a:ln w="25400">
          <a:noFill/>
        </a:ln>
      </c:spPr>
    </c:plotArea>
    <c:legend>
      <c:legendPos val="r"/>
      <c:txPr>
        <a:bodyPr/>
        <a:lstStyle/>
        <a:p>
          <a:pPr>
            <a:defRPr>
              <a:solidFill>
                <a:schemeClr val="tx1"/>
              </a:solidFill>
            </a:defRPr>
          </a:pPr>
          <a:endParaRPr lang="en-US"/>
        </a:p>
      </c:txPr>
    </c:legend>
    <c:plotVisOnly val="1"/>
    <c:dispBlanksAs val="gap"/>
  </c:chart>
  <c:txPr>
    <a:bodyPr/>
    <a:lstStyle/>
    <a:p>
      <a:pPr>
        <a:defRPr sz="1600" b="0" i="0" u="none" strike="noStrike" baseline="0">
          <a:solidFill>
            <a:schemeClr val="bg1"/>
          </a:solidFill>
          <a:latin typeface="Calibri"/>
          <a:ea typeface="Calibri"/>
          <a:cs typeface="Calibri"/>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42"/>
  <c:chart>
    <c:title>
      <c:tx>
        <c:rich>
          <a:bodyPr/>
          <a:lstStyle/>
          <a:p>
            <a:pPr>
              <a:defRPr/>
            </a:pPr>
            <a:r>
              <a:rPr lang="en-US"/>
              <a:t>Transshipment Port of Colombo (TEU's)</a:t>
            </a:r>
          </a:p>
        </c:rich>
      </c:tx>
      <c:layout>
        <c:manualLayout>
          <c:xMode val="edge"/>
          <c:yMode val="edge"/>
          <c:x val="7.4675009730247599E-2"/>
          <c:y val="2.3622047244094488E-2"/>
        </c:manualLayout>
      </c:layout>
    </c:title>
    <c:plotArea>
      <c:layout>
        <c:manualLayout>
          <c:layoutTarget val="inner"/>
          <c:xMode val="edge"/>
          <c:yMode val="edge"/>
          <c:x val="0.15510219537447728"/>
          <c:y val="0.25590551181102361"/>
          <c:w val="0.81632734407619589"/>
          <c:h val="0.45669291338582696"/>
        </c:manualLayout>
      </c:layout>
      <c:barChart>
        <c:barDir val="col"/>
        <c:grouping val="clustered"/>
        <c:ser>
          <c:idx val="1"/>
          <c:order val="0"/>
          <c:tx>
            <c:strRef>
              <c:f>Sheet4!$D$25</c:f>
              <c:strCache>
                <c:ptCount val="1"/>
                <c:pt idx="0">
                  <c:v>Laden </c:v>
                </c:pt>
              </c:strCache>
            </c:strRef>
          </c:tx>
          <c:cat>
            <c:numRef>
              <c:f>Sheet4!$C$26:$C$30</c:f>
              <c:numCache>
                <c:formatCode>General</c:formatCode>
                <c:ptCount val="5"/>
                <c:pt idx="0">
                  <c:v>2015</c:v>
                </c:pt>
                <c:pt idx="1">
                  <c:v>2016</c:v>
                </c:pt>
                <c:pt idx="2">
                  <c:v>2017</c:v>
                </c:pt>
                <c:pt idx="3">
                  <c:v>2018</c:v>
                </c:pt>
                <c:pt idx="4">
                  <c:v>2019</c:v>
                </c:pt>
              </c:numCache>
            </c:numRef>
          </c:cat>
          <c:val>
            <c:numRef>
              <c:f>Sheet4!$D$26:$D$30</c:f>
              <c:numCache>
                <c:formatCode>General</c:formatCode>
                <c:ptCount val="5"/>
                <c:pt idx="0">
                  <c:v>3335055</c:v>
                </c:pt>
                <c:pt idx="1">
                  <c:v>3837294</c:v>
                </c:pt>
                <c:pt idx="2">
                  <c:v>2114063</c:v>
                </c:pt>
                <c:pt idx="3">
                  <c:v>2438525</c:v>
                </c:pt>
                <c:pt idx="4">
                  <c:v>2523619</c:v>
                </c:pt>
              </c:numCache>
            </c:numRef>
          </c:val>
        </c:ser>
        <c:ser>
          <c:idx val="2"/>
          <c:order val="1"/>
          <c:tx>
            <c:strRef>
              <c:f>Sheet4!$E$25</c:f>
              <c:strCache>
                <c:ptCount val="1"/>
                <c:pt idx="0">
                  <c:v>Empty</c:v>
                </c:pt>
              </c:strCache>
            </c:strRef>
          </c:tx>
          <c:cat>
            <c:numRef>
              <c:f>Sheet4!$C$26:$C$30</c:f>
              <c:numCache>
                <c:formatCode>General</c:formatCode>
                <c:ptCount val="5"/>
                <c:pt idx="0">
                  <c:v>2015</c:v>
                </c:pt>
                <c:pt idx="1">
                  <c:v>2016</c:v>
                </c:pt>
                <c:pt idx="2">
                  <c:v>2017</c:v>
                </c:pt>
                <c:pt idx="3">
                  <c:v>2018</c:v>
                </c:pt>
                <c:pt idx="4">
                  <c:v>2019</c:v>
                </c:pt>
              </c:numCache>
            </c:numRef>
          </c:cat>
          <c:val>
            <c:numRef>
              <c:f>Sheet4!$E$26:$E$30</c:f>
              <c:numCache>
                <c:formatCode>General</c:formatCode>
                <c:ptCount val="5"/>
                <c:pt idx="0">
                  <c:v>554266</c:v>
                </c:pt>
                <c:pt idx="1">
                  <c:v>517967</c:v>
                </c:pt>
                <c:pt idx="2">
                  <c:v>253381</c:v>
                </c:pt>
                <c:pt idx="3">
                  <c:v>358509</c:v>
                </c:pt>
                <c:pt idx="4">
                  <c:v>368020</c:v>
                </c:pt>
              </c:numCache>
            </c:numRef>
          </c:val>
        </c:ser>
        <c:axId val="174487424"/>
        <c:axId val="174488960"/>
      </c:barChart>
      <c:catAx>
        <c:axId val="174487424"/>
        <c:scaling>
          <c:orientation val="minMax"/>
        </c:scaling>
        <c:axPos val="b"/>
        <c:numFmt formatCode="General" sourceLinked="1"/>
        <c:tickLblPos val="nextTo"/>
        <c:txPr>
          <a:bodyPr rot="0" vert="horz"/>
          <a:lstStyle/>
          <a:p>
            <a:pPr>
              <a:defRPr/>
            </a:pPr>
            <a:endParaRPr lang="en-US"/>
          </a:p>
        </c:txPr>
        <c:crossAx val="174488960"/>
        <c:crosses val="autoZero"/>
        <c:auto val="1"/>
        <c:lblAlgn val="ctr"/>
        <c:lblOffset val="100"/>
        <c:tickLblSkip val="1"/>
        <c:tickMarkSkip val="1"/>
      </c:catAx>
      <c:valAx>
        <c:axId val="174488960"/>
        <c:scaling>
          <c:orientation val="minMax"/>
        </c:scaling>
        <c:axPos val="l"/>
        <c:majorGridlines/>
        <c:numFmt formatCode="General" sourceLinked="1"/>
        <c:tickLblPos val="nextTo"/>
        <c:txPr>
          <a:bodyPr rot="0" vert="horz"/>
          <a:lstStyle/>
          <a:p>
            <a:pPr>
              <a:defRPr/>
            </a:pPr>
            <a:endParaRPr lang="en-US"/>
          </a:p>
        </c:txPr>
        <c:crossAx val="174487424"/>
        <c:crosses val="autoZero"/>
        <c:crossBetween val="between"/>
      </c:valAx>
      <c:dTable>
        <c:showHorzBorder val="1"/>
        <c:showVertBorder val="1"/>
        <c:showOutline val="1"/>
      </c:dTable>
    </c:plotArea>
    <c:legend>
      <c:legendPos val="b"/>
      <c:layout>
        <c:manualLayout>
          <c:xMode val="edge"/>
          <c:yMode val="edge"/>
          <c:x val="0.8349478558526191"/>
          <c:y val="1.7060367454068241E-2"/>
          <c:w val="0.16233126752692045"/>
          <c:h val="0.19991030648727975"/>
        </c:manualLayout>
      </c:layout>
    </c:legend>
    <c:plotVisOnly val="1"/>
    <c:dispBlanksAs val="gap"/>
  </c:chart>
  <c:txPr>
    <a:bodyPr/>
    <a:lstStyle/>
    <a:p>
      <a:pPr>
        <a:defRPr sz="2000" b="0" i="0" u="none" strike="noStrike" baseline="0">
          <a:solidFill>
            <a:srgbClr val="FFFFFF"/>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'air uplift'!$B$58</c:f>
              <c:strCache>
                <c:ptCount val="1"/>
                <c:pt idx="0">
                  <c:v>1st Quarter</c:v>
                </c:pt>
              </c:strCache>
            </c:strRef>
          </c:tx>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c:spPr>
          <c:cat>
            <c:numRef>
              <c:f>'air uplift'!$C$57:$G$57</c:f>
              <c:numCache>
                <c:formatCode>General</c:formatCode>
                <c:ptCount val="5"/>
                <c:pt idx="0">
                  <c:v>2015</c:v>
                </c:pt>
                <c:pt idx="1">
                  <c:v>2016</c:v>
                </c:pt>
                <c:pt idx="2">
                  <c:v>2017</c:v>
                </c:pt>
                <c:pt idx="3">
                  <c:v>2018</c:v>
                </c:pt>
                <c:pt idx="4">
                  <c:v>2019</c:v>
                </c:pt>
              </c:numCache>
            </c:numRef>
          </c:cat>
          <c:val>
            <c:numRef>
              <c:f>'air uplift'!$C$58:$G$58</c:f>
              <c:numCache>
                <c:formatCode>#,##0.00</c:formatCode>
                <c:ptCount val="5"/>
                <c:pt idx="0">
                  <c:v>31909.38</c:v>
                </c:pt>
                <c:pt idx="1">
                  <c:v>34026.629999999997</c:v>
                </c:pt>
                <c:pt idx="2">
                  <c:v>36475.56</c:v>
                </c:pt>
                <c:pt idx="3">
                  <c:v>44074.302000000003</c:v>
                </c:pt>
                <c:pt idx="4">
                  <c:v>43496.021999999997</c:v>
                </c:pt>
              </c:numCache>
            </c:numRef>
          </c:val>
        </c:ser>
        <c:ser>
          <c:idx val="1"/>
          <c:order val="1"/>
          <c:tx>
            <c:strRef>
              <c:f>'air uplift'!$B$59</c:f>
              <c:strCache>
                <c:ptCount val="1"/>
                <c:pt idx="0">
                  <c:v>2nd Quarter</c:v>
                </c:pt>
              </c:strCache>
            </c:strRef>
          </c:tx>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c:spPr>
          <c:cat>
            <c:numRef>
              <c:f>'air uplift'!$C$57:$G$57</c:f>
              <c:numCache>
                <c:formatCode>General</c:formatCode>
                <c:ptCount val="5"/>
                <c:pt idx="0">
                  <c:v>2015</c:v>
                </c:pt>
                <c:pt idx="1">
                  <c:v>2016</c:v>
                </c:pt>
                <c:pt idx="2">
                  <c:v>2017</c:v>
                </c:pt>
                <c:pt idx="3">
                  <c:v>2018</c:v>
                </c:pt>
                <c:pt idx="4">
                  <c:v>2019</c:v>
                </c:pt>
              </c:numCache>
            </c:numRef>
          </c:cat>
          <c:val>
            <c:numRef>
              <c:f>'air uplift'!$C$59:$G$59</c:f>
              <c:numCache>
                <c:formatCode>#,##0.00</c:formatCode>
                <c:ptCount val="5"/>
                <c:pt idx="0">
                  <c:v>32413.129999999994</c:v>
                </c:pt>
                <c:pt idx="1">
                  <c:v>33726.93</c:v>
                </c:pt>
                <c:pt idx="2">
                  <c:v>37700.310000000012</c:v>
                </c:pt>
                <c:pt idx="3">
                  <c:v>42749.498000000007</c:v>
                </c:pt>
                <c:pt idx="4">
                  <c:v>38108.6</c:v>
                </c:pt>
              </c:numCache>
            </c:numRef>
          </c:val>
        </c:ser>
        <c:ser>
          <c:idx val="2"/>
          <c:order val="2"/>
          <c:tx>
            <c:strRef>
              <c:f>'air uplift'!$B$60</c:f>
              <c:strCache>
                <c:ptCount val="1"/>
                <c:pt idx="0">
                  <c:v>3rd Quarter</c:v>
                </c:pt>
              </c:strCache>
            </c:strRef>
          </c:tx>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c:spPr>
          <c:cat>
            <c:numRef>
              <c:f>'air uplift'!$C$57:$G$57</c:f>
              <c:numCache>
                <c:formatCode>General</c:formatCode>
                <c:ptCount val="5"/>
                <c:pt idx="0">
                  <c:v>2015</c:v>
                </c:pt>
                <c:pt idx="1">
                  <c:v>2016</c:v>
                </c:pt>
                <c:pt idx="2">
                  <c:v>2017</c:v>
                </c:pt>
                <c:pt idx="3">
                  <c:v>2018</c:v>
                </c:pt>
                <c:pt idx="4">
                  <c:v>2019</c:v>
                </c:pt>
              </c:numCache>
            </c:numRef>
          </c:cat>
          <c:val>
            <c:numRef>
              <c:f>'air uplift'!$C$60:$G$60</c:f>
              <c:numCache>
                <c:formatCode>#,##0.00</c:formatCode>
                <c:ptCount val="5"/>
                <c:pt idx="0">
                  <c:v>33045.090000000004</c:v>
                </c:pt>
                <c:pt idx="1">
                  <c:v>35042.46</c:v>
                </c:pt>
                <c:pt idx="2">
                  <c:v>43418.46</c:v>
                </c:pt>
                <c:pt idx="3">
                  <c:v>42808.61</c:v>
                </c:pt>
                <c:pt idx="4">
                  <c:v>40096.480000000003</c:v>
                </c:pt>
              </c:numCache>
            </c:numRef>
          </c:val>
        </c:ser>
        <c:ser>
          <c:idx val="3"/>
          <c:order val="3"/>
          <c:tx>
            <c:strRef>
              <c:f>'air uplift'!$B$61</c:f>
              <c:strCache>
                <c:ptCount val="1"/>
                <c:pt idx="0">
                  <c:v>4th Quarter</c:v>
                </c:pt>
              </c:strCache>
            </c:strRef>
          </c:tx>
          <c:spPr>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50800" dist="38100" dir="5400000" rotWithShape="0">
                <a:srgbClr val="000000">
                  <a:alpha val="60000"/>
                </a:srgbClr>
              </a:outerShdw>
            </a:effectLst>
          </c:spPr>
          <c:cat>
            <c:numRef>
              <c:f>'air uplift'!$C$57:$G$57</c:f>
              <c:numCache>
                <c:formatCode>General</c:formatCode>
                <c:ptCount val="5"/>
                <c:pt idx="0">
                  <c:v>2015</c:v>
                </c:pt>
                <c:pt idx="1">
                  <c:v>2016</c:v>
                </c:pt>
                <c:pt idx="2">
                  <c:v>2017</c:v>
                </c:pt>
                <c:pt idx="3">
                  <c:v>2018</c:v>
                </c:pt>
                <c:pt idx="4">
                  <c:v>2019</c:v>
                </c:pt>
              </c:numCache>
            </c:numRef>
          </c:cat>
          <c:val>
            <c:numRef>
              <c:f>'air uplift'!$C$61:$G$61</c:f>
              <c:numCache>
                <c:formatCode>#,##0.00</c:formatCode>
                <c:ptCount val="5"/>
                <c:pt idx="0">
                  <c:v>32458.51</c:v>
                </c:pt>
                <c:pt idx="1">
                  <c:v>36156.75</c:v>
                </c:pt>
                <c:pt idx="2">
                  <c:v>44520.37</c:v>
                </c:pt>
                <c:pt idx="3">
                  <c:v>42362.61</c:v>
                </c:pt>
                <c:pt idx="4">
                  <c:v>40606.42</c:v>
                </c:pt>
              </c:numCache>
            </c:numRef>
          </c:val>
        </c:ser>
        <c:overlap val="100"/>
        <c:axId val="152201856"/>
        <c:axId val="152215936"/>
      </c:barChart>
      <c:catAx>
        <c:axId val="152201856"/>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0" spcFirstLastPara="1" vertOverflow="ellipsis"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152215936"/>
        <c:crosses val="autoZero"/>
        <c:auto val="1"/>
        <c:lblAlgn val="ctr"/>
        <c:lblOffset val="100"/>
      </c:catAx>
      <c:valAx>
        <c:axId val="152215936"/>
        <c:scaling>
          <c:orientation val="minMax"/>
        </c:scaling>
        <c:axPos val="l"/>
        <c:majorGridlines>
          <c:spPr>
            <a:ln w="9525" cap="flat" cmpd="sng" algn="ctr">
              <a:solidFill>
                <a:schemeClr val="lt1">
                  <a:lumMod val="95000"/>
                  <a:alpha val="10000"/>
                </a:schemeClr>
              </a:solidFill>
              <a:round/>
            </a:ln>
            <a:effectLst/>
          </c:spPr>
        </c:majorGridlines>
        <c:numFmt formatCode="#,##0.00" sourceLinked="1"/>
        <c:majorTickMark val="none"/>
        <c:tickLblPos val="nextTo"/>
        <c:spPr>
          <a:noFill/>
          <a:ln>
            <a:noFill/>
          </a:ln>
          <a:effectLst/>
        </c:spPr>
        <c:txPr>
          <a:bodyPr rot="0" spcFirstLastPara="1" vertOverflow="ellipsis"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15220185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lrMapOvr bg1="lt1" tx1="dk1" bg2="lt2" tx2="dk2" accent1="accent1" accent2="accent2" accent3="accent3" accent4="accent4" accent5="accent5" accent6="accent6" hlink="hlink" folHlink="folHlink"/>
  <c:chart>
    <c:title>
      <c:tx>
        <c:rich>
          <a:bodyPr/>
          <a:lstStyle/>
          <a:p>
            <a:pPr>
              <a:defRPr/>
            </a:pPr>
            <a:r>
              <a:rPr lang="en-US"/>
              <a:t>Total Discharge</a:t>
            </a:r>
          </a:p>
        </c:rich>
      </c:tx>
      <c:layout/>
    </c:title>
    <c:view3D>
      <c:depthPercent val="100"/>
      <c:rAngAx val="1"/>
    </c:view3D>
    <c:plotArea>
      <c:layout/>
      <c:bar3DChart>
        <c:barDir val="col"/>
        <c:grouping val="clustered"/>
        <c:ser>
          <c:idx val="4"/>
          <c:order val="0"/>
          <c:tx>
            <c:strRef>
              <c:f>'air discharge'!$C$44</c:f>
              <c:strCache>
                <c:ptCount val="1"/>
                <c:pt idx="0">
                  <c:v>2015</c:v>
                </c:pt>
              </c:strCache>
            </c:strRef>
          </c:tx>
          <c:cat>
            <c:strRef>
              <c:f>'air discharge'!$B$45:$B$56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'air discharge'!$C$45:$C$56</c:f>
              <c:numCache>
                <c:formatCode>#,##0.00</c:formatCode>
                <c:ptCount val="12"/>
                <c:pt idx="0">
                  <c:v>3429.9229999999998</c:v>
                </c:pt>
                <c:pt idx="1">
                  <c:v>3120.154</c:v>
                </c:pt>
                <c:pt idx="2">
                  <c:v>4183.99</c:v>
                </c:pt>
                <c:pt idx="3">
                  <c:v>3298.2619999999997</c:v>
                </c:pt>
                <c:pt idx="4">
                  <c:v>3859.0360000000001</c:v>
                </c:pt>
                <c:pt idx="5">
                  <c:v>3795.0590000000002</c:v>
                </c:pt>
                <c:pt idx="6">
                  <c:v>3870.4850000000001</c:v>
                </c:pt>
                <c:pt idx="7">
                  <c:v>3697.204999999999</c:v>
                </c:pt>
                <c:pt idx="8">
                  <c:v>3961.04</c:v>
                </c:pt>
                <c:pt idx="9">
                  <c:v>4686.7510000000002</c:v>
                </c:pt>
                <c:pt idx="10">
                  <c:v>4439.4800000000005</c:v>
                </c:pt>
                <c:pt idx="11">
                  <c:v>4232.4789999999994</c:v>
                </c:pt>
              </c:numCache>
            </c:numRef>
          </c:val>
        </c:ser>
        <c:ser>
          <c:idx val="5"/>
          <c:order val="1"/>
          <c:tx>
            <c:strRef>
              <c:f>'air discharge'!$D$44</c:f>
              <c:strCache>
                <c:ptCount val="1"/>
                <c:pt idx="0">
                  <c:v>2016</c:v>
                </c:pt>
              </c:strCache>
            </c:strRef>
          </c:tx>
          <c:cat>
            <c:strRef>
              <c:f>'air discharge'!$B$45:$B$56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'air discharge'!$D$45:$D$56</c:f>
              <c:numCache>
                <c:formatCode>#,##0.00</c:formatCode>
                <c:ptCount val="12"/>
                <c:pt idx="0">
                  <c:v>4085.154</c:v>
                </c:pt>
                <c:pt idx="1">
                  <c:v>3848.8980000000001</c:v>
                </c:pt>
                <c:pt idx="2">
                  <c:v>5644.3040000000001</c:v>
                </c:pt>
                <c:pt idx="3">
                  <c:v>4310.2650000000003</c:v>
                </c:pt>
                <c:pt idx="4">
                  <c:v>5458.2640000000001</c:v>
                </c:pt>
                <c:pt idx="5">
                  <c:v>6057.8240000000014</c:v>
                </c:pt>
                <c:pt idx="6">
                  <c:v>5064.2620000000024</c:v>
                </c:pt>
                <c:pt idx="7">
                  <c:v>4844.0590000000002</c:v>
                </c:pt>
                <c:pt idx="8">
                  <c:v>4966.1750000000002</c:v>
                </c:pt>
                <c:pt idx="9">
                  <c:v>5789.0350000000008</c:v>
                </c:pt>
                <c:pt idx="10">
                  <c:v>5407.8150000000014</c:v>
                </c:pt>
                <c:pt idx="11">
                  <c:v>5366.0460000000003</c:v>
                </c:pt>
              </c:numCache>
            </c:numRef>
          </c:val>
        </c:ser>
        <c:ser>
          <c:idx val="0"/>
          <c:order val="2"/>
          <c:tx>
            <c:strRef>
              <c:f>'air discharge'!$E$44</c:f>
              <c:strCache>
                <c:ptCount val="1"/>
                <c:pt idx="0">
                  <c:v>2017</c:v>
                </c:pt>
              </c:strCache>
            </c:strRef>
          </c:tx>
          <c:cat>
            <c:strRef>
              <c:f>'air discharge'!$B$45:$B$56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'air discharge'!$E$45:$E$56</c:f>
              <c:numCache>
                <c:formatCode>#,##0.00</c:formatCode>
                <c:ptCount val="12"/>
                <c:pt idx="0">
                  <c:v>4085.154</c:v>
                </c:pt>
                <c:pt idx="1">
                  <c:v>3848.8980000000001</c:v>
                </c:pt>
                <c:pt idx="2">
                  <c:v>5644.3040000000001</c:v>
                </c:pt>
                <c:pt idx="3">
                  <c:v>4310.2650000000003</c:v>
                </c:pt>
                <c:pt idx="4">
                  <c:v>5458.2640000000001</c:v>
                </c:pt>
                <c:pt idx="5">
                  <c:v>6057.8240000000014</c:v>
                </c:pt>
                <c:pt idx="6">
                  <c:v>5064.2620000000024</c:v>
                </c:pt>
                <c:pt idx="7">
                  <c:v>4844.0590000000002</c:v>
                </c:pt>
                <c:pt idx="8">
                  <c:v>4966.1750000000002</c:v>
                </c:pt>
                <c:pt idx="9">
                  <c:v>5789.0350000000008</c:v>
                </c:pt>
                <c:pt idx="10">
                  <c:v>5407.8150000000014</c:v>
                </c:pt>
                <c:pt idx="11">
                  <c:v>5366.0460000000003</c:v>
                </c:pt>
              </c:numCache>
            </c:numRef>
          </c:val>
        </c:ser>
        <c:ser>
          <c:idx val="1"/>
          <c:order val="3"/>
          <c:tx>
            <c:strRef>
              <c:f>'air discharge'!$F$44</c:f>
              <c:strCache>
                <c:ptCount val="1"/>
                <c:pt idx="0">
                  <c:v>2018</c:v>
                </c:pt>
              </c:strCache>
            </c:strRef>
          </c:tx>
          <c:cat>
            <c:strRef>
              <c:f>'air discharge'!$B$45:$B$56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'air discharge'!$F$45:$F$56</c:f>
              <c:numCache>
                <c:formatCode>#,##0.00</c:formatCode>
                <c:ptCount val="12"/>
                <c:pt idx="0">
                  <c:v>4649.3360000000002</c:v>
                </c:pt>
                <c:pt idx="1">
                  <c:v>4104.6040000000003</c:v>
                </c:pt>
                <c:pt idx="2">
                  <c:v>4852.3210000000017</c:v>
                </c:pt>
                <c:pt idx="3">
                  <c:v>4055.558</c:v>
                </c:pt>
                <c:pt idx="4">
                  <c:v>4774.0060000000003</c:v>
                </c:pt>
                <c:pt idx="5">
                  <c:v>4757.45</c:v>
                </c:pt>
                <c:pt idx="6">
                  <c:v>5526.7430000000013</c:v>
                </c:pt>
                <c:pt idx="7">
                  <c:v>5252.79</c:v>
                </c:pt>
                <c:pt idx="8">
                  <c:v>5251.9620000000004</c:v>
                </c:pt>
                <c:pt idx="9">
                  <c:v>5539.5870000000004</c:v>
                </c:pt>
                <c:pt idx="10">
                  <c:v>5228.6270000000004</c:v>
                </c:pt>
                <c:pt idx="11">
                  <c:v>5278.3910000000014</c:v>
                </c:pt>
              </c:numCache>
            </c:numRef>
          </c:val>
        </c:ser>
        <c:ser>
          <c:idx val="2"/>
          <c:order val="4"/>
          <c:tx>
            <c:strRef>
              <c:f>'air discharge'!$G$44</c:f>
              <c:strCache>
                <c:ptCount val="1"/>
                <c:pt idx="0">
                  <c:v>2019</c:v>
                </c:pt>
              </c:strCache>
            </c:strRef>
          </c:tx>
          <c:cat>
            <c:strRef>
              <c:f>'air discharge'!$B$45:$B$56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'air discharge'!$G$45:$G$56</c:f>
              <c:numCache>
                <c:formatCode>#,##0.00</c:formatCode>
                <c:ptCount val="12"/>
                <c:pt idx="0">
                  <c:v>4590.6580000000004</c:v>
                </c:pt>
                <c:pt idx="1">
                  <c:v>3530.989</c:v>
                </c:pt>
                <c:pt idx="2">
                  <c:v>5320.5329999999994</c:v>
                </c:pt>
                <c:pt idx="3">
                  <c:v>3733.326</c:v>
                </c:pt>
                <c:pt idx="4">
                  <c:v>4242.2250000000004</c:v>
                </c:pt>
                <c:pt idx="5">
                  <c:v>4150.5880000000006</c:v>
                </c:pt>
                <c:pt idx="6">
                  <c:v>4706.8280000000004</c:v>
                </c:pt>
                <c:pt idx="7">
                  <c:v>4454.1510000000017</c:v>
                </c:pt>
                <c:pt idx="8">
                  <c:v>4948.8610000000026</c:v>
                </c:pt>
                <c:pt idx="9">
                  <c:v>5178.1990000000014</c:v>
                </c:pt>
                <c:pt idx="10">
                  <c:v>4827.2</c:v>
                </c:pt>
                <c:pt idx="11">
                  <c:v>4886.4309999999996</c:v>
                </c:pt>
              </c:numCache>
            </c:numRef>
          </c:val>
        </c:ser>
        <c:gapWidth val="75"/>
        <c:shape val="box"/>
        <c:axId val="158908800"/>
        <c:axId val="158910336"/>
        <c:axId val="0"/>
      </c:bar3DChart>
      <c:catAx>
        <c:axId val="158908800"/>
        <c:scaling>
          <c:orientation val="minMax"/>
        </c:scaling>
        <c:axPos val="b"/>
        <c:numFmt formatCode="General" sourceLinked="1"/>
        <c:majorTickMark val="none"/>
        <c:tickLblPos val="nextTo"/>
        <c:txPr>
          <a:bodyPr rot="0" vert="horz"/>
          <a:lstStyle/>
          <a:p>
            <a:pPr>
              <a:defRPr/>
            </a:pPr>
            <a:endParaRPr lang="en-US"/>
          </a:p>
        </c:txPr>
        <c:crossAx val="158910336"/>
        <c:crosses val="autoZero"/>
        <c:auto val="1"/>
        <c:lblAlgn val="ctr"/>
        <c:lblOffset val="100"/>
      </c:catAx>
      <c:valAx>
        <c:axId val="158910336"/>
        <c:scaling>
          <c:orientation val="minMax"/>
        </c:scaling>
        <c:axPos val="l"/>
        <c:majorGridlines/>
        <c:numFmt formatCode="#,##0.00" sourceLinked="1"/>
        <c:majorTickMark val="none"/>
        <c:tickLblPos val="nextTo"/>
        <c:txPr>
          <a:bodyPr rot="0" vert="horz"/>
          <a:lstStyle/>
          <a:p>
            <a:pPr>
              <a:defRPr/>
            </a:pPr>
            <a:endParaRPr lang="en-US"/>
          </a:p>
        </c:txPr>
        <c:crossAx val="158908800"/>
        <c:crosses val="autoZero"/>
        <c:crossBetween val="between"/>
      </c:valAx>
      <c:spPr>
        <a:noFill/>
        <a:ln w="25400">
          <a:noFill/>
        </a:ln>
      </c:spPr>
    </c:plotArea>
    <c:legend>
      <c:legendPos val="b"/>
      <c:layout/>
    </c:legend>
    <c:plotVisOnly val="1"/>
    <c:dispBlanksAs val="gap"/>
  </c:chart>
  <c:txPr>
    <a:bodyPr/>
    <a:lstStyle/>
    <a:p>
      <a:pPr>
        <a:defRPr sz="1400" b="0" i="0" u="none" strike="noStrike" baseline="0">
          <a:solidFill>
            <a:srgbClr val="FFFFFF"/>
          </a:solidFill>
          <a:latin typeface="Calibri"/>
          <a:ea typeface="Calibri"/>
          <a:cs typeface="Calibri"/>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'air discharge'!$B$61</c:f>
              <c:strCache>
                <c:ptCount val="1"/>
                <c:pt idx="0">
                  <c:v>1st Quarter</c:v>
                </c:pt>
              </c:strCache>
            </c:strRef>
          </c:tx>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c:spPr>
          <c:cat>
            <c:numRef>
              <c:f>'air discharge'!$C$60:$G$60</c:f>
              <c:numCache>
                <c:formatCode>General</c:formatCode>
                <c:ptCount val="5"/>
                <c:pt idx="0">
                  <c:v>2015</c:v>
                </c:pt>
                <c:pt idx="1">
                  <c:v>2016</c:v>
                </c:pt>
                <c:pt idx="2">
                  <c:v>2017</c:v>
                </c:pt>
                <c:pt idx="3">
                  <c:v>2018</c:v>
                </c:pt>
                <c:pt idx="4">
                  <c:v>2019</c:v>
                </c:pt>
              </c:numCache>
            </c:numRef>
          </c:cat>
          <c:val>
            <c:numRef>
              <c:f>'air discharge'!$C$61:$G$61</c:f>
              <c:numCache>
                <c:formatCode>#,##0.00</c:formatCode>
                <c:ptCount val="5"/>
                <c:pt idx="0">
                  <c:v>10734.07</c:v>
                </c:pt>
                <c:pt idx="1">
                  <c:v>13578.359999999995</c:v>
                </c:pt>
                <c:pt idx="2">
                  <c:v>14665.93</c:v>
                </c:pt>
                <c:pt idx="3">
                  <c:v>13606.261</c:v>
                </c:pt>
                <c:pt idx="4">
                  <c:v>13442.18</c:v>
                </c:pt>
              </c:numCache>
            </c:numRef>
          </c:val>
        </c:ser>
        <c:ser>
          <c:idx val="1"/>
          <c:order val="1"/>
          <c:tx>
            <c:strRef>
              <c:f>'air discharge'!$B$62</c:f>
              <c:strCache>
                <c:ptCount val="1"/>
                <c:pt idx="0">
                  <c:v>2nd Quarter</c:v>
                </c:pt>
              </c:strCache>
            </c:strRef>
          </c:tx>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c:spPr>
          <c:cat>
            <c:numRef>
              <c:f>'air discharge'!$C$60:$G$60</c:f>
              <c:numCache>
                <c:formatCode>General</c:formatCode>
                <c:ptCount val="5"/>
                <c:pt idx="0">
                  <c:v>2015</c:v>
                </c:pt>
                <c:pt idx="1">
                  <c:v>2016</c:v>
                </c:pt>
                <c:pt idx="2">
                  <c:v>2017</c:v>
                </c:pt>
                <c:pt idx="3">
                  <c:v>2018</c:v>
                </c:pt>
                <c:pt idx="4">
                  <c:v>2019</c:v>
                </c:pt>
              </c:numCache>
            </c:numRef>
          </c:cat>
          <c:val>
            <c:numRef>
              <c:f>'air discharge'!$C$62:$G$62</c:f>
              <c:numCache>
                <c:formatCode>#,##0.00</c:formatCode>
                <c:ptCount val="5"/>
                <c:pt idx="0">
                  <c:v>10952.359999999995</c:v>
                </c:pt>
                <c:pt idx="1">
                  <c:v>15826.349999999997</c:v>
                </c:pt>
                <c:pt idx="2">
                  <c:v>13993.52</c:v>
                </c:pt>
                <c:pt idx="3">
                  <c:v>13587.013999999996</c:v>
                </c:pt>
                <c:pt idx="4">
                  <c:v>12126.140000000003</c:v>
                </c:pt>
              </c:numCache>
            </c:numRef>
          </c:val>
        </c:ser>
        <c:ser>
          <c:idx val="2"/>
          <c:order val="2"/>
          <c:tx>
            <c:strRef>
              <c:f>'air discharge'!$B$63</c:f>
              <c:strCache>
                <c:ptCount val="1"/>
                <c:pt idx="0">
                  <c:v>3rd Quarter</c:v>
                </c:pt>
              </c:strCache>
            </c:strRef>
          </c:tx>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c:spPr>
          <c:cat>
            <c:numRef>
              <c:f>'air discharge'!$C$60:$G$60</c:f>
              <c:numCache>
                <c:formatCode>General</c:formatCode>
                <c:ptCount val="5"/>
                <c:pt idx="0">
                  <c:v>2015</c:v>
                </c:pt>
                <c:pt idx="1">
                  <c:v>2016</c:v>
                </c:pt>
                <c:pt idx="2">
                  <c:v>2017</c:v>
                </c:pt>
                <c:pt idx="3">
                  <c:v>2018</c:v>
                </c:pt>
                <c:pt idx="4">
                  <c:v>2019</c:v>
                </c:pt>
              </c:numCache>
            </c:numRef>
          </c:cat>
          <c:val>
            <c:numRef>
              <c:f>'air discharge'!$C$63:$G$63</c:f>
              <c:numCache>
                <c:formatCode>#,##0.00</c:formatCode>
                <c:ptCount val="5"/>
                <c:pt idx="0">
                  <c:v>11528.730000000003</c:v>
                </c:pt>
                <c:pt idx="1">
                  <c:v>14874.5</c:v>
                </c:pt>
                <c:pt idx="2">
                  <c:v>15324.5</c:v>
                </c:pt>
                <c:pt idx="3">
                  <c:v>16031.5</c:v>
                </c:pt>
                <c:pt idx="4">
                  <c:v>14109.84</c:v>
                </c:pt>
              </c:numCache>
            </c:numRef>
          </c:val>
        </c:ser>
        <c:ser>
          <c:idx val="3"/>
          <c:order val="3"/>
          <c:tx>
            <c:strRef>
              <c:f>'air discharge'!$B$64</c:f>
              <c:strCache>
                <c:ptCount val="1"/>
                <c:pt idx="0">
                  <c:v>4th Quarter</c:v>
                </c:pt>
              </c:strCache>
            </c:strRef>
          </c:tx>
          <c:spPr>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50800" dist="38100" dir="5400000" rotWithShape="0">
                <a:srgbClr val="000000">
                  <a:alpha val="60000"/>
                </a:srgbClr>
              </a:outerShdw>
            </a:effectLst>
          </c:spPr>
          <c:cat>
            <c:numRef>
              <c:f>'air discharge'!$C$60:$G$60</c:f>
              <c:numCache>
                <c:formatCode>General</c:formatCode>
                <c:ptCount val="5"/>
                <c:pt idx="0">
                  <c:v>2015</c:v>
                </c:pt>
                <c:pt idx="1">
                  <c:v>2016</c:v>
                </c:pt>
                <c:pt idx="2">
                  <c:v>2017</c:v>
                </c:pt>
                <c:pt idx="3">
                  <c:v>2018</c:v>
                </c:pt>
                <c:pt idx="4">
                  <c:v>2019</c:v>
                </c:pt>
              </c:numCache>
            </c:numRef>
          </c:cat>
          <c:val>
            <c:numRef>
              <c:f>'air discharge'!$C$64:$G$64</c:f>
              <c:numCache>
                <c:formatCode>#,##0.00</c:formatCode>
                <c:ptCount val="5"/>
                <c:pt idx="0">
                  <c:v>13358.710000000003</c:v>
                </c:pt>
                <c:pt idx="1">
                  <c:v>16562.900000000001</c:v>
                </c:pt>
                <c:pt idx="2">
                  <c:v>16052.1</c:v>
                </c:pt>
                <c:pt idx="3">
                  <c:v>16046.61</c:v>
                </c:pt>
                <c:pt idx="4">
                  <c:v>14891.83</c:v>
                </c:pt>
              </c:numCache>
            </c:numRef>
          </c:val>
        </c:ser>
        <c:overlap val="100"/>
        <c:axId val="160808320"/>
        <c:axId val="160826496"/>
      </c:barChart>
      <c:catAx>
        <c:axId val="160808320"/>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0" spcFirstLastPara="1" vertOverflow="ellipsis"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160826496"/>
        <c:crosses val="autoZero"/>
        <c:auto val="1"/>
        <c:lblAlgn val="ctr"/>
        <c:lblOffset val="100"/>
      </c:catAx>
      <c:valAx>
        <c:axId val="160826496"/>
        <c:scaling>
          <c:orientation val="minMax"/>
        </c:scaling>
        <c:axPos val="l"/>
        <c:majorGridlines>
          <c:spPr>
            <a:ln w="9525" cap="flat" cmpd="sng" algn="ctr">
              <a:solidFill>
                <a:schemeClr val="lt1">
                  <a:lumMod val="95000"/>
                  <a:alpha val="10000"/>
                </a:schemeClr>
              </a:solidFill>
              <a:round/>
            </a:ln>
            <a:effectLst/>
          </c:spPr>
        </c:majorGridlines>
        <c:numFmt formatCode="#,##0.00" sourceLinked="1"/>
        <c:majorTickMark val="none"/>
        <c:tickLblPos val="nextTo"/>
        <c:spPr>
          <a:noFill/>
          <a:ln>
            <a:noFill/>
          </a:ln>
          <a:effectLst/>
        </c:spPr>
        <c:txPr>
          <a:bodyPr rot="0" spcFirstLastPara="1" vertOverflow="ellipsis"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16080832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'air transshipment'!$A$33</c:f>
              <c:strCache>
                <c:ptCount val="1"/>
                <c:pt idx="0">
                  <c:v>1st Quarter</c:v>
                </c:pt>
              </c:strCache>
            </c:strRef>
          </c:tx>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c:spPr>
          <c:cat>
            <c:numRef>
              <c:f>'air transshipment'!$B$32:$F$32</c:f>
              <c:numCache>
                <c:formatCode>General</c:formatCode>
                <c:ptCount val="5"/>
                <c:pt idx="0">
                  <c:v>2015</c:v>
                </c:pt>
                <c:pt idx="1">
                  <c:v>2016</c:v>
                </c:pt>
                <c:pt idx="2">
                  <c:v>2017</c:v>
                </c:pt>
                <c:pt idx="3">
                  <c:v>2018</c:v>
                </c:pt>
                <c:pt idx="4">
                  <c:v>2019</c:v>
                </c:pt>
              </c:numCache>
            </c:numRef>
          </c:cat>
          <c:val>
            <c:numRef>
              <c:f>'air transshipment'!$B$33:$F$33</c:f>
              <c:numCache>
                <c:formatCode>#,##0.00</c:formatCode>
                <c:ptCount val="5"/>
                <c:pt idx="0">
                  <c:v>9526.2300000000032</c:v>
                </c:pt>
                <c:pt idx="1">
                  <c:v>9174.83</c:v>
                </c:pt>
                <c:pt idx="2">
                  <c:v>8266.84</c:v>
                </c:pt>
                <c:pt idx="3">
                  <c:v>12560.458000000001</c:v>
                </c:pt>
                <c:pt idx="4">
                  <c:v>10890.862999999992</c:v>
                </c:pt>
              </c:numCache>
            </c:numRef>
          </c:val>
        </c:ser>
        <c:ser>
          <c:idx val="1"/>
          <c:order val="1"/>
          <c:tx>
            <c:strRef>
              <c:f>'air transshipment'!$A$34</c:f>
              <c:strCache>
                <c:ptCount val="1"/>
                <c:pt idx="0">
                  <c:v>2nd Quarter</c:v>
                </c:pt>
              </c:strCache>
            </c:strRef>
          </c:tx>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c:spPr>
          <c:cat>
            <c:numRef>
              <c:f>'air transshipment'!$B$32:$F$32</c:f>
              <c:numCache>
                <c:formatCode>General</c:formatCode>
                <c:ptCount val="5"/>
                <c:pt idx="0">
                  <c:v>2015</c:v>
                </c:pt>
                <c:pt idx="1">
                  <c:v>2016</c:v>
                </c:pt>
                <c:pt idx="2">
                  <c:v>2017</c:v>
                </c:pt>
                <c:pt idx="3">
                  <c:v>2018</c:v>
                </c:pt>
                <c:pt idx="4">
                  <c:v>2019</c:v>
                </c:pt>
              </c:numCache>
            </c:numRef>
          </c:cat>
          <c:val>
            <c:numRef>
              <c:f>'air transshipment'!$B$34:$F$34</c:f>
              <c:numCache>
                <c:formatCode>#,##0.00</c:formatCode>
                <c:ptCount val="5"/>
                <c:pt idx="0">
                  <c:v>9482.1549999999952</c:v>
                </c:pt>
                <c:pt idx="1">
                  <c:v>10348.89</c:v>
                </c:pt>
                <c:pt idx="2">
                  <c:v>10766.304999999995</c:v>
                </c:pt>
                <c:pt idx="3">
                  <c:v>12720.846</c:v>
                </c:pt>
                <c:pt idx="4">
                  <c:v>10366.65</c:v>
                </c:pt>
              </c:numCache>
            </c:numRef>
          </c:val>
        </c:ser>
        <c:ser>
          <c:idx val="2"/>
          <c:order val="2"/>
          <c:tx>
            <c:strRef>
              <c:f>'air transshipment'!$A$35</c:f>
              <c:strCache>
                <c:ptCount val="1"/>
                <c:pt idx="0">
                  <c:v>3rd Quarter</c:v>
                </c:pt>
              </c:strCache>
            </c:strRef>
          </c:tx>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c:spPr>
          <c:cat>
            <c:numRef>
              <c:f>'air transshipment'!$B$32:$F$32</c:f>
              <c:numCache>
                <c:formatCode>General</c:formatCode>
                <c:ptCount val="5"/>
                <c:pt idx="0">
                  <c:v>2015</c:v>
                </c:pt>
                <c:pt idx="1">
                  <c:v>2016</c:v>
                </c:pt>
                <c:pt idx="2">
                  <c:v>2017</c:v>
                </c:pt>
                <c:pt idx="3">
                  <c:v>2018</c:v>
                </c:pt>
                <c:pt idx="4">
                  <c:v>2019</c:v>
                </c:pt>
              </c:numCache>
            </c:numRef>
          </c:cat>
          <c:val>
            <c:numRef>
              <c:f>'air transshipment'!$B$35:$F$35</c:f>
              <c:numCache>
                <c:formatCode>#,##0.00</c:formatCode>
                <c:ptCount val="5"/>
                <c:pt idx="0">
                  <c:v>7998.6810000000014</c:v>
                </c:pt>
                <c:pt idx="1">
                  <c:v>10304.68</c:v>
                </c:pt>
                <c:pt idx="2">
                  <c:v>12036.99</c:v>
                </c:pt>
                <c:pt idx="3">
                  <c:v>11380.159</c:v>
                </c:pt>
                <c:pt idx="4">
                  <c:v>10084.459999999992</c:v>
                </c:pt>
              </c:numCache>
            </c:numRef>
          </c:val>
        </c:ser>
        <c:ser>
          <c:idx val="3"/>
          <c:order val="3"/>
          <c:tx>
            <c:strRef>
              <c:f>'air transshipment'!$A$36</c:f>
              <c:strCache>
                <c:ptCount val="1"/>
                <c:pt idx="0">
                  <c:v>4th Quarter</c:v>
                </c:pt>
              </c:strCache>
            </c:strRef>
          </c:tx>
          <c:spPr>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50800" dist="38100" dir="5400000" rotWithShape="0">
                <a:srgbClr val="000000">
                  <a:alpha val="60000"/>
                </a:srgbClr>
              </a:outerShdw>
            </a:effectLst>
          </c:spPr>
          <c:cat>
            <c:numRef>
              <c:f>'air transshipment'!$B$32:$F$32</c:f>
              <c:numCache>
                <c:formatCode>General</c:formatCode>
                <c:ptCount val="5"/>
                <c:pt idx="0">
                  <c:v>2015</c:v>
                </c:pt>
                <c:pt idx="1">
                  <c:v>2016</c:v>
                </c:pt>
                <c:pt idx="2">
                  <c:v>2017</c:v>
                </c:pt>
                <c:pt idx="3">
                  <c:v>2018</c:v>
                </c:pt>
                <c:pt idx="4">
                  <c:v>2019</c:v>
                </c:pt>
              </c:numCache>
            </c:numRef>
          </c:cat>
          <c:val>
            <c:numRef>
              <c:f>'air transshipment'!$B$36:$F$36</c:f>
              <c:numCache>
                <c:formatCode>#,##0.00</c:formatCode>
                <c:ptCount val="5"/>
                <c:pt idx="0">
                  <c:v>8870.7800000000007</c:v>
                </c:pt>
                <c:pt idx="1">
                  <c:v>10011.967000000001</c:v>
                </c:pt>
                <c:pt idx="2">
                  <c:v>13320.177</c:v>
                </c:pt>
                <c:pt idx="3">
                  <c:v>10815.244000000006</c:v>
                </c:pt>
                <c:pt idx="4">
                  <c:v>10869.275</c:v>
                </c:pt>
              </c:numCache>
            </c:numRef>
          </c:val>
        </c:ser>
        <c:overlap val="100"/>
        <c:axId val="161563008"/>
        <c:axId val="161564544"/>
      </c:barChart>
      <c:catAx>
        <c:axId val="161563008"/>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0" spcFirstLastPara="1" vertOverflow="ellipsis"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161564544"/>
        <c:crosses val="autoZero"/>
        <c:auto val="1"/>
        <c:lblAlgn val="ctr"/>
        <c:lblOffset val="100"/>
      </c:catAx>
      <c:valAx>
        <c:axId val="161564544"/>
        <c:scaling>
          <c:orientation val="minMax"/>
        </c:scaling>
        <c:axPos val="l"/>
        <c:majorGridlines>
          <c:spPr>
            <a:ln w="9525" cap="flat" cmpd="sng" algn="ctr">
              <a:solidFill>
                <a:schemeClr val="lt1">
                  <a:lumMod val="95000"/>
                  <a:alpha val="10000"/>
                </a:schemeClr>
              </a:solidFill>
              <a:round/>
            </a:ln>
            <a:effectLst/>
          </c:spPr>
        </c:majorGridlines>
        <c:numFmt formatCode="#,##0.00" sourceLinked="1"/>
        <c:majorTickMark val="none"/>
        <c:tickLblPos val="nextTo"/>
        <c:spPr>
          <a:noFill/>
          <a:ln>
            <a:noFill/>
          </a:ln>
          <a:effectLst/>
        </c:spPr>
        <c:txPr>
          <a:bodyPr rot="0" spcFirstLastPara="1" vertOverflow="ellipsis"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16156300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42"/>
  <c:clrMapOvr bg1="lt1" tx1="dk1" bg2="lt2" tx2="dk2" accent1="accent1" accent2="accent2" accent3="accent3" accent4="accent4" accent5="accent5" accent6="accent6" hlink="hlink" folHlink="folHlink"/>
  <c:chart>
    <c:title>
      <c:tx>
        <c:rich>
          <a:bodyPr/>
          <a:lstStyle/>
          <a:p>
            <a:pPr>
              <a:defRPr/>
            </a:pPr>
            <a:r>
              <a:rPr lang="en-US"/>
              <a:t>Total Air Uplift, Discharge &amp; Transhipment </a:t>
            </a:r>
          </a:p>
        </c:rich>
      </c:tx>
      <c:spPr>
        <a:noFill/>
        <a:ln w="25400">
          <a:noFill/>
        </a:ln>
      </c:spPr>
    </c:title>
    <c:plotArea>
      <c:layout/>
      <c:lineChart>
        <c:grouping val="standard"/>
        <c:ser>
          <c:idx val="0"/>
          <c:order val="0"/>
          <c:tx>
            <c:strRef>
              <c:f>'air transshipment'!$B$3</c:f>
              <c:strCache>
                <c:ptCount val="1"/>
                <c:pt idx="0">
                  <c:v>UPLIFT (Tons) </c:v>
                </c:pt>
              </c:strCache>
            </c:strRef>
          </c:tx>
          <c:cat>
            <c:numRef>
              <c:f>'air transshipment'!$A$4:$A$8</c:f>
              <c:numCache>
                <c:formatCode>General</c:formatCode>
                <c:ptCount val="5"/>
                <c:pt idx="0">
                  <c:v>2015</c:v>
                </c:pt>
                <c:pt idx="1">
                  <c:v>2016</c:v>
                </c:pt>
                <c:pt idx="2">
                  <c:v>2017</c:v>
                </c:pt>
                <c:pt idx="3">
                  <c:v>2018</c:v>
                </c:pt>
                <c:pt idx="4">
                  <c:v>2019</c:v>
                </c:pt>
              </c:numCache>
            </c:numRef>
          </c:cat>
          <c:val>
            <c:numRef>
              <c:f>'air transshipment'!$B$4:$B$8</c:f>
              <c:numCache>
                <c:formatCode>#,##0.00</c:formatCode>
                <c:ptCount val="5"/>
                <c:pt idx="0">
                  <c:v>129826.11</c:v>
                </c:pt>
                <c:pt idx="1">
                  <c:v>138952.76999999999</c:v>
                </c:pt>
                <c:pt idx="2">
                  <c:v>162114.70000000001</c:v>
                </c:pt>
                <c:pt idx="3">
                  <c:v>171995.03</c:v>
                </c:pt>
                <c:pt idx="4">
                  <c:v>162307.52899999998</c:v>
                </c:pt>
              </c:numCache>
            </c:numRef>
          </c:val>
        </c:ser>
        <c:ser>
          <c:idx val="1"/>
          <c:order val="1"/>
          <c:tx>
            <c:strRef>
              <c:f>'air transshipment'!$C$3</c:f>
              <c:strCache>
                <c:ptCount val="1"/>
                <c:pt idx="0">
                  <c:v>DISCHARGE (Tons) Excluding Transshipment </c:v>
                </c:pt>
              </c:strCache>
            </c:strRef>
          </c:tx>
          <c:cat>
            <c:numRef>
              <c:f>'air transshipment'!$A$4:$A$8</c:f>
              <c:numCache>
                <c:formatCode>General</c:formatCode>
                <c:ptCount val="5"/>
                <c:pt idx="0">
                  <c:v>2015</c:v>
                </c:pt>
                <c:pt idx="1">
                  <c:v>2016</c:v>
                </c:pt>
                <c:pt idx="2">
                  <c:v>2017</c:v>
                </c:pt>
                <c:pt idx="3">
                  <c:v>2018</c:v>
                </c:pt>
                <c:pt idx="4">
                  <c:v>2019</c:v>
                </c:pt>
              </c:numCache>
            </c:numRef>
          </c:cat>
          <c:val>
            <c:numRef>
              <c:f>'air transshipment'!$C$4:$C$8</c:f>
              <c:numCache>
                <c:formatCode>#,##0.00</c:formatCode>
                <c:ptCount val="5"/>
                <c:pt idx="0">
                  <c:v>46573.87</c:v>
                </c:pt>
                <c:pt idx="1">
                  <c:v>60842.11</c:v>
                </c:pt>
                <c:pt idx="2">
                  <c:v>60036.04</c:v>
                </c:pt>
                <c:pt idx="3">
                  <c:v>59271.380000000012</c:v>
                </c:pt>
                <c:pt idx="4">
                  <c:v>54569.989000000001</c:v>
                </c:pt>
              </c:numCache>
            </c:numRef>
          </c:val>
        </c:ser>
        <c:ser>
          <c:idx val="2"/>
          <c:order val="2"/>
          <c:tx>
            <c:strRef>
              <c:f>'air transshipment'!$D$3</c:f>
              <c:strCache>
                <c:ptCount val="1"/>
                <c:pt idx="0">
                  <c:v>TRANSSHIPMENT  (Tons) </c:v>
                </c:pt>
              </c:strCache>
            </c:strRef>
          </c:tx>
          <c:cat>
            <c:numRef>
              <c:f>'air transshipment'!$A$4:$A$8</c:f>
              <c:numCache>
                <c:formatCode>General</c:formatCode>
                <c:ptCount val="5"/>
                <c:pt idx="0">
                  <c:v>2015</c:v>
                </c:pt>
                <c:pt idx="1">
                  <c:v>2016</c:v>
                </c:pt>
                <c:pt idx="2">
                  <c:v>2017</c:v>
                </c:pt>
                <c:pt idx="3">
                  <c:v>2018</c:v>
                </c:pt>
                <c:pt idx="4">
                  <c:v>2019</c:v>
                </c:pt>
              </c:numCache>
            </c:numRef>
          </c:cat>
          <c:val>
            <c:numRef>
              <c:f>'air transshipment'!$D$4:$D$8</c:f>
              <c:numCache>
                <c:formatCode>#,##0.00;[Red]#,##0.00</c:formatCode>
                <c:ptCount val="5"/>
                <c:pt idx="0">
                  <c:v>35877.848000000013</c:v>
                </c:pt>
                <c:pt idx="1">
                  <c:v>39840.370000000003</c:v>
                </c:pt>
                <c:pt idx="2" formatCode="#,##0.00">
                  <c:v>44390.32</c:v>
                </c:pt>
                <c:pt idx="3" formatCode="#,##0.00">
                  <c:v>47476.71</c:v>
                </c:pt>
                <c:pt idx="4" formatCode="#,##0.00">
                  <c:v>42211.245000000003</c:v>
                </c:pt>
              </c:numCache>
            </c:numRef>
          </c:val>
        </c:ser>
        <c:marker val="1"/>
        <c:axId val="163830784"/>
        <c:axId val="164045568"/>
      </c:lineChart>
      <c:catAx>
        <c:axId val="163830784"/>
        <c:scaling>
          <c:orientation val="minMax"/>
        </c:scaling>
        <c:axPos val="b"/>
        <c:numFmt formatCode="General" sourceLinked="1"/>
        <c:majorTickMark val="none"/>
        <c:tickLblPos val="nextTo"/>
        <c:txPr>
          <a:bodyPr rot="0" vert="horz"/>
          <a:lstStyle/>
          <a:p>
            <a:pPr>
              <a:defRPr/>
            </a:pPr>
            <a:endParaRPr lang="en-US"/>
          </a:p>
        </c:txPr>
        <c:crossAx val="164045568"/>
        <c:crosses val="autoZero"/>
        <c:auto val="1"/>
        <c:lblAlgn val="ctr"/>
        <c:lblOffset val="100"/>
      </c:catAx>
      <c:valAx>
        <c:axId val="164045568"/>
        <c:scaling>
          <c:orientation val="minMax"/>
        </c:scaling>
        <c:axPos val="l"/>
        <c:majorGridlines/>
        <c:numFmt formatCode="#,##0.00" sourceLinked="1"/>
        <c:majorTickMark val="none"/>
        <c:tickLblPos val="nextTo"/>
        <c:txPr>
          <a:bodyPr rot="0" vert="horz"/>
          <a:lstStyle/>
          <a:p>
            <a:pPr>
              <a:defRPr/>
            </a:pPr>
            <a:endParaRPr lang="en-US"/>
          </a:p>
        </c:txPr>
        <c:crossAx val="163830784"/>
        <c:crosses val="autoZero"/>
        <c:crossBetween val="between"/>
      </c:valAx>
    </c:plotArea>
    <c:legend>
      <c:legendPos val="r"/>
    </c:legend>
    <c:plotVisOnly val="1"/>
    <c:dispBlanksAs val="gap"/>
  </c:chart>
  <c:txPr>
    <a:bodyPr/>
    <a:lstStyle/>
    <a:p>
      <a:pPr>
        <a:defRPr sz="1400" b="0" i="0" u="none" strike="noStrike" baseline="0">
          <a:solidFill>
            <a:srgbClr val="FFFFFF"/>
          </a:solidFill>
          <a:latin typeface="Calibri"/>
          <a:ea typeface="Calibri"/>
          <a:cs typeface="Calibri"/>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view3D>
      <c:depthPercent val="100"/>
      <c:rAngAx val="1"/>
    </c:view3D>
    <c:plotArea>
      <c:layout/>
      <c:bar3DChart>
        <c:barDir val="col"/>
        <c:grouping val="clustered"/>
        <c:ser>
          <c:idx val="0"/>
          <c:order val="0"/>
          <c:tx>
            <c:strRef>
              <c:f>Sheet4!$J$113:$J$115</c:f>
              <c:strCache>
                <c:ptCount val="3"/>
                <c:pt idx="0">
                  <c:v>2017</c:v>
                </c:pt>
                <c:pt idx="1">
                  <c:v>Loading</c:v>
                </c:pt>
                <c:pt idx="2">
                  <c:v>Laden</c:v>
                </c:pt>
              </c:strCache>
            </c:strRef>
          </c:tx>
          <c:cat>
            <c:strRef>
              <c:f>Sheet4!$I$116:$I$119</c:f>
              <c:strCache>
                <c:ptCount val="4"/>
                <c:pt idx="0">
                  <c:v>1st Quarter</c:v>
                </c:pt>
                <c:pt idx="1">
                  <c:v>2nd Quarter</c:v>
                </c:pt>
                <c:pt idx="2">
                  <c:v>3rd Quarter</c:v>
                </c:pt>
                <c:pt idx="3">
                  <c:v>4th Quarter</c:v>
                </c:pt>
              </c:strCache>
            </c:strRef>
          </c:cat>
          <c:val>
            <c:numRef>
              <c:f>Sheet4!$J$116:$J$119</c:f>
              <c:numCache>
                <c:formatCode>General</c:formatCode>
                <c:ptCount val="4"/>
                <c:pt idx="0">
                  <c:v>73785</c:v>
                </c:pt>
                <c:pt idx="1">
                  <c:v>70515</c:v>
                </c:pt>
                <c:pt idx="2">
                  <c:v>77725</c:v>
                </c:pt>
                <c:pt idx="3">
                  <c:v>74002</c:v>
                </c:pt>
              </c:numCache>
            </c:numRef>
          </c:val>
        </c:ser>
        <c:ser>
          <c:idx val="1"/>
          <c:order val="1"/>
          <c:tx>
            <c:strRef>
              <c:f>Sheet4!$K$113:$K$115</c:f>
              <c:strCache>
                <c:ptCount val="3"/>
                <c:pt idx="0">
                  <c:v>2017</c:v>
                </c:pt>
                <c:pt idx="1">
                  <c:v>Loading</c:v>
                </c:pt>
                <c:pt idx="2">
                  <c:v>Empty</c:v>
                </c:pt>
              </c:strCache>
            </c:strRef>
          </c:tx>
          <c:cat>
            <c:strRef>
              <c:f>Sheet4!$I$116:$I$119</c:f>
              <c:strCache>
                <c:ptCount val="4"/>
                <c:pt idx="0">
                  <c:v>1st Quarter</c:v>
                </c:pt>
                <c:pt idx="1">
                  <c:v>2nd Quarter</c:v>
                </c:pt>
                <c:pt idx="2">
                  <c:v>3rd Quarter</c:v>
                </c:pt>
                <c:pt idx="3">
                  <c:v>4th Quarter</c:v>
                </c:pt>
              </c:strCache>
            </c:strRef>
          </c:cat>
          <c:val>
            <c:numRef>
              <c:f>Sheet4!$K$116:$K$119</c:f>
              <c:numCache>
                <c:formatCode>General</c:formatCode>
                <c:ptCount val="4"/>
                <c:pt idx="0">
                  <c:v>101930</c:v>
                </c:pt>
                <c:pt idx="1">
                  <c:v>92253</c:v>
                </c:pt>
                <c:pt idx="2">
                  <c:v>97959</c:v>
                </c:pt>
                <c:pt idx="3">
                  <c:v>105710</c:v>
                </c:pt>
              </c:numCache>
            </c:numRef>
          </c:val>
        </c:ser>
        <c:ser>
          <c:idx val="2"/>
          <c:order val="2"/>
          <c:tx>
            <c:strRef>
              <c:f>Sheet4!$L$113:$L$115</c:f>
              <c:strCache>
                <c:ptCount val="3"/>
                <c:pt idx="0">
                  <c:v>2018</c:v>
                </c:pt>
                <c:pt idx="1">
                  <c:v>Loading</c:v>
                </c:pt>
                <c:pt idx="2">
                  <c:v>Laden</c:v>
                </c:pt>
              </c:strCache>
            </c:strRef>
          </c:tx>
          <c:cat>
            <c:strRef>
              <c:f>Sheet4!$I$116:$I$119</c:f>
              <c:strCache>
                <c:ptCount val="4"/>
                <c:pt idx="0">
                  <c:v>1st Quarter</c:v>
                </c:pt>
                <c:pt idx="1">
                  <c:v>2nd Quarter</c:v>
                </c:pt>
                <c:pt idx="2">
                  <c:v>3rd Quarter</c:v>
                </c:pt>
                <c:pt idx="3">
                  <c:v>4th Quarter</c:v>
                </c:pt>
              </c:strCache>
            </c:strRef>
          </c:cat>
          <c:val>
            <c:numRef>
              <c:f>Sheet4!$L$116:$L$119</c:f>
              <c:numCache>
                <c:formatCode>General</c:formatCode>
                <c:ptCount val="4"/>
                <c:pt idx="0">
                  <c:v>76437</c:v>
                </c:pt>
                <c:pt idx="1">
                  <c:v>70265</c:v>
                </c:pt>
                <c:pt idx="2">
                  <c:v>80991</c:v>
                </c:pt>
                <c:pt idx="3">
                  <c:v>77500</c:v>
                </c:pt>
              </c:numCache>
            </c:numRef>
          </c:val>
        </c:ser>
        <c:ser>
          <c:idx val="3"/>
          <c:order val="3"/>
          <c:tx>
            <c:strRef>
              <c:f>Sheet4!$M$113:$M$115</c:f>
              <c:strCache>
                <c:ptCount val="3"/>
                <c:pt idx="0">
                  <c:v>2018</c:v>
                </c:pt>
                <c:pt idx="1">
                  <c:v>Loading</c:v>
                </c:pt>
                <c:pt idx="2">
                  <c:v>Empty</c:v>
                </c:pt>
              </c:strCache>
            </c:strRef>
          </c:tx>
          <c:cat>
            <c:strRef>
              <c:f>Sheet4!$I$116:$I$119</c:f>
              <c:strCache>
                <c:ptCount val="4"/>
                <c:pt idx="0">
                  <c:v>1st Quarter</c:v>
                </c:pt>
                <c:pt idx="1">
                  <c:v>2nd Quarter</c:v>
                </c:pt>
                <c:pt idx="2">
                  <c:v>3rd Quarter</c:v>
                </c:pt>
                <c:pt idx="3">
                  <c:v>4th Quarter</c:v>
                </c:pt>
              </c:strCache>
            </c:strRef>
          </c:cat>
          <c:val>
            <c:numRef>
              <c:f>Sheet4!$M$116:$M$119</c:f>
              <c:numCache>
                <c:formatCode>General</c:formatCode>
                <c:ptCount val="4"/>
                <c:pt idx="0">
                  <c:v>103482</c:v>
                </c:pt>
                <c:pt idx="1">
                  <c:v>93287</c:v>
                </c:pt>
                <c:pt idx="2">
                  <c:v>87271</c:v>
                </c:pt>
                <c:pt idx="3">
                  <c:v>85614</c:v>
                </c:pt>
              </c:numCache>
            </c:numRef>
          </c:val>
        </c:ser>
        <c:ser>
          <c:idx val="4"/>
          <c:order val="4"/>
          <c:tx>
            <c:strRef>
              <c:f>Sheet4!$N$113:$N$115</c:f>
              <c:strCache>
                <c:ptCount val="3"/>
                <c:pt idx="0">
                  <c:v>2019</c:v>
                </c:pt>
                <c:pt idx="1">
                  <c:v>Loading</c:v>
                </c:pt>
                <c:pt idx="2">
                  <c:v>Laden</c:v>
                </c:pt>
              </c:strCache>
            </c:strRef>
          </c:tx>
          <c:cat>
            <c:strRef>
              <c:f>Sheet4!$I$116:$I$119</c:f>
              <c:strCache>
                <c:ptCount val="4"/>
                <c:pt idx="0">
                  <c:v>1st Quarter</c:v>
                </c:pt>
                <c:pt idx="1">
                  <c:v>2nd Quarter</c:v>
                </c:pt>
                <c:pt idx="2">
                  <c:v>3rd Quarter</c:v>
                </c:pt>
                <c:pt idx="3">
                  <c:v>4th Quarter</c:v>
                </c:pt>
              </c:strCache>
            </c:strRef>
          </c:cat>
          <c:val>
            <c:numRef>
              <c:f>Sheet4!$N$116:$N$119</c:f>
              <c:numCache>
                <c:formatCode>General</c:formatCode>
                <c:ptCount val="4"/>
                <c:pt idx="0">
                  <c:v>80896</c:v>
                </c:pt>
                <c:pt idx="1">
                  <c:v>77125</c:v>
                </c:pt>
                <c:pt idx="2">
                  <c:v>82320</c:v>
                </c:pt>
                <c:pt idx="3">
                  <c:v>78697</c:v>
                </c:pt>
              </c:numCache>
            </c:numRef>
          </c:val>
        </c:ser>
        <c:ser>
          <c:idx val="5"/>
          <c:order val="5"/>
          <c:tx>
            <c:strRef>
              <c:f>Sheet4!$O$113:$O$115</c:f>
              <c:strCache>
                <c:ptCount val="3"/>
                <c:pt idx="0">
                  <c:v>2019</c:v>
                </c:pt>
                <c:pt idx="1">
                  <c:v>Loading</c:v>
                </c:pt>
                <c:pt idx="2">
                  <c:v>Empty</c:v>
                </c:pt>
              </c:strCache>
            </c:strRef>
          </c:tx>
          <c:cat>
            <c:strRef>
              <c:f>Sheet4!$I$116:$I$119</c:f>
              <c:strCache>
                <c:ptCount val="4"/>
                <c:pt idx="0">
                  <c:v>1st Quarter</c:v>
                </c:pt>
                <c:pt idx="1">
                  <c:v>2nd Quarter</c:v>
                </c:pt>
                <c:pt idx="2">
                  <c:v>3rd Quarter</c:v>
                </c:pt>
                <c:pt idx="3">
                  <c:v>4th Quarter</c:v>
                </c:pt>
              </c:strCache>
            </c:strRef>
          </c:cat>
          <c:val>
            <c:numRef>
              <c:f>Sheet4!$O$116:$O$119</c:f>
              <c:numCache>
                <c:formatCode>General</c:formatCode>
                <c:ptCount val="4"/>
                <c:pt idx="0">
                  <c:v>75381</c:v>
                </c:pt>
                <c:pt idx="1">
                  <c:v>82566</c:v>
                </c:pt>
                <c:pt idx="2">
                  <c:v>74483</c:v>
                </c:pt>
                <c:pt idx="3">
                  <c:v>85654</c:v>
                </c:pt>
              </c:numCache>
            </c:numRef>
          </c:val>
        </c:ser>
        <c:shape val="cylinder"/>
        <c:axId val="169228928"/>
        <c:axId val="169259392"/>
        <c:axId val="0"/>
      </c:bar3DChart>
      <c:catAx>
        <c:axId val="169228928"/>
        <c:scaling>
          <c:orientation val="minMax"/>
        </c:scaling>
        <c:axPos val="b"/>
        <c:numFmt formatCode="General" sourceLinked="1"/>
        <c:tickLblPos val="nextTo"/>
        <c:txPr>
          <a:bodyPr rot="0" vert="horz"/>
          <a:lstStyle/>
          <a:p>
            <a:pPr>
              <a:defRPr/>
            </a:pPr>
            <a:endParaRPr lang="en-US"/>
          </a:p>
        </c:txPr>
        <c:crossAx val="169259392"/>
        <c:crosses val="autoZero"/>
        <c:auto val="1"/>
        <c:lblAlgn val="ctr"/>
        <c:lblOffset val="100"/>
      </c:catAx>
      <c:valAx>
        <c:axId val="169259392"/>
        <c:scaling>
          <c:orientation val="minMax"/>
        </c:scaling>
        <c:axPos val="l"/>
        <c:majorGridlines/>
        <c:numFmt formatCode="General" sourceLinked="1"/>
        <c:tickLblPos val="nextTo"/>
        <c:txPr>
          <a:bodyPr rot="0" vert="horz"/>
          <a:lstStyle/>
          <a:p>
            <a:pPr>
              <a:defRPr/>
            </a:pPr>
            <a:endParaRPr lang="en-US"/>
          </a:p>
        </c:txPr>
        <c:crossAx val="169228928"/>
        <c:crosses val="autoZero"/>
        <c:crossBetween val="between"/>
      </c:valAx>
      <c:spPr>
        <a:noFill/>
        <a:ln w="25400">
          <a:noFill/>
        </a:ln>
      </c:spPr>
    </c:plotArea>
    <c:legend>
      <c:legendPos val="r"/>
    </c:legend>
    <c:plotVisOnly val="1"/>
    <c:dispBlanksAs val="gap"/>
  </c:chart>
  <c:txPr>
    <a:bodyPr/>
    <a:lstStyle/>
    <a:p>
      <a:pPr>
        <a:defRPr sz="1600" b="0" i="0" u="none" strike="noStrike" baseline="0">
          <a:solidFill>
            <a:schemeClr val="bg1"/>
          </a:solidFill>
          <a:latin typeface="Calibri"/>
          <a:ea typeface="Calibri"/>
          <a:cs typeface="Calibri"/>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a:t>Annual Export Container Throughputs (TEU's)</a:t>
            </a:r>
          </a:p>
        </c:rich>
      </c:tx>
      <c:layout>
        <c:manualLayout>
          <c:xMode val="edge"/>
          <c:yMode val="edge"/>
          <c:x val="7.4020538307236344E-2"/>
          <c:y val="1.4769832737697459E-2"/>
        </c:manualLayout>
      </c:layout>
    </c:title>
    <c:plotArea>
      <c:layout>
        <c:manualLayout>
          <c:layoutTarget val="inner"/>
          <c:xMode val="edge"/>
          <c:yMode val="edge"/>
          <c:x val="0.14081646685314383"/>
          <c:y val="0.21771256939101671"/>
          <c:w val="0.8306130725975297"/>
          <c:h val="0.50184592266403882"/>
        </c:manualLayout>
      </c:layout>
      <c:barChart>
        <c:barDir val="col"/>
        <c:grouping val="clustered"/>
        <c:ser>
          <c:idx val="1"/>
          <c:order val="0"/>
          <c:tx>
            <c:strRef>
              <c:f>Sheet4!$D$17</c:f>
              <c:strCache>
                <c:ptCount val="1"/>
                <c:pt idx="0">
                  <c:v>Laden </c:v>
                </c:pt>
              </c:strCache>
            </c:strRef>
          </c:tx>
          <c:cat>
            <c:numRef>
              <c:f>Sheet4!$C$18:$C$22</c:f>
              <c:numCache>
                <c:formatCode>General</c:formatCode>
                <c:ptCount val="5"/>
                <c:pt idx="0">
                  <c:v>2015</c:v>
                </c:pt>
                <c:pt idx="1">
                  <c:v>2016</c:v>
                </c:pt>
                <c:pt idx="2">
                  <c:v>2017</c:v>
                </c:pt>
                <c:pt idx="3">
                  <c:v>2018</c:v>
                </c:pt>
                <c:pt idx="4">
                  <c:v>2019</c:v>
                </c:pt>
              </c:numCache>
            </c:numRef>
          </c:cat>
          <c:val>
            <c:numRef>
              <c:f>Sheet4!$D$18:$D$22</c:f>
              <c:numCache>
                <c:formatCode>General</c:formatCode>
                <c:ptCount val="5"/>
                <c:pt idx="0">
                  <c:v>280158</c:v>
                </c:pt>
                <c:pt idx="1">
                  <c:v>287040</c:v>
                </c:pt>
                <c:pt idx="2">
                  <c:v>296027</c:v>
                </c:pt>
                <c:pt idx="3">
                  <c:v>301593</c:v>
                </c:pt>
                <c:pt idx="4">
                  <c:v>319038</c:v>
                </c:pt>
              </c:numCache>
            </c:numRef>
          </c:val>
        </c:ser>
        <c:ser>
          <c:idx val="2"/>
          <c:order val="1"/>
          <c:tx>
            <c:strRef>
              <c:f>Sheet4!$E$17</c:f>
              <c:strCache>
                <c:ptCount val="1"/>
                <c:pt idx="0">
                  <c:v>Empty</c:v>
                </c:pt>
              </c:strCache>
            </c:strRef>
          </c:tx>
          <c:cat>
            <c:numRef>
              <c:f>Sheet4!$C$18:$C$22</c:f>
              <c:numCache>
                <c:formatCode>General</c:formatCode>
                <c:ptCount val="5"/>
                <c:pt idx="0">
                  <c:v>2015</c:v>
                </c:pt>
                <c:pt idx="1">
                  <c:v>2016</c:v>
                </c:pt>
                <c:pt idx="2">
                  <c:v>2017</c:v>
                </c:pt>
                <c:pt idx="3">
                  <c:v>2018</c:v>
                </c:pt>
                <c:pt idx="4">
                  <c:v>2019</c:v>
                </c:pt>
              </c:numCache>
            </c:numRef>
          </c:cat>
          <c:val>
            <c:numRef>
              <c:f>Sheet4!$E$18:$E$22</c:f>
              <c:numCache>
                <c:formatCode>General</c:formatCode>
                <c:ptCount val="5"/>
                <c:pt idx="0">
                  <c:v>330899</c:v>
                </c:pt>
                <c:pt idx="1">
                  <c:v>360842</c:v>
                </c:pt>
                <c:pt idx="2">
                  <c:v>397852</c:v>
                </c:pt>
                <c:pt idx="3">
                  <c:v>369654</c:v>
                </c:pt>
                <c:pt idx="4">
                  <c:v>318084</c:v>
                </c:pt>
              </c:numCache>
            </c:numRef>
          </c:val>
        </c:ser>
        <c:axId val="172932480"/>
        <c:axId val="172938368"/>
      </c:barChart>
      <c:catAx>
        <c:axId val="172932480"/>
        <c:scaling>
          <c:orientation val="minMax"/>
        </c:scaling>
        <c:axPos val="b"/>
        <c:numFmt formatCode="General" sourceLinked="1"/>
        <c:tickLblPos val="nextTo"/>
        <c:txPr>
          <a:bodyPr rot="0" vert="horz"/>
          <a:lstStyle/>
          <a:p>
            <a:pPr>
              <a:defRPr/>
            </a:pPr>
            <a:endParaRPr lang="en-US"/>
          </a:p>
        </c:txPr>
        <c:crossAx val="172938368"/>
        <c:crosses val="autoZero"/>
        <c:auto val="1"/>
        <c:lblAlgn val="ctr"/>
        <c:lblOffset val="100"/>
        <c:tickLblSkip val="1"/>
        <c:tickMarkSkip val="1"/>
      </c:catAx>
      <c:valAx>
        <c:axId val="172938368"/>
        <c:scaling>
          <c:orientation val="minMax"/>
        </c:scaling>
        <c:axPos val="l"/>
        <c:majorGridlines/>
        <c:numFmt formatCode="General" sourceLinked="1"/>
        <c:tickLblPos val="nextTo"/>
        <c:txPr>
          <a:bodyPr rot="0" vert="horz"/>
          <a:lstStyle/>
          <a:p>
            <a:pPr>
              <a:defRPr/>
            </a:pPr>
            <a:endParaRPr lang="en-US"/>
          </a:p>
        </c:txPr>
        <c:crossAx val="172932480"/>
        <c:crosses val="autoZero"/>
        <c:crossBetween val="between"/>
      </c:valAx>
      <c:dTable>
        <c:showHorzBorder val="1"/>
        <c:showVertBorder val="1"/>
        <c:showOutline val="1"/>
      </c:dTable>
    </c:plotArea>
    <c:legend>
      <c:legendPos val="r"/>
      <c:layout>
        <c:manualLayout>
          <c:xMode val="edge"/>
          <c:yMode val="edge"/>
          <c:x val="0.85924872508807149"/>
          <c:y val="2.091175872388645E-2"/>
          <c:w val="0.11897827410356976"/>
          <c:h val="0.17793764709300641"/>
        </c:manualLayout>
      </c:layout>
    </c:legend>
    <c:plotVisOnly val="1"/>
    <c:dispBlanksAs val="gap"/>
  </c:chart>
  <c:txPr>
    <a:bodyPr/>
    <a:lstStyle/>
    <a:p>
      <a:pPr>
        <a:defRPr sz="1600" b="0" i="0" u="none" strike="noStrike" baseline="0">
          <a:solidFill>
            <a:srgbClr val="FFFFFF"/>
          </a:solidFill>
          <a:latin typeface="Calibri"/>
          <a:ea typeface="Calibri"/>
          <a:cs typeface="Calibri"/>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view3D>
      <c:depthPercent val="100"/>
      <c:rAngAx val="1"/>
    </c:view3D>
    <c:plotArea>
      <c:layout/>
      <c:bar3DChart>
        <c:barDir val="col"/>
        <c:grouping val="clustered"/>
        <c:ser>
          <c:idx val="0"/>
          <c:order val="0"/>
          <c:tx>
            <c:strRef>
              <c:f>Sheet4!$B$113:$B$115</c:f>
              <c:strCache>
                <c:ptCount val="3"/>
                <c:pt idx="0">
                  <c:v>2017</c:v>
                </c:pt>
                <c:pt idx="1">
                  <c:v>Discharging</c:v>
                </c:pt>
                <c:pt idx="2">
                  <c:v>Laden</c:v>
                </c:pt>
              </c:strCache>
            </c:strRef>
          </c:tx>
          <c:cat>
            <c:strRef>
              <c:f>Sheet4!$A$116:$A$119</c:f>
              <c:strCache>
                <c:ptCount val="4"/>
                <c:pt idx="0">
                  <c:v>1st Quarter</c:v>
                </c:pt>
                <c:pt idx="1">
                  <c:v>2nd Quarter</c:v>
                </c:pt>
                <c:pt idx="2">
                  <c:v>3rd Quarter</c:v>
                </c:pt>
                <c:pt idx="3">
                  <c:v>4th Quarter</c:v>
                </c:pt>
              </c:strCache>
            </c:strRef>
          </c:cat>
          <c:val>
            <c:numRef>
              <c:f>Sheet4!$B$116:$B$119</c:f>
              <c:numCache>
                <c:formatCode>General</c:formatCode>
                <c:ptCount val="4"/>
                <c:pt idx="0">
                  <c:v>167929</c:v>
                </c:pt>
                <c:pt idx="1">
                  <c:v>147825</c:v>
                </c:pt>
                <c:pt idx="2">
                  <c:v>161755</c:v>
                </c:pt>
                <c:pt idx="3">
                  <c:v>172753</c:v>
                </c:pt>
              </c:numCache>
            </c:numRef>
          </c:val>
        </c:ser>
        <c:ser>
          <c:idx val="1"/>
          <c:order val="1"/>
          <c:tx>
            <c:strRef>
              <c:f>Sheet4!$C$113:$C$115</c:f>
              <c:strCache>
                <c:ptCount val="3"/>
                <c:pt idx="0">
                  <c:v>2017</c:v>
                </c:pt>
                <c:pt idx="1">
                  <c:v>Discharging</c:v>
                </c:pt>
                <c:pt idx="2">
                  <c:v>Empty</c:v>
                </c:pt>
              </c:strCache>
            </c:strRef>
          </c:tx>
          <c:cat>
            <c:strRef>
              <c:f>Sheet4!$A$116:$A$119</c:f>
              <c:strCache>
                <c:ptCount val="4"/>
                <c:pt idx="0">
                  <c:v>1st Quarter</c:v>
                </c:pt>
                <c:pt idx="1">
                  <c:v>2nd Quarter</c:v>
                </c:pt>
                <c:pt idx="2">
                  <c:v>3rd Quarter</c:v>
                </c:pt>
                <c:pt idx="3">
                  <c:v>4th Quarter</c:v>
                </c:pt>
              </c:strCache>
            </c:strRef>
          </c:cat>
          <c:val>
            <c:numRef>
              <c:f>Sheet4!$C$116:$C$119</c:f>
              <c:numCache>
                <c:formatCode>General</c:formatCode>
                <c:ptCount val="4"/>
                <c:pt idx="0">
                  <c:v>9698</c:v>
                </c:pt>
                <c:pt idx="1">
                  <c:v>8351</c:v>
                </c:pt>
                <c:pt idx="2">
                  <c:v>12685</c:v>
                </c:pt>
                <c:pt idx="3">
                  <c:v>8176</c:v>
                </c:pt>
              </c:numCache>
            </c:numRef>
          </c:val>
        </c:ser>
        <c:ser>
          <c:idx val="2"/>
          <c:order val="2"/>
          <c:tx>
            <c:strRef>
              <c:f>Sheet4!$D$113:$D$115</c:f>
              <c:strCache>
                <c:ptCount val="3"/>
                <c:pt idx="0">
                  <c:v>2018</c:v>
                </c:pt>
                <c:pt idx="1">
                  <c:v>Discharging</c:v>
                </c:pt>
                <c:pt idx="2">
                  <c:v>Laden</c:v>
                </c:pt>
              </c:strCache>
            </c:strRef>
          </c:tx>
          <c:cat>
            <c:strRef>
              <c:f>Sheet4!$A$116:$A$119</c:f>
              <c:strCache>
                <c:ptCount val="4"/>
                <c:pt idx="0">
                  <c:v>1st Quarter</c:v>
                </c:pt>
                <c:pt idx="1">
                  <c:v>2nd Quarter</c:v>
                </c:pt>
                <c:pt idx="2">
                  <c:v>3rd Quarter</c:v>
                </c:pt>
                <c:pt idx="3">
                  <c:v>4th Quarter</c:v>
                </c:pt>
              </c:strCache>
            </c:strRef>
          </c:cat>
          <c:val>
            <c:numRef>
              <c:f>Sheet4!$D$116:$D$119</c:f>
              <c:numCache>
                <c:formatCode>General</c:formatCode>
                <c:ptCount val="4"/>
                <c:pt idx="0">
                  <c:v>170160</c:v>
                </c:pt>
                <c:pt idx="1">
                  <c:v>150753</c:v>
                </c:pt>
                <c:pt idx="2">
                  <c:v>155745</c:v>
                </c:pt>
                <c:pt idx="3">
                  <c:v>153856</c:v>
                </c:pt>
              </c:numCache>
            </c:numRef>
          </c:val>
        </c:ser>
        <c:ser>
          <c:idx val="3"/>
          <c:order val="3"/>
          <c:tx>
            <c:strRef>
              <c:f>Sheet4!$E$113:$E$115</c:f>
              <c:strCache>
                <c:ptCount val="3"/>
                <c:pt idx="0">
                  <c:v>2018</c:v>
                </c:pt>
                <c:pt idx="1">
                  <c:v>Discharging</c:v>
                </c:pt>
                <c:pt idx="2">
                  <c:v>Empty</c:v>
                </c:pt>
              </c:strCache>
            </c:strRef>
          </c:tx>
          <c:cat>
            <c:strRef>
              <c:f>Sheet4!$A$116:$A$119</c:f>
              <c:strCache>
                <c:ptCount val="4"/>
                <c:pt idx="0">
                  <c:v>1st Quarter</c:v>
                </c:pt>
                <c:pt idx="1">
                  <c:v>2nd Quarter</c:v>
                </c:pt>
                <c:pt idx="2">
                  <c:v>3rd Quarter</c:v>
                </c:pt>
                <c:pt idx="3">
                  <c:v>4th Quarter</c:v>
                </c:pt>
              </c:strCache>
            </c:strRef>
          </c:cat>
          <c:val>
            <c:numRef>
              <c:f>Sheet4!$E$116:$E$119</c:f>
              <c:numCache>
                <c:formatCode>General</c:formatCode>
                <c:ptCount val="4"/>
                <c:pt idx="0">
                  <c:v>9113</c:v>
                </c:pt>
                <c:pt idx="1">
                  <c:v>8395</c:v>
                </c:pt>
                <c:pt idx="2">
                  <c:v>11263</c:v>
                </c:pt>
                <c:pt idx="3">
                  <c:v>9617</c:v>
                </c:pt>
              </c:numCache>
            </c:numRef>
          </c:val>
        </c:ser>
        <c:ser>
          <c:idx val="4"/>
          <c:order val="4"/>
          <c:tx>
            <c:strRef>
              <c:f>Sheet4!$F$113:$F$115</c:f>
              <c:strCache>
                <c:ptCount val="3"/>
                <c:pt idx="0">
                  <c:v>2019</c:v>
                </c:pt>
                <c:pt idx="1">
                  <c:v>Discharging</c:v>
                </c:pt>
                <c:pt idx="2">
                  <c:v>Laden</c:v>
                </c:pt>
              </c:strCache>
            </c:strRef>
          </c:tx>
          <c:cat>
            <c:strRef>
              <c:f>Sheet4!$A$116:$A$119</c:f>
              <c:strCache>
                <c:ptCount val="4"/>
                <c:pt idx="0">
                  <c:v>1st Quarter</c:v>
                </c:pt>
                <c:pt idx="1">
                  <c:v>2nd Quarter</c:v>
                </c:pt>
                <c:pt idx="2">
                  <c:v>3rd Quarter</c:v>
                </c:pt>
                <c:pt idx="3">
                  <c:v>4th Quarter</c:v>
                </c:pt>
              </c:strCache>
            </c:strRef>
          </c:cat>
          <c:val>
            <c:numRef>
              <c:f>Sheet4!$F$116:$F$119</c:f>
              <c:numCache>
                <c:formatCode>General</c:formatCode>
                <c:ptCount val="4"/>
                <c:pt idx="0">
                  <c:v>142723</c:v>
                </c:pt>
                <c:pt idx="1">
                  <c:v>141240</c:v>
                </c:pt>
                <c:pt idx="2">
                  <c:v>149670</c:v>
                </c:pt>
                <c:pt idx="3">
                  <c:v>161271</c:v>
                </c:pt>
              </c:numCache>
            </c:numRef>
          </c:val>
        </c:ser>
        <c:ser>
          <c:idx val="5"/>
          <c:order val="5"/>
          <c:tx>
            <c:strRef>
              <c:f>Sheet4!$G$113:$G$115</c:f>
              <c:strCache>
                <c:ptCount val="3"/>
                <c:pt idx="0">
                  <c:v>2019</c:v>
                </c:pt>
                <c:pt idx="1">
                  <c:v>Discharging</c:v>
                </c:pt>
                <c:pt idx="2">
                  <c:v>Empty</c:v>
                </c:pt>
              </c:strCache>
            </c:strRef>
          </c:tx>
          <c:cat>
            <c:strRef>
              <c:f>Sheet4!$A$116:$A$119</c:f>
              <c:strCache>
                <c:ptCount val="4"/>
                <c:pt idx="0">
                  <c:v>1st Quarter</c:v>
                </c:pt>
                <c:pt idx="1">
                  <c:v>2nd Quarter</c:v>
                </c:pt>
                <c:pt idx="2">
                  <c:v>3rd Quarter</c:v>
                </c:pt>
                <c:pt idx="3">
                  <c:v>4th Quarter</c:v>
                </c:pt>
              </c:strCache>
            </c:strRef>
          </c:cat>
          <c:val>
            <c:numRef>
              <c:f>Sheet4!$G$116:$G$119</c:f>
              <c:numCache>
                <c:formatCode>General</c:formatCode>
                <c:ptCount val="4"/>
                <c:pt idx="0">
                  <c:v>15754</c:v>
                </c:pt>
                <c:pt idx="1">
                  <c:v>10172</c:v>
                </c:pt>
                <c:pt idx="2">
                  <c:v>11112</c:v>
                </c:pt>
                <c:pt idx="3">
                  <c:v>9268</c:v>
                </c:pt>
              </c:numCache>
            </c:numRef>
          </c:val>
        </c:ser>
        <c:shape val="cylinder"/>
        <c:axId val="173438848"/>
        <c:axId val="173440384"/>
        <c:axId val="0"/>
      </c:bar3DChart>
      <c:catAx>
        <c:axId val="173438848"/>
        <c:scaling>
          <c:orientation val="minMax"/>
        </c:scaling>
        <c:axPos val="b"/>
        <c:numFmt formatCode="General" sourceLinked="1"/>
        <c:tickLblPos val="nextTo"/>
        <c:txPr>
          <a:bodyPr rot="0" vert="horz"/>
          <a:lstStyle/>
          <a:p>
            <a:pPr>
              <a:defRPr/>
            </a:pPr>
            <a:endParaRPr lang="en-US"/>
          </a:p>
        </c:txPr>
        <c:crossAx val="173440384"/>
        <c:crosses val="autoZero"/>
        <c:auto val="1"/>
        <c:lblAlgn val="ctr"/>
        <c:lblOffset val="100"/>
      </c:catAx>
      <c:valAx>
        <c:axId val="173440384"/>
        <c:scaling>
          <c:orientation val="minMax"/>
        </c:scaling>
        <c:axPos val="l"/>
        <c:majorGridlines/>
        <c:numFmt formatCode="General" sourceLinked="1"/>
        <c:tickLblPos val="nextTo"/>
        <c:txPr>
          <a:bodyPr rot="0" vert="horz"/>
          <a:lstStyle/>
          <a:p>
            <a:pPr>
              <a:defRPr/>
            </a:pPr>
            <a:endParaRPr lang="en-US"/>
          </a:p>
        </c:txPr>
        <c:crossAx val="173438848"/>
        <c:crosses val="autoZero"/>
        <c:crossBetween val="between"/>
      </c:valAx>
      <c:spPr>
        <a:noFill/>
        <a:ln w="25400">
          <a:noFill/>
        </a:ln>
      </c:spPr>
    </c:plotArea>
    <c:legend>
      <c:legendPos val="r"/>
    </c:legend>
    <c:plotVisOnly val="1"/>
    <c:dispBlanksAs val="gap"/>
  </c:chart>
  <c:txPr>
    <a:bodyPr/>
    <a:lstStyle/>
    <a:p>
      <a:pPr>
        <a:defRPr sz="1400" b="0" i="0" u="none" strike="noStrike" baseline="0">
          <a:solidFill>
            <a:schemeClr val="bg1"/>
          </a:solidFill>
          <a:latin typeface="Calibri"/>
          <a:ea typeface="Calibri"/>
          <a:cs typeface="Calibri"/>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 xmlns:a14="http://schemas.microsoft.com/office/drawing/2010/main" w="9360">
                <a:solidFill>
                  <a:srgbClr val="000000"/>
                </a:solidFill>
                <a:miter lim="800000"/>
                <a:headEnd/>
                <a:tailEnd/>
              </a14:hiddenLine>
            </a:ext>
          </a:extLst>
        </p:spPr>
        <p:txBody>
          <a:bodyPr wrap="none" anchor="ctr"/>
          <a:lstStyle/>
          <a:p>
            <a:endParaRPr lang="en-US" altLang="en-US"/>
          </a:p>
        </p:txBody>
      </p:sp>
      <p:sp>
        <p:nvSpPr>
          <p:cNvPr id="12291" name="Rectangle 2"/>
          <p:cNvSpPr>
            <a:spLocks noGrp="1" noRot="1" noChangeAspect="1" noChangeArrowheads="1"/>
          </p:cNvSpPr>
          <p:nvPr>
            <p:ph type="sldImg"/>
          </p:nvPr>
        </p:nvSpPr>
        <p:spPr bwMode="auto">
          <a:xfrm>
            <a:off x="1106488" y="812800"/>
            <a:ext cx="5341937" cy="400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sp>
      <p:sp>
        <p:nvSpPr>
          <p:cNvPr id="2051" name="Rectangle 3"/>
          <p:cNvSpPr>
            <a:spLocks noGrp="1" noChangeArrowheads="1"/>
          </p:cNvSpPr>
          <p:nvPr>
            <p:ph type="body"/>
          </p:nvPr>
        </p:nvSpPr>
        <p:spPr bwMode="auto">
          <a:xfrm>
            <a:off x="755650" y="5078413"/>
            <a:ext cx="6045200" cy="4808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2" name="Rectangle 4"/>
          <p:cNvSpPr>
            <a:spLocks noGrp="1" noChangeArrowheads="1"/>
          </p:cNvSpPr>
          <p:nvPr>
            <p:ph type="hdr"/>
          </p:nvPr>
        </p:nvSpPr>
        <p:spPr bwMode="auto">
          <a:xfrm>
            <a:off x="0" y="0"/>
            <a:ext cx="3278188" cy="531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Times New Roman" pitchFamily="18" charset="0"/>
              </a:defRPr>
            </a:lvl1pPr>
          </a:lstStyle>
          <a:p>
            <a:pPr>
              <a:defRPr/>
            </a:pPr>
            <a:endParaRPr lang="en-US"/>
          </a:p>
        </p:txBody>
      </p:sp>
      <p:sp>
        <p:nvSpPr>
          <p:cNvPr id="2053" name="Rectangle 5"/>
          <p:cNvSpPr>
            <a:spLocks noGrp="1" noChangeArrowheads="1"/>
          </p:cNvSpPr>
          <p:nvPr>
            <p:ph type="dt"/>
          </p:nvPr>
        </p:nvSpPr>
        <p:spPr bwMode="auto">
          <a:xfrm>
            <a:off x="4278313" y="0"/>
            <a:ext cx="3278187" cy="531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Times New Roman" pitchFamily="18" charset="0"/>
              </a:defRPr>
            </a:lvl1pPr>
          </a:lstStyle>
          <a:p>
            <a:pPr>
              <a:defRPr/>
            </a:pPr>
            <a:endParaRPr lang="en-US"/>
          </a:p>
        </p:txBody>
      </p:sp>
      <p:sp>
        <p:nvSpPr>
          <p:cNvPr id="2054" name="Rectangle 6"/>
          <p:cNvSpPr>
            <a:spLocks noGrp="1" noChangeArrowheads="1"/>
          </p:cNvSpPr>
          <p:nvPr>
            <p:ph type="ftr"/>
          </p:nvPr>
        </p:nvSpPr>
        <p:spPr bwMode="auto">
          <a:xfrm>
            <a:off x="0" y="10156825"/>
            <a:ext cx="3278188" cy="5318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Times New Roman" pitchFamily="18" charset="0"/>
              </a:defRPr>
            </a:lvl1pPr>
          </a:lstStyle>
          <a:p>
            <a:pPr>
              <a:defRPr/>
            </a:pPr>
            <a:endParaRPr lang="en-US"/>
          </a:p>
        </p:txBody>
      </p:sp>
      <p:sp>
        <p:nvSpPr>
          <p:cNvPr id="2055" name="Rectangle 7"/>
          <p:cNvSpPr>
            <a:spLocks noGrp="1" noChangeArrowheads="1"/>
          </p:cNvSpPr>
          <p:nvPr>
            <p:ph type="sldNum"/>
          </p:nvPr>
        </p:nvSpPr>
        <p:spPr bwMode="auto">
          <a:xfrm>
            <a:off x="4278313" y="10156825"/>
            <a:ext cx="3278187" cy="5318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Times New Roman" panose="02020603050405020304" pitchFamily="18" charset="0"/>
              </a:defRPr>
            </a:lvl1pPr>
          </a:lstStyle>
          <a:p>
            <a:fld id="{2584065B-E360-448F-B17B-AE6233546751}" type="slidenum">
              <a:rPr lang="en-US" altLang="en-US"/>
              <a:pPr/>
              <a:t>‹#›</a:t>
            </a:fld>
            <a:endParaRPr lang="en-US" altLang="en-US"/>
          </a:p>
        </p:txBody>
      </p:sp>
    </p:spTree>
    <p:extLst>
      <p:ext uri="{BB962C8B-B14F-4D97-AF65-F5344CB8AC3E}">
        <p14:creationId xmlns="" xmlns:p14="http://schemas.microsoft.com/office/powerpoint/2010/main" val="9941013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11F347CE-19E9-4DF0-86A7-9A045769283E}" type="slidenum">
              <a:rPr lang="en-US" altLang="en-US">
                <a:solidFill>
                  <a:srgbClr val="FFFFFF"/>
                </a:solidFill>
                <a:latin typeface="Times New Roman" panose="02020603050405020304" pitchFamily="18" charset="0"/>
              </a:rPr>
              <a:pPr eaLnBrk="1"/>
              <a:t>1</a:t>
            </a:fld>
            <a:endParaRPr lang="en-US" altLang="en-US">
              <a:solidFill>
                <a:srgbClr val="FFFFFF"/>
              </a:solidFill>
              <a:latin typeface="Times New Roman" panose="02020603050405020304" pitchFamily="18" charset="0"/>
            </a:endParaRPr>
          </a:p>
        </p:txBody>
      </p:sp>
      <p:sp>
        <p:nvSpPr>
          <p:cNvPr id="13315" name="Rectangle 1"/>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3316" name="Rectangle 2"/>
          <p:cNvSpPr>
            <a:spLocks noGrp="1" noChangeArrowheads="1"/>
          </p:cNvSpPr>
          <p:nvPr>
            <p:ph type="body" idx="1"/>
          </p:nvPr>
        </p:nvSpPr>
        <p:spPr>
          <a:xfrm>
            <a:off x="755650" y="5078413"/>
            <a:ext cx="6046788" cy="4810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 xmlns:p14="http://schemas.microsoft.com/office/powerpoint/2010/main" val="3454428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75E7A322-457D-4333-99DE-26B941BA8ED2}" type="slidenum">
              <a:rPr lang="en-US" altLang="en-US">
                <a:solidFill>
                  <a:srgbClr val="FFFFFF"/>
                </a:solidFill>
                <a:latin typeface="Times New Roman" panose="02020603050405020304" pitchFamily="18" charset="0"/>
              </a:rPr>
              <a:pPr eaLnBrk="1"/>
              <a:t>10</a:t>
            </a:fld>
            <a:endParaRPr lang="en-US" altLang="en-US">
              <a:solidFill>
                <a:srgbClr val="FFFFFF"/>
              </a:solidFill>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1106488" y="812800"/>
            <a:ext cx="5345112" cy="4008438"/>
          </a:xfrm>
        </p:spPr>
      </p:sp>
      <p:sp>
        <p:nvSpPr>
          <p:cNvPr id="26628" name="Rectangle 3"/>
          <p:cNvSpPr>
            <a:spLocks noGrp="1" noChangeArrowheads="1"/>
          </p:cNvSpPr>
          <p:nvPr>
            <p:ph type="body" idx="1"/>
          </p:nvPr>
        </p:nvSpPr>
        <p:spPr>
          <a:xfrm>
            <a:off x="755650" y="5078413"/>
            <a:ext cx="6048375" cy="48117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tLang="en-US" dirty="0" smtClean="0"/>
          </a:p>
        </p:txBody>
      </p:sp>
    </p:spTree>
    <p:extLst>
      <p:ext uri="{BB962C8B-B14F-4D97-AF65-F5344CB8AC3E}">
        <p14:creationId xmlns="" xmlns:p14="http://schemas.microsoft.com/office/powerpoint/2010/main" val="203538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05B68D34-C9BB-4F6E-A723-8308E1343F3D}" type="slidenum">
              <a:rPr lang="en-US" altLang="en-US">
                <a:solidFill>
                  <a:srgbClr val="FFFFFF"/>
                </a:solidFill>
                <a:latin typeface="Times New Roman" panose="02020603050405020304" pitchFamily="18" charset="0"/>
              </a:rPr>
              <a:pPr eaLnBrk="1"/>
              <a:t>11</a:t>
            </a:fld>
            <a:endParaRPr lang="en-US" altLang="en-US">
              <a:solidFill>
                <a:srgbClr val="FFFFFF"/>
              </a:solidFill>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xfrm>
            <a:off x="1106488" y="812800"/>
            <a:ext cx="5345112" cy="4008438"/>
          </a:xfrm>
        </p:spPr>
      </p:sp>
      <p:sp>
        <p:nvSpPr>
          <p:cNvPr id="21508" name="Rectangle 3"/>
          <p:cNvSpPr>
            <a:spLocks noGrp="1" noChangeArrowheads="1"/>
          </p:cNvSpPr>
          <p:nvPr>
            <p:ph type="body" idx="1"/>
          </p:nvPr>
        </p:nvSpPr>
        <p:spPr>
          <a:xfrm>
            <a:off x="755650" y="5078413"/>
            <a:ext cx="6048375" cy="48117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 xmlns:p14="http://schemas.microsoft.com/office/powerpoint/2010/main" val="705402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75E7A322-457D-4333-99DE-26B941BA8ED2}" type="slidenum">
              <a:rPr lang="en-US" altLang="en-US">
                <a:solidFill>
                  <a:srgbClr val="FFFFFF"/>
                </a:solidFill>
                <a:latin typeface="Times New Roman" panose="02020603050405020304" pitchFamily="18" charset="0"/>
              </a:rPr>
              <a:pPr eaLnBrk="1"/>
              <a:t>12</a:t>
            </a:fld>
            <a:endParaRPr lang="en-US" altLang="en-US">
              <a:solidFill>
                <a:srgbClr val="FFFFFF"/>
              </a:solidFill>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1106488" y="812800"/>
            <a:ext cx="5345112" cy="4008438"/>
          </a:xfrm>
        </p:spPr>
      </p:sp>
      <p:sp>
        <p:nvSpPr>
          <p:cNvPr id="26628" name="Rectangle 3"/>
          <p:cNvSpPr>
            <a:spLocks noGrp="1" noChangeArrowheads="1"/>
          </p:cNvSpPr>
          <p:nvPr>
            <p:ph type="body" idx="1"/>
          </p:nvPr>
        </p:nvSpPr>
        <p:spPr>
          <a:xfrm>
            <a:off x="755650" y="5078413"/>
            <a:ext cx="6048375" cy="48117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 xmlns:p14="http://schemas.microsoft.com/office/powerpoint/2010/main" val="3116981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05B68D34-C9BB-4F6E-A723-8308E1343F3D}" type="slidenum">
              <a:rPr lang="en-US" altLang="en-US">
                <a:solidFill>
                  <a:srgbClr val="FFFFFF"/>
                </a:solidFill>
                <a:latin typeface="Times New Roman" panose="02020603050405020304" pitchFamily="18" charset="0"/>
              </a:rPr>
              <a:pPr eaLnBrk="1"/>
              <a:t>13</a:t>
            </a:fld>
            <a:endParaRPr lang="en-US" altLang="en-US">
              <a:solidFill>
                <a:srgbClr val="FFFFFF"/>
              </a:solidFill>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xfrm>
            <a:off x="1106488" y="812800"/>
            <a:ext cx="5345112" cy="4008438"/>
          </a:xfrm>
        </p:spPr>
      </p:sp>
      <p:sp>
        <p:nvSpPr>
          <p:cNvPr id="21508" name="Rectangle 3"/>
          <p:cNvSpPr>
            <a:spLocks noGrp="1" noChangeArrowheads="1"/>
          </p:cNvSpPr>
          <p:nvPr>
            <p:ph type="body" idx="1"/>
          </p:nvPr>
        </p:nvSpPr>
        <p:spPr>
          <a:xfrm>
            <a:off x="755650" y="5078413"/>
            <a:ext cx="6048375" cy="48117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 xmlns:p14="http://schemas.microsoft.com/office/powerpoint/2010/main" val="302550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F95C636E-E200-42DE-8E07-52A4C693E4E5}" type="slidenum">
              <a:rPr lang="en-US" altLang="en-US">
                <a:solidFill>
                  <a:srgbClr val="FFFFFF"/>
                </a:solidFill>
                <a:latin typeface="Times New Roman" panose="02020603050405020304" pitchFamily="18" charset="0"/>
              </a:rPr>
              <a:pPr eaLnBrk="1"/>
              <a:t>2</a:t>
            </a:fld>
            <a:endParaRPr lang="en-US" altLang="en-US">
              <a:solidFill>
                <a:srgbClr val="FFFFFF"/>
              </a:solidFill>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xfrm>
            <a:off x="1106488" y="812800"/>
            <a:ext cx="5345112" cy="4008438"/>
          </a:xfrm>
        </p:spPr>
      </p:sp>
      <p:sp>
        <p:nvSpPr>
          <p:cNvPr id="15364" name="Rectangle 3"/>
          <p:cNvSpPr>
            <a:spLocks noGrp="1" noChangeArrowheads="1"/>
          </p:cNvSpPr>
          <p:nvPr>
            <p:ph type="body" idx="1"/>
          </p:nvPr>
        </p:nvSpPr>
        <p:spPr>
          <a:xfrm>
            <a:off x="755650" y="5078413"/>
            <a:ext cx="6048375" cy="48117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 xmlns:p14="http://schemas.microsoft.com/office/powerpoint/2010/main" val="276647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52A4A739-CC62-44B5-992C-04B5A16D1EEA}" type="slidenum">
              <a:rPr lang="en-US" altLang="en-US">
                <a:solidFill>
                  <a:srgbClr val="FFFFFF"/>
                </a:solidFill>
                <a:latin typeface="Times New Roman" panose="02020603050405020304" pitchFamily="18" charset="0"/>
              </a:rPr>
              <a:pPr eaLnBrk="1"/>
              <a:t>3</a:t>
            </a:fld>
            <a:endParaRPr lang="en-US" altLang="en-US">
              <a:solidFill>
                <a:srgbClr val="FFFFFF"/>
              </a:solidFill>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106488" y="812800"/>
            <a:ext cx="5345112" cy="4008438"/>
          </a:xfrm>
        </p:spPr>
      </p:sp>
      <p:sp>
        <p:nvSpPr>
          <p:cNvPr id="14340" name="Rectangle 3"/>
          <p:cNvSpPr>
            <a:spLocks noGrp="1" noChangeArrowheads="1"/>
          </p:cNvSpPr>
          <p:nvPr>
            <p:ph type="body" idx="1"/>
          </p:nvPr>
        </p:nvSpPr>
        <p:spPr>
          <a:xfrm>
            <a:off x="755650" y="5078413"/>
            <a:ext cx="6048375" cy="48117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 xmlns:p14="http://schemas.microsoft.com/office/powerpoint/2010/main" val="414010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FC074834-CA19-4DDC-8F9F-A270DEAA3EBD}" type="slidenum">
              <a:rPr lang="en-US" altLang="en-US">
                <a:solidFill>
                  <a:srgbClr val="FFFFFF"/>
                </a:solidFill>
                <a:latin typeface="Times New Roman" panose="02020603050405020304" pitchFamily="18" charset="0"/>
              </a:rPr>
              <a:pPr eaLnBrk="1"/>
              <a:t>4</a:t>
            </a:fld>
            <a:endParaRPr lang="en-US" altLang="en-US">
              <a:solidFill>
                <a:srgbClr val="FFFFFF"/>
              </a:solidFill>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xfrm>
            <a:off x="1106488" y="812800"/>
            <a:ext cx="5345112" cy="4008438"/>
          </a:xfrm>
        </p:spPr>
      </p:sp>
      <p:sp>
        <p:nvSpPr>
          <p:cNvPr id="17412" name="Rectangle 3"/>
          <p:cNvSpPr>
            <a:spLocks noGrp="1" noChangeArrowheads="1"/>
          </p:cNvSpPr>
          <p:nvPr>
            <p:ph type="body" idx="1"/>
          </p:nvPr>
        </p:nvSpPr>
        <p:spPr>
          <a:xfrm>
            <a:off x="755650" y="5078413"/>
            <a:ext cx="6048375" cy="48117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 xmlns:p14="http://schemas.microsoft.com/office/powerpoint/2010/main" val="84798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6790DF0A-A6A2-4F8A-B6EC-930EFD3A883C}" type="slidenum">
              <a:rPr lang="en-US" altLang="en-US">
                <a:solidFill>
                  <a:srgbClr val="FFFFFF"/>
                </a:solidFill>
                <a:latin typeface="Times New Roman" panose="02020603050405020304" pitchFamily="18" charset="0"/>
              </a:rPr>
              <a:pPr eaLnBrk="1"/>
              <a:t>5</a:t>
            </a:fld>
            <a:endParaRPr lang="en-US" altLang="en-US">
              <a:solidFill>
                <a:srgbClr val="FFFFFF"/>
              </a:solidFill>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1106488" y="812800"/>
            <a:ext cx="5345112" cy="4008438"/>
          </a:xfrm>
        </p:spPr>
      </p:sp>
      <p:sp>
        <p:nvSpPr>
          <p:cNvPr id="16388" name="Rectangle 3"/>
          <p:cNvSpPr>
            <a:spLocks noGrp="1" noChangeArrowheads="1"/>
          </p:cNvSpPr>
          <p:nvPr>
            <p:ph type="body" idx="1"/>
          </p:nvPr>
        </p:nvSpPr>
        <p:spPr>
          <a:xfrm>
            <a:off x="755650" y="5078413"/>
            <a:ext cx="6048375" cy="48117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 xmlns:p14="http://schemas.microsoft.com/office/powerpoint/2010/main" val="13901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5F1F4472-263A-48E1-A800-BC01AC152BB0}" type="slidenum">
              <a:rPr lang="en-US" altLang="en-US">
                <a:solidFill>
                  <a:srgbClr val="FFFFFF"/>
                </a:solidFill>
                <a:latin typeface="Times New Roman" panose="02020603050405020304" pitchFamily="18" charset="0"/>
              </a:rPr>
              <a:pPr eaLnBrk="1"/>
              <a:t>6</a:t>
            </a:fld>
            <a:endParaRPr lang="en-US" altLang="en-US">
              <a:solidFill>
                <a:srgbClr val="FFFFFF"/>
              </a:solidFill>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1106488" y="812800"/>
            <a:ext cx="5345112" cy="4008438"/>
          </a:xfrm>
        </p:spPr>
      </p:sp>
      <p:sp>
        <p:nvSpPr>
          <p:cNvPr id="18436" name="Rectangle 3"/>
          <p:cNvSpPr>
            <a:spLocks noGrp="1" noChangeArrowheads="1"/>
          </p:cNvSpPr>
          <p:nvPr>
            <p:ph type="body" idx="1"/>
          </p:nvPr>
        </p:nvSpPr>
        <p:spPr>
          <a:xfrm>
            <a:off x="755650" y="5078413"/>
            <a:ext cx="6048375" cy="48117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 xmlns:p14="http://schemas.microsoft.com/office/powerpoint/2010/main" val="1009243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A21F181D-B137-41DD-9DE7-8C63641F0906}" type="slidenum">
              <a:rPr lang="en-US" altLang="en-US">
                <a:solidFill>
                  <a:srgbClr val="FFFFFF"/>
                </a:solidFill>
                <a:latin typeface="Times New Roman" panose="02020603050405020304" pitchFamily="18" charset="0"/>
              </a:rPr>
              <a:pPr eaLnBrk="1"/>
              <a:t>7</a:t>
            </a:fld>
            <a:endParaRPr lang="en-US" altLang="en-US">
              <a:solidFill>
                <a:srgbClr val="FFFFFF"/>
              </a:solidFill>
              <a:latin typeface="Times New Roman" panose="02020603050405020304"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60" name="Rectangle 2"/>
          <p:cNvSpPr>
            <a:spLocks noGrp="1" noChangeArrowheads="1"/>
          </p:cNvSpPr>
          <p:nvPr>
            <p:ph type="body" idx="1"/>
          </p:nvPr>
        </p:nvSpPr>
        <p:spPr>
          <a:xfrm>
            <a:off x="755650" y="5078413"/>
            <a:ext cx="6048375" cy="48117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 xmlns:p14="http://schemas.microsoft.com/office/powerpoint/2010/main" val="212243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75E7A322-457D-4333-99DE-26B941BA8ED2}" type="slidenum">
              <a:rPr lang="en-US" altLang="en-US">
                <a:solidFill>
                  <a:srgbClr val="FFFFFF"/>
                </a:solidFill>
                <a:latin typeface="Times New Roman" panose="02020603050405020304" pitchFamily="18" charset="0"/>
              </a:rPr>
              <a:pPr eaLnBrk="1"/>
              <a:t>8</a:t>
            </a:fld>
            <a:endParaRPr lang="en-US" altLang="en-US">
              <a:solidFill>
                <a:srgbClr val="FFFFFF"/>
              </a:solidFill>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1106488" y="812800"/>
            <a:ext cx="5345112" cy="4008438"/>
          </a:xfrm>
        </p:spPr>
      </p:sp>
      <p:sp>
        <p:nvSpPr>
          <p:cNvPr id="26628" name="Rectangle 3"/>
          <p:cNvSpPr>
            <a:spLocks noGrp="1" noChangeArrowheads="1"/>
          </p:cNvSpPr>
          <p:nvPr>
            <p:ph type="body" idx="1"/>
          </p:nvPr>
        </p:nvSpPr>
        <p:spPr>
          <a:xfrm>
            <a:off x="755650" y="5078413"/>
            <a:ext cx="6048375" cy="48117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 xmlns:p14="http://schemas.microsoft.com/office/powerpoint/2010/main" val="3468707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0BBB1AE2-F0CB-45AD-97EF-9BA6D55D828F}" type="slidenum">
              <a:rPr lang="en-US" altLang="en-US">
                <a:solidFill>
                  <a:srgbClr val="FFFFFF"/>
                </a:solidFill>
                <a:latin typeface="Times New Roman" panose="02020603050405020304" pitchFamily="18" charset="0"/>
              </a:rPr>
              <a:pPr eaLnBrk="1"/>
              <a:t>9</a:t>
            </a:fld>
            <a:endParaRPr lang="en-US" altLang="en-US">
              <a:solidFill>
                <a:srgbClr val="FFFFFF"/>
              </a:solidFill>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1106488" y="812800"/>
            <a:ext cx="5345112" cy="4008438"/>
          </a:xfrm>
        </p:spPr>
      </p:sp>
      <p:sp>
        <p:nvSpPr>
          <p:cNvPr id="20484" name="Rectangle 3"/>
          <p:cNvSpPr>
            <a:spLocks noGrp="1" noChangeArrowheads="1"/>
          </p:cNvSpPr>
          <p:nvPr>
            <p:ph type="body" idx="1"/>
          </p:nvPr>
        </p:nvSpPr>
        <p:spPr>
          <a:xfrm>
            <a:off x="755650" y="5078413"/>
            <a:ext cx="6048375" cy="48117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 xmlns:p14="http://schemas.microsoft.com/office/powerpoint/2010/main" val="293460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41379" y="2771882"/>
            <a:ext cx="7276539" cy="2494297"/>
          </a:xfrm>
        </p:spPr>
        <p:txBody>
          <a:bodyPr anchor="b">
            <a:normAutofit/>
          </a:bodyPr>
          <a:lstStyle>
            <a:lvl1pPr>
              <a:defRPr sz="5952"/>
            </a:lvl1pPr>
          </a:lstStyle>
          <a:p>
            <a:r>
              <a:rPr lang="en-US" smtClean="0"/>
              <a:t>Click to edit Master title style</a:t>
            </a:r>
            <a:endParaRPr lang="en-US" dirty="0"/>
          </a:p>
        </p:txBody>
      </p:sp>
      <p:sp>
        <p:nvSpPr>
          <p:cNvPr id="3" name="Subtitle 2"/>
          <p:cNvSpPr>
            <a:spLocks noGrp="1"/>
          </p:cNvSpPr>
          <p:nvPr>
            <p:ph type="subTitle" idx="1"/>
          </p:nvPr>
        </p:nvSpPr>
        <p:spPr>
          <a:xfrm>
            <a:off x="2141379" y="5266178"/>
            <a:ext cx="7276539" cy="1241518"/>
          </a:xfrm>
        </p:spPr>
        <p:txBody>
          <a:bodyPr anchor="t"/>
          <a:lstStyle>
            <a:lvl1pPr marL="0" indent="0" algn="l">
              <a:buNone/>
              <a:defRPr>
                <a:solidFill>
                  <a:schemeClr val="tx1">
                    <a:lumMod val="65000"/>
                    <a:lumOff val="3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8"/>
          <p:cNvSpPr/>
          <p:nvPr/>
        </p:nvSpPr>
        <p:spPr bwMode="auto">
          <a:xfrm>
            <a:off x="-34967" y="4763277"/>
            <a:ext cx="1538412" cy="861769"/>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66696" y="4992981"/>
            <a:ext cx="644898" cy="402483"/>
          </a:xfrm>
        </p:spPr>
        <p:txBody>
          <a:bodyPr/>
          <a:lstStyle/>
          <a:p>
            <a:fld id="{58D1B888-D8CC-4BA1-8B86-0553F74F646A}" type="slidenum">
              <a:rPr lang="en-US" altLang="en-US" smtClean="0"/>
              <a:pPr/>
              <a:t>‹#›</a:t>
            </a:fld>
            <a:endParaRPr lang="en-US" altLang="en-US"/>
          </a:p>
        </p:txBody>
      </p:sp>
    </p:spTree>
    <p:extLst>
      <p:ext uri="{BB962C8B-B14F-4D97-AF65-F5344CB8AC3E}">
        <p14:creationId xmlns="" xmlns:p14="http://schemas.microsoft.com/office/powerpoint/2010/main" val="2478242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378" y="671971"/>
            <a:ext cx="7267206" cy="3435959"/>
          </a:xfrm>
        </p:spPr>
        <p:txBody>
          <a:bodyPr anchor="ctr">
            <a:normAutofit/>
          </a:bodyPr>
          <a:lstStyle>
            <a:lvl1pPr algn="l">
              <a:defRPr sz="5291"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41378" y="4799529"/>
            <a:ext cx="7267206" cy="1715052"/>
          </a:xfrm>
        </p:spPr>
        <p:txBody>
          <a:bodyPr anchor="ctr">
            <a:normAutofit/>
          </a:bodyPr>
          <a:lstStyle>
            <a:lvl1pPr marL="0" indent="0" algn="l">
              <a:buNone/>
              <a:defRPr sz="1984">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64" y="3490510"/>
            <a:ext cx="1497493"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63593" y="3576064"/>
            <a:ext cx="644898" cy="402483"/>
          </a:xfrm>
        </p:spPr>
        <p:txBody>
          <a:bodyPr/>
          <a:lstStyle/>
          <a:p>
            <a:fld id="{EE5084CC-FCD1-4C5A-AB8F-2246CB61D4BD}" type="slidenum">
              <a:rPr lang="en-US" altLang="en-US" smtClean="0"/>
              <a:pPr/>
              <a:t>‹#›</a:t>
            </a:fld>
            <a:endParaRPr lang="en-US" altLang="en-US"/>
          </a:p>
        </p:txBody>
      </p:sp>
    </p:spTree>
    <p:extLst>
      <p:ext uri="{BB962C8B-B14F-4D97-AF65-F5344CB8AC3E}">
        <p14:creationId xmlns="" xmlns:p14="http://schemas.microsoft.com/office/powerpoint/2010/main" val="352135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2254" y="671971"/>
            <a:ext cx="6735395" cy="3191863"/>
          </a:xfrm>
        </p:spPr>
        <p:txBody>
          <a:bodyPr anchor="ctr">
            <a:normAutofit/>
          </a:bodyPr>
          <a:lstStyle>
            <a:lvl1pPr algn="l">
              <a:defRPr sz="5291"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663441" y="3863834"/>
            <a:ext cx="6233019"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141378" y="4799529"/>
            <a:ext cx="7267206" cy="1715052"/>
          </a:xfrm>
        </p:spPr>
        <p:txBody>
          <a:bodyPr anchor="ctr">
            <a:normAutofit/>
          </a:bodyPr>
          <a:lstStyle>
            <a:lvl1pPr marL="0" indent="0" algn="l">
              <a:buNone/>
              <a:defRPr sz="1984">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9" name="Freeform 11"/>
          <p:cNvSpPr/>
          <p:nvPr/>
        </p:nvSpPr>
        <p:spPr bwMode="auto">
          <a:xfrm flipV="1">
            <a:off x="64" y="3490510"/>
            <a:ext cx="1497493"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63593" y="3576064"/>
            <a:ext cx="644898" cy="402483"/>
          </a:xfrm>
        </p:spPr>
        <p:txBody>
          <a:bodyPr/>
          <a:lstStyle/>
          <a:p>
            <a:fld id="{EE5084CC-FCD1-4C5A-AB8F-2246CB61D4BD}" type="slidenum">
              <a:rPr lang="en-US" altLang="en-US" smtClean="0"/>
              <a:pPr/>
              <a:t>‹#›</a:t>
            </a:fld>
            <a:endParaRPr lang="en-US" altLang="en-US"/>
          </a:p>
        </p:txBody>
      </p:sp>
      <p:sp>
        <p:nvSpPr>
          <p:cNvPr id="14" name="TextBox 13"/>
          <p:cNvSpPr txBox="1"/>
          <p:nvPr/>
        </p:nvSpPr>
        <p:spPr>
          <a:xfrm>
            <a:off x="1993544" y="714306"/>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solidFill>
                <a:effectLst/>
                <a:latin typeface="Arial"/>
              </a:rPr>
              <a:t>“</a:t>
            </a:r>
          </a:p>
        </p:txBody>
      </p:sp>
      <p:sp>
        <p:nvSpPr>
          <p:cNvPr id="15" name="TextBox 14"/>
          <p:cNvSpPr txBox="1"/>
          <p:nvPr/>
        </p:nvSpPr>
        <p:spPr>
          <a:xfrm>
            <a:off x="9006344" y="3202562"/>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583955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41378" y="2687886"/>
            <a:ext cx="7267206" cy="3003637"/>
          </a:xfrm>
        </p:spPr>
        <p:txBody>
          <a:bodyPr anchor="b">
            <a:normAutofit/>
          </a:bodyPr>
          <a:lstStyle>
            <a:lvl1pPr algn="l">
              <a:defRPr sz="5291"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141378" y="5711755"/>
            <a:ext cx="7267206" cy="80427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64" y="5413094"/>
            <a:ext cx="1497493"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3593" y="5492932"/>
            <a:ext cx="644898" cy="402483"/>
          </a:xfrm>
        </p:spPr>
        <p:txBody>
          <a:bodyPr/>
          <a:lstStyle/>
          <a:p>
            <a:fld id="{EE5084CC-FCD1-4C5A-AB8F-2246CB61D4BD}" type="slidenum">
              <a:rPr lang="en-US" altLang="en-US" smtClean="0"/>
              <a:pPr/>
              <a:t>‹#›</a:t>
            </a:fld>
            <a:endParaRPr lang="en-US" altLang="en-US"/>
          </a:p>
        </p:txBody>
      </p:sp>
    </p:spTree>
    <p:extLst>
      <p:ext uri="{BB962C8B-B14F-4D97-AF65-F5344CB8AC3E}">
        <p14:creationId xmlns="" xmlns:p14="http://schemas.microsoft.com/office/powerpoint/2010/main" val="533725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412254" y="671971"/>
            <a:ext cx="6735395" cy="3191863"/>
          </a:xfrm>
        </p:spPr>
        <p:txBody>
          <a:bodyPr anchor="ctr">
            <a:normAutofit/>
          </a:bodyPr>
          <a:lstStyle>
            <a:lvl1pPr algn="l">
              <a:defRPr sz="5291"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141378" y="4787794"/>
            <a:ext cx="7373377" cy="923960"/>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141378" y="5711755"/>
            <a:ext cx="7373377" cy="80427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20" name="Freeform 11"/>
          <p:cNvSpPr/>
          <p:nvPr/>
        </p:nvSpPr>
        <p:spPr bwMode="auto">
          <a:xfrm flipV="1">
            <a:off x="64" y="5413094"/>
            <a:ext cx="1497493"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3593" y="5492932"/>
            <a:ext cx="644898" cy="402483"/>
          </a:xfrm>
        </p:spPr>
        <p:txBody>
          <a:bodyPr/>
          <a:lstStyle/>
          <a:p>
            <a:fld id="{EE5084CC-FCD1-4C5A-AB8F-2246CB61D4BD}" type="slidenum">
              <a:rPr lang="en-US" altLang="en-US" smtClean="0"/>
              <a:pPr/>
              <a:t>‹#›</a:t>
            </a:fld>
            <a:endParaRPr lang="en-US" altLang="en-US"/>
          </a:p>
        </p:txBody>
      </p:sp>
      <p:sp>
        <p:nvSpPr>
          <p:cNvPr id="11" name="TextBox 10"/>
          <p:cNvSpPr txBox="1"/>
          <p:nvPr/>
        </p:nvSpPr>
        <p:spPr>
          <a:xfrm>
            <a:off x="1993544" y="714306"/>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solidFill>
                <a:effectLst/>
                <a:latin typeface="Arial"/>
              </a:rPr>
              <a:t>“</a:t>
            </a:r>
          </a:p>
        </p:txBody>
      </p:sp>
      <p:sp>
        <p:nvSpPr>
          <p:cNvPr id="12" name="TextBox 11"/>
          <p:cNvSpPr txBox="1"/>
          <p:nvPr/>
        </p:nvSpPr>
        <p:spPr>
          <a:xfrm>
            <a:off x="9006344" y="3202562"/>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952217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141379" y="691600"/>
            <a:ext cx="7267205" cy="3174689"/>
          </a:xfrm>
        </p:spPr>
        <p:txBody>
          <a:bodyPr anchor="ctr">
            <a:normAutofit/>
          </a:bodyPr>
          <a:lstStyle>
            <a:lvl1pPr algn="l">
              <a:defRPr sz="5291"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141378" y="4787794"/>
            <a:ext cx="7267206" cy="923960"/>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141378" y="5711755"/>
            <a:ext cx="7267206" cy="80427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64" y="5413094"/>
            <a:ext cx="1497493"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3593" y="5492932"/>
            <a:ext cx="644898" cy="402483"/>
          </a:xfrm>
        </p:spPr>
        <p:txBody>
          <a:bodyPr/>
          <a:lstStyle/>
          <a:p>
            <a:fld id="{EE5084CC-FCD1-4C5A-AB8F-2246CB61D4BD}" type="slidenum">
              <a:rPr lang="en-US" altLang="en-US" smtClean="0"/>
              <a:pPr/>
              <a:t>‹#›</a:t>
            </a:fld>
            <a:endParaRPr lang="en-US" altLang="en-US"/>
          </a:p>
        </p:txBody>
      </p:sp>
    </p:spTree>
    <p:extLst>
      <p:ext uri="{BB962C8B-B14F-4D97-AF65-F5344CB8AC3E}">
        <p14:creationId xmlns="" xmlns:p14="http://schemas.microsoft.com/office/powerpoint/2010/main" val="2918741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64" y="783960"/>
            <a:ext cx="1497493"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0ADA0A-D287-4C6A-B0AC-6CBB74D45C56}" type="slidenum">
              <a:rPr lang="en-US" altLang="en-US" smtClean="0"/>
              <a:pPr/>
              <a:t>‹#›</a:t>
            </a:fld>
            <a:endParaRPr lang="en-US" altLang="en-US"/>
          </a:p>
        </p:txBody>
      </p:sp>
    </p:spTree>
    <p:extLst>
      <p:ext uri="{BB962C8B-B14F-4D97-AF65-F5344CB8AC3E}">
        <p14:creationId xmlns="" xmlns:p14="http://schemas.microsoft.com/office/powerpoint/2010/main" val="1545570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3107" y="691599"/>
            <a:ext cx="1825771" cy="5824430"/>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41379" y="691599"/>
            <a:ext cx="5199446" cy="5824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64" y="783960"/>
            <a:ext cx="1497493"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434509-BC07-41CF-A59E-A0395381777F}" type="slidenum">
              <a:rPr lang="en-US" altLang="en-US" smtClean="0"/>
              <a:pPr/>
              <a:t>‹#›</a:t>
            </a:fld>
            <a:endParaRPr lang="en-US" altLang="en-US"/>
          </a:p>
        </p:txBody>
      </p:sp>
    </p:spTree>
    <p:extLst>
      <p:ext uri="{BB962C8B-B14F-4D97-AF65-F5344CB8AC3E}">
        <p14:creationId xmlns="" xmlns:p14="http://schemas.microsoft.com/office/powerpoint/2010/main" val="1433813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7800" cy="12588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38" y="2160588"/>
            <a:ext cx="9067800" cy="4595812"/>
          </a:xfrm>
        </p:spPr>
        <p:txBody>
          <a:bodyPr/>
          <a:lstStyle/>
          <a:p>
            <a:pPr lvl="0"/>
            <a:endParaRPr lang="en-US"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456AA387-D150-4598-8C18-FF28C3C1C3B2}" type="slidenum">
              <a:rPr lang="en-US" altLang="en-US"/>
              <a:pPr/>
              <a:t>‹#›</a:t>
            </a:fld>
            <a:endParaRPr lang="en-US" altLang="en-US"/>
          </a:p>
        </p:txBody>
      </p:sp>
    </p:spTree>
    <p:extLst>
      <p:ext uri="{BB962C8B-B14F-4D97-AF65-F5344CB8AC3E}">
        <p14:creationId xmlns="" xmlns:p14="http://schemas.microsoft.com/office/powerpoint/2010/main" val="4164099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7800" cy="12588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2160588"/>
            <a:ext cx="4457700" cy="4595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338" y="2160588"/>
            <a:ext cx="4457700" cy="2220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338" y="4533900"/>
            <a:ext cx="4457700" cy="2222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idx="10"/>
          </p:nvPr>
        </p:nvSpPr>
        <p:spPr>
          <a:ln/>
        </p:spPr>
        <p:txBody>
          <a:bodyPr/>
          <a:lstStyle>
            <a:lvl1pPr>
              <a:defRPr/>
            </a:lvl1pPr>
          </a:lstStyle>
          <a:p>
            <a:pPr>
              <a:defRPr/>
            </a:pPr>
            <a:endParaRPr lang="en-US"/>
          </a:p>
        </p:txBody>
      </p:sp>
      <p:sp>
        <p:nvSpPr>
          <p:cNvPr id="7" name="Rectangle 4"/>
          <p:cNvSpPr>
            <a:spLocks noGrp="1" noChangeArrowheads="1"/>
          </p:cNvSpPr>
          <p:nvPr>
            <p:ph type="ftr" idx="11"/>
          </p:nvPr>
        </p:nvSpPr>
        <p:spPr>
          <a:ln/>
        </p:spPr>
        <p:txBody>
          <a:bodyPr/>
          <a:lstStyle>
            <a:lvl1pPr>
              <a:defRPr/>
            </a:lvl1pPr>
          </a:lstStyle>
          <a:p>
            <a:pPr>
              <a:defRPr/>
            </a:pPr>
            <a:endParaRPr lang="en-US"/>
          </a:p>
        </p:txBody>
      </p:sp>
      <p:sp>
        <p:nvSpPr>
          <p:cNvPr id="8" name="Rectangle 5"/>
          <p:cNvSpPr>
            <a:spLocks noGrp="1" noChangeArrowheads="1"/>
          </p:cNvSpPr>
          <p:nvPr>
            <p:ph type="sldNum" idx="12"/>
          </p:nvPr>
        </p:nvSpPr>
        <p:spPr>
          <a:ln/>
        </p:spPr>
        <p:txBody>
          <a:bodyPr/>
          <a:lstStyle>
            <a:lvl1pPr>
              <a:defRPr/>
            </a:lvl1pPr>
          </a:lstStyle>
          <a:p>
            <a:fld id="{2322A964-75DD-4015-9861-6416FD783418}" type="slidenum">
              <a:rPr lang="en-US" altLang="en-US"/>
              <a:pPr/>
              <a:t>‹#›</a:t>
            </a:fld>
            <a:endParaRPr lang="en-US" altLang="en-US"/>
          </a:p>
        </p:txBody>
      </p:sp>
    </p:spTree>
    <p:extLst>
      <p:ext uri="{BB962C8B-B14F-4D97-AF65-F5344CB8AC3E}">
        <p14:creationId xmlns="" xmlns:p14="http://schemas.microsoft.com/office/powerpoint/2010/main" val="282672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4450" y="687966"/>
            <a:ext cx="7264134" cy="141194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141378" y="2351899"/>
            <a:ext cx="7267206" cy="41641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64" y="783960"/>
            <a:ext cx="1497493"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11AED4-72DA-4DB5-992A-6853E6742B8A}" type="slidenum">
              <a:rPr lang="en-US" altLang="en-US" smtClean="0"/>
              <a:pPr/>
              <a:t>‹#›</a:t>
            </a:fld>
            <a:endParaRPr lang="en-US" altLang="en-US"/>
          </a:p>
        </p:txBody>
      </p:sp>
    </p:spTree>
    <p:extLst>
      <p:ext uri="{BB962C8B-B14F-4D97-AF65-F5344CB8AC3E}">
        <p14:creationId xmlns="" xmlns:p14="http://schemas.microsoft.com/office/powerpoint/2010/main" val="359823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41378" y="2286820"/>
            <a:ext cx="7267206" cy="1619080"/>
          </a:xfrm>
        </p:spPr>
        <p:txBody>
          <a:bodyPr anchor="b"/>
          <a:lstStyle>
            <a:lvl1pPr algn="l">
              <a:defRPr sz="440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41378" y="3947830"/>
            <a:ext cx="7267206" cy="948432"/>
          </a:xfrm>
        </p:spPr>
        <p:txBody>
          <a:bodyPr anchor="t"/>
          <a:lstStyle>
            <a:lvl1pPr marL="0" indent="0" algn="l">
              <a:buNone/>
              <a:defRPr sz="2205">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64" y="3490510"/>
            <a:ext cx="1497493"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63593" y="3576064"/>
            <a:ext cx="644898" cy="402483"/>
          </a:xfrm>
        </p:spPr>
        <p:txBody>
          <a:bodyPr/>
          <a:lstStyle/>
          <a:p>
            <a:fld id="{2F3AE957-057F-4877-BD65-587F9F8B18E2}" type="slidenum">
              <a:rPr lang="en-US" altLang="en-US" smtClean="0"/>
              <a:pPr/>
              <a:t>‹#›</a:t>
            </a:fld>
            <a:endParaRPr lang="en-US" altLang="en-US"/>
          </a:p>
        </p:txBody>
      </p:sp>
    </p:spTree>
    <p:extLst>
      <p:ext uri="{BB962C8B-B14F-4D97-AF65-F5344CB8AC3E}">
        <p14:creationId xmlns="" xmlns:p14="http://schemas.microsoft.com/office/powerpoint/2010/main" val="312505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141379" y="2355323"/>
            <a:ext cx="3525056" cy="415285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84011" y="2355323"/>
            <a:ext cx="3524573" cy="415285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64" y="783960"/>
            <a:ext cx="1497493"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63593" y="868385"/>
            <a:ext cx="644898" cy="402483"/>
          </a:xfrm>
        </p:spPr>
        <p:txBody>
          <a:bodyPr/>
          <a:lstStyle/>
          <a:p>
            <a:fld id="{392D9D39-5B48-41C1-AE58-B09E053A1F44}" type="slidenum">
              <a:rPr lang="en-US" altLang="en-US" smtClean="0"/>
              <a:pPr/>
              <a:t>‹#›</a:t>
            </a:fld>
            <a:endParaRPr lang="en-US" altLang="en-US"/>
          </a:p>
        </p:txBody>
      </p:sp>
    </p:spTree>
    <p:extLst>
      <p:ext uri="{BB962C8B-B14F-4D97-AF65-F5344CB8AC3E}">
        <p14:creationId xmlns="" xmlns:p14="http://schemas.microsoft.com/office/powerpoint/2010/main" val="174070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497393" y="2454443"/>
            <a:ext cx="3169042"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2141378" y="3089666"/>
            <a:ext cx="3525057" cy="342346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5518" y="2450885"/>
            <a:ext cx="3167546"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880051" y="3086107"/>
            <a:ext cx="3523015" cy="342346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Freeform 11"/>
          <p:cNvSpPr/>
          <p:nvPr/>
        </p:nvSpPr>
        <p:spPr bwMode="auto">
          <a:xfrm flipV="1">
            <a:off x="64" y="783960"/>
            <a:ext cx="1497493"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63593" y="868385"/>
            <a:ext cx="644898" cy="402483"/>
          </a:xfrm>
        </p:spPr>
        <p:txBody>
          <a:bodyPr/>
          <a:lstStyle/>
          <a:p>
            <a:fld id="{D7DC2DEA-8F75-458F-95DA-32B6C1512C1B}" type="slidenum">
              <a:rPr lang="en-US" altLang="en-US" smtClean="0"/>
              <a:pPr/>
              <a:t>‹#›</a:t>
            </a:fld>
            <a:endParaRPr lang="en-US" altLang="en-US"/>
          </a:p>
        </p:txBody>
      </p:sp>
    </p:spTree>
    <p:extLst>
      <p:ext uri="{BB962C8B-B14F-4D97-AF65-F5344CB8AC3E}">
        <p14:creationId xmlns="" xmlns:p14="http://schemas.microsoft.com/office/powerpoint/2010/main" val="122759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44448" y="687966"/>
            <a:ext cx="7264135" cy="1411944"/>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8" name="Freeform 11"/>
          <p:cNvSpPr/>
          <p:nvPr/>
        </p:nvSpPr>
        <p:spPr bwMode="auto">
          <a:xfrm flipV="1">
            <a:off x="64" y="783960"/>
            <a:ext cx="1497493"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C8F0DA8-60F3-4AB6-A670-D7D503C9C2FE}" type="slidenum">
              <a:rPr lang="en-US" altLang="en-US" smtClean="0"/>
              <a:pPr/>
              <a:t>‹#›</a:t>
            </a:fld>
            <a:endParaRPr lang="en-US" altLang="en-US"/>
          </a:p>
        </p:txBody>
      </p:sp>
    </p:spTree>
    <p:extLst>
      <p:ext uri="{BB962C8B-B14F-4D97-AF65-F5344CB8AC3E}">
        <p14:creationId xmlns="" xmlns:p14="http://schemas.microsoft.com/office/powerpoint/2010/main" val="108523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64" y="783960"/>
            <a:ext cx="1497493"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636DF3A-6915-4896-BDAE-3E2B6C894EB9}" type="slidenum">
              <a:rPr lang="en-US" altLang="en-US" smtClean="0"/>
              <a:pPr/>
              <a:t>‹#›</a:t>
            </a:fld>
            <a:endParaRPr lang="en-US" altLang="en-US"/>
          </a:p>
        </p:txBody>
      </p:sp>
    </p:spTree>
    <p:extLst>
      <p:ext uri="{BB962C8B-B14F-4D97-AF65-F5344CB8AC3E}">
        <p14:creationId xmlns="" xmlns:p14="http://schemas.microsoft.com/office/powerpoint/2010/main" val="412344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378" y="491730"/>
            <a:ext cx="2898934" cy="1076203"/>
          </a:xfrm>
        </p:spPr>
        <p:txBody>
          <a:bodyPr anchor="b"/>
          <a:lstStyle>
            <a:lvl1pPr algn="l">
              <a:defRPr sz="2205" b="0"/>
            </a:lvl1pPr>
          </a:lstStyle>
          <a:p>
            <a:r>
              <a:rPr lang="en-US" smtClean="0"/>
              <a:t>Click to edit Master title style</a:t>
            </a:r>
            <a:endParaRPr lang="en-US" dirty="0"/>
          </a:p>
        </p:txBody>
      </p:sp>
      <p:sp>
        <p:nvSpPr>
          <p:cNvPr id="3" name="Content Placeholder 2"/>
          <p:cNvSpPr>
            <a:spLocks noGrp="1"/>
          </p:cNvSpPr>
          <p:nvPr>
            <p:ph idx="1"/>
          </p:nvPr>
        </p:nvSpPr>
        <p:spPr>
          <a:xfrm>
            <a:off x="5229373" y="491731"/>
            <a:ext cx="4179211" cy="5968994"/>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141378" y="1762175"/>
            <a:ext cx="2898934" cy="4698546"/>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64" y="783960"/>
            <a:ext cx="1497493"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E147AC4-6C24-425C-9A2D-BC53DBF46EEA}" type="slidenum">
              <a:rPr lang="en-US" altLang="en-US" smtClean="0"/>
              <a:pPr/>
              <a:t>‹#›</a:t>
            </a:fld>
            <a:endParaRPr lang="en-US" altLang="en-US"/>
          </a:p>
        </p:txBody>
      </p:sp>
    </p:spTree>
    <p:extLst>
      <p:ext uri="{BB962C8B-B14F-4D97-AF65-F5344CB8AC3E}">
        <p14:creationId xmlns="" xmlns:p14="http://schemas.microsoft.com/office/powerpoint/2010/main" val="328022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378" y="5291772"/>
            <a:ext cx="7267206" cy="624724"/>
          </a:xfrm>
        </p:spPr>
        <p:txBody>
          <a:bodyPr anchor="b">
            <a:normAutofit/>
          </a:bodyPr>
          <a:lstStyle>
            <a:lvl1pPr algn="l">
              <a:defRPr sz="2646"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41378" y="699931"/>
            <a:ext cx="7267206" cy="4249391"/>
          </a:xfrm>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en-US" smtClean="0"/>
              <a:t>Click icon to add picture</a:t>
            </a:r>
            <a:endParaRPr lang="en-US" dirty="0"/>
          </a:p>
        </p:txBody>
      </p:sp>
      <p:sp>
        <p:nvSpPr>
          <p:cNvPr id="4" name="Text Placeholder 3"/>
          <p:cNvSpPr>
            <a:spLocks noGrp="1"/>
          </p:cNvSpPr>
          <p:nvPr>
            <p:ph type="body" sz="half" idx="2"/>
          </p:nvPr>
        </p:nvSpPr>
        <p:spPr>
          <a:xfrm>
            <a:off x="2141378" y="5916496"/>
            <a:ext cx="7267206" cy="544226"/>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64" y="5413094"/>
            <a:ext cx="1497493"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3593" y="5492932"/>
            <a:ext cx="644898" cy="402483"/>
          </a:xfrm>
        </p:spPr>
        <p:txBody>
          <a:bodyPr/>
          <a:lstStyle/>
          <a:p>
            <a:fld id="{0F80D5C9-F8B9-47E9-A018-84DA1E5C6644}" type="slidenum">
              <a:rPr lang="en-US" altLang="en-US" smtClean="0"/>
              <a:pPr/>
              <a:t>‹#›</a:t>
            </a:fld>
            <a:endParaRPr lang="en-US" altLang="en-US"/>
          </a:p>
        </p:txBody>
      </p:sp>
    </p:spTree>
    <p:extLst>
      <p:ext uri="{BB962C8B-B14F-4D97-AF65-F5344CB8AC3E}">
        <p14:creationId xmlns="" xmlns:p14="http://schemas.microsoft.com/office/powerpoint/2010/main" val="237072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6" name="Group 35"/>
          <p:cNvGrpSpPr/>
          <p:nvPr/>
        </p:nvGrpSpPr>
        <p:grpSpPr>
          <a:xfrm>
            <a:off x="1" y="251989"/>
            <a:ext cx="2184135" cy="7317858"/>
            <a:chOff x="2487613" y="285750"/>
            <a:chExt cx="2428875" cy="5654676"/>
          </a:xfrm>
          <a:solidFill>
            <a:schemeClr val="accent1">
              <a:lumMod val="75000"/>
              <a:alpha val="40000"/>
            </a:schemeClr>
          </a:solidFill>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p:cNvGrpSpPr/>
          <p:nvPr/>
        </p:nvGrpSpPr>
        <p:grpSpPr>
          <a:xfrm>
            <a:off x="22513" y="-350"/>
            <a:ext cx="2152244" cy="7554793"/>
            <a:chOff x="6627813" y="195220"/>
            <a:chExt cx="1952625" cy="5678531"/>
          </a:xfrm>
          <a:solidFill>
            <a:schemeClr val="accent1"/>
          </a:solidFill>
        </p:grpSpPr>
        <p:sp>
          <p:nvSpPr>
            <p:cNvPr id="50" name="Freeform 27"/>
            <p:cNvSpPr/>
            <p:nvPr/>
          </p:nvSpPr>
          <p:spPr bwMode="auto">
            <a:xfrm>
              <a:off x="6627813" y="19522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2" name="Rectangle 61"/>
          <p:cNvSpPr/>
          <p:nvPr/>
        </p:nvSpPr>
        <p:spPr>
          <a:xfrm>
            <a:off x="0" y="0"/>
            <a:ext cx="201613" cy="75596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44448" y="687966"/>
            <a:ext cx="7264135" cy="1411944"/>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41378" y="2351899"/>
            <a:ext cx="7267206" cy="42838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68531" y="6762800"/>
            <a:ext cx="844881" cy="408045"/>
          </a:xfrm>
          <a:prstGeom prst="rect">
            <a:avLst/>
          </a:prstGeom>
        </p:spPr>
        <p:txBody>
          <a:bodyPr vert="horz" lIns="91440" tIns="45720" rIns="91440" bIns="45720" rtlCol="0" anchor="ctr"/>
          <a:lstStyle>
            <a:lvl1pPr algn="r">
              <a:defRPr sz="992">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141378" y="6763594"/>
            <a:ext cx="6302031" cy="402483"/>
          </a:xfrm>
          <a:prstGeom prst="rect">
            <a:avLst/>
          </a:prstGeom>
        </p:spPr>
        <p:txBody>
          <a:bodyPr vert="horz" lIns="91440" tIns="45720" rIns="91440" bIns="45720" rtlCol="0" anchor="ctr"/>
          <a:lstStyle>
            <a:lvl1pPr algn="l">
              <a:defRPr sz="992">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63593" y="868385"/>
            <a:ext cx="644898" cy="402483"/>
          </a:xfrm>
          <a:prstGeom prst="rect">
            <a:avLst/>
          </a:prstGeom>
        </p:spPr>
        <p:txBody>
          <a:bodyPr vert="horz" lIns="91440" tIns="45720" rIns="91440" bIns="45720" rtlCol="0" anchor="ctr"/>
          <a:lstStyle>
            <a:lvl1pPr algn="r">
              <a:defRPr sz="2205">
                <a:solidFill>
                  <a:srgbClr val="FEFFFF"/>
                </a:solidFill>
              </a:defRPr>
            </a:lvl1pPr>
          </a:lstStyle>
          <a:p>
            <a:fld id="{EE5084CC-FCD1-4C5A-AB8F-2246CB61D4BD}" type="slidenum">
              <a:rPr lang="en-US" altLang="en-US" smtClean="0"/>
              <a:pPr/>
              <a:t>‹#›</a:t>
            </a:fld>
            <a:endParaRPr lang="en-US" altLang="en-US"/>
          </a:p>
        </p:txBody>
      </p:sp>
    </p:spTree>
    <p:extLst>
      <p:ext uri="{BB962C8B-B14F-4D97-AF65-F5344CB8AC3E}">
        <p14:creationId xmlns="" xmlns:p14="http://schemas.microsoft.com/office/powerpoint/2010/main" val="771494897"/>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txStyles>
    <p:titleStyle>
      <a:lvl1pPr algn="l" defTabSz="503972" rtl="0" eaLnBrk="1" latinLnBrk="0" hangingPunct="1">
        <a:spcBef>
          <a:spcPct val="0"/>
        </a:spcBef>
        <a:buNone/>
        <a:defRPr sz="3968"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979" indent="-377979" algn="l" defTabSz="503972" rtl="0" eaLnBrk="1" latinLnBrk="0" hangingPunct="1">
        <a:spcBef>
          <a:spcPts val="1102"/>
        </a:spcBef>
        <a:spcAft>
          <a:spcPts val="0"/>
        </a:spcAft>
        <a:buClr>
          <a:schemeClr val="accent1"/>
        </a:buClr>
        <a:buFont typeface="Wingdings 3" charset="2"/>
        <a:buChar char=""/>
        <a:defRPr sz="1984" kern="1200">
          <a:solidFill>
            <a:schemeClr val="tx1">
              <a:lumMod val="75000"/>
              <a:lumOff val="25000"/>
            </a:schemeClr>
          </a:solidFill>
          <a:latin typeface="+mn-lt"/>
          <a:ea typeface="+mn-ea"/>
          <a:cs typeface="+mn-cs"/>
        </a:defRPr>
      </a:lvl1pPr>
      <a:lvl2pPr marL="818954" indent="-314982" algn="l" defTabSz="503972" rtl="0" eaLnBrk="1" latinLnBrk="0" hangingPunct="1">
        <a:spcBef>
          <a:spcPts val="1102"/>
        </a:spcBef>
        <a:spcAft>
          <a:spcPts val="0"/>
        </a:spcAft>
        <a:buClr>
          <a:schemeClr val="accent1"/>
        </a:buClr>
        <a:buFont typeface="Wingdings 3" charset="2"/>
        <a:buChar char=""/>
        <a:defRPr sz="1764" kern="1200">
          <a:solidFill>
            <a:schemeClr val="tx1">
              <a:lumMod val="75000"/>
              <a:lumOff val="25000"/>
            </a:schemeClr>
          </a:solidFill>
          <a:latin typeface="+mn-lt"/>
          <a:ea typeface="+mn-ea"/>
          <a:cs typeface="+mn-cs"/>
        </a:defRPr>
      </a:lvl2pPr>
      <a:lvl3pPr marL="1259929" indent="-251986" algn="l" defTabSz="503972" rtl="0" eaLnBrk="1" latinLnBrk="0" hangingPunct="1">
        <a:spcBef>
          <a:spcPts val="1102"/>
        </a:spcBef>
        <a:spcAft>
          <a:spcPts val="0"/>
        </a:spcAft>
        <a:buClr>
          <a:schemeClr val="accent1"/>
        </a:buClr>
        <a:buFont typeface="Wingdings 3" charset="2"/>
        <a:buChar char=""/>
        <a:defRPr sz="1543" kern="1200">
          <a:solidFill>
            <a:schemeClr val="tx1">
              <a:lumMod val="75000"/>
              <a:lumOff val="25000"/>
            </a:schemeClr>
          </a:solidFill>
          <a:latin typeface="+mn-lt"/>
          <a:ea typeface="+mn-ea"/>
          <a:cs typeface="+mn-cs"/>
        </a:defRPr>
      </a:lvl3pPr>
      <a:lvl4pPr marL="1763900"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4pPr>
      <a:lvl5pPr marL="2267872"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5pPr>
      <a:lvl6pPr marL="2771844"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820863" y="4629150"/>
            <a:ext cx="6400800" cy="177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lvl1pPr eaLnBrk="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100000"/>
              </a:lnSpc>
              <a:spcBef>
                <a:spcPts val="700"/>
              </a:spcBef>
              <a:buClrTx/>
              <a:buSzPct val="65000"/>
              <a:buFontTx/>
              <a:buNone/>
            </a:pPr>
            <a:r>
              <a:rPr lang="en-US" altLang="en-US" sz="2400" dirty="0" smtClean="0">
                <a:solidFill>
                  <a:srgbClr val="E6E6FF"/>
                </a:solidFill>
                <a:latin typeface="Times New Roman" panose="02020603050405020304" pitchFamily="18" charset="0"/>
              </a:rPr>
              <a:t>2019 Q4 and Full Year</a:t>
            </a:r>
            <a:endParaRPr lang="en-US" altLang="en-US" sz="2400" dirty="0">
              <a:solidFill>
                <a:srgbClr val="E6E6FF"/>
              </a:solidFill>
              <a:latin typeface="Times New Roman" panose="02020603050405020304" pitchFamily="18" charset="0"/>
            </a:endParaRPr>
          </a:p>
          <a:p>
            <a:pPr algn="ctr" eaLnBrk="1">
              <a:lnSpc>
                <a:spcPct val="100000"/>
              </a:lnSpc>
              <a:spcBef>
                <a:spcPts val="700"/>
              </a:spcBef>
              <a:buClrTx/>
              <a:buSzPct val="65000"/>
              <a:buFontTx/>
              <a:buNone/>
            </a:pPr>
            <a:endParaRPr lang="en-US" altLang="en-US" sz="2400" dirty="0">
              <a:solidFill>
                <a:srgbClr val="E6E6FF"/>
              </a:solidFill>
              <a:latin typeface="Times New Roman" panose="02020603050405020304" pitchFamily="18" charset="0"/>
            </a:endParaRPr>
          </a:p>
          <a:p>
            <a:pPr algn="ctr" eaLnBrk="1">
              <a:lnSpc>
                <a:spcPct val="100000"/>
              </a:lnSpc>
              <a:spcBef>
                <a:spcPts val="700"/>
              </a:spcBef>
              <a:buClrTx/>
              <a:buSzPct val="65000"/>
              <a:buFontTx/>
              <a:buNone/>
            </a:pPr>
            <a:r>
              <a:rPr lang="en-US" altLang="en-US" sz="2000" dirty="0">
                <a:solidFill>
                  <a:srgbClr val="E6E6FF"/>
                </a:solidFill>
                <a:latin typeface="Times New Roman" panose="02020603050405020304" pitchFamily="18" charset="0"/>
              </a:rPr>
              <a:t>Source : Sri Lankan Airlines &amp; SLPA</a:t>
            </a:r>
          </a:p>
          <a:p>
            <a:pPr algn="ctr" eaLnBrk="1">
              <a:lnSpc>
                <a:spcPct val="100000"/>
              </a:lnSpc>
              <a:spcBef>
                <a:spcPts val="700"/>
              </a:spcBef>
              <a:buClrTx/>
              <a:buSzPct val="65000"/>
              <a:buFontTx/>
              <a:buNone/>
            </a:pPr>
            <a:endParaRPr lang="en-US" altLang="en-US" sz="2400" dirty="0">
              <a:solidFill>
                <a:srgbClr val="E6E6FF"/>
              </a:solidFill>
              <a:latin typeface="Times New Roman" panose="02020603050405020304" pitchFamily="18" charset="0"/>
            </a:endParaRPr>
          </a:p>
          <a:p>
            <a:pPr algn="ctr" eaLnBrk="1">
              <a:lnSpc>
                <a:spcPct val="100000"/>
              </a:lnSpc>
              <a:spcBef>
                <a:spcPts val="700"/>
              </a:spcBef>
              <a:buClrTx/>
              <a:buSzPct val="65000"/>
              <a:buFontTx/>
              <a:buNone/>
            </a:pPr>
            <a:endParaRPr lang="en-US" altLang="en-US" sz="2400" dirty="0">
              <a:solidFill>
                <a:srgbClr val="E6E6FF"/>
              </a:solidFill>
              <a:latin typeface="Times New Roman" panose="02020603050405020304" pitchFamily="18" charset="0"/>
            </a:endParaRPr>
          </a:p>
        </p:txBody>
      </p:sp>
      <p:sp>
        <p:nvSpPr>
          <p:cNvPr id="2051" name="Text Box 2"/>
          <p:cNvSpPr txBox="1">
            <a:spLocks noChangeArrowheads="1"/>
          </p:cNvSpPr>
          <p:nvPr/>
        </p:nvSpPr>
        <p:spPr bwMode="auto">
          <a:xfrm>
            <a:off x="709613" y="2633663"/>
            <a:ext cx="8686800"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r>
              <a:rPr lang="en-US" altLang="en-US" sz="2400" b="1" dirty="0" smtClean="0">
                <a:solidFill>
                  <a:srgbClr val="E6E6FF"/>
                </a:solidFill>
              </a:rPr>
              <a:t>2019 </a:t>
            </a:r>
            <a:r>
              <a:rPr lang="en-US" altLang="en-US" sz="2400" b="1" dirty="0">
                <a:solidFill>
                  <a:srgbClr val="E6E6FF"/>
                </a:solidFill>
              </a:rPr>
              <a:t>STATISTICS</a:t>
            </a:r>
          </a:p>
          <a:p>
            <a:pPr algn="ctr" eaLnBrk="1"/>
            <a:r>
              <a:rPr lang="en-US" altLang="en-US" sz="3200" b="1" dirty="0">
                <a:solidFill>
                  <a:srgbClr val="E6E6FF"/>
                </a:solidFill>
              </a:rPr>
              <a:t>SRI LANKA </a:t>
            </a:r>
            <a:r>
              <a:rPr lang="en-US" altLang="en-US" sz="3200" b="1" dirty="0" smtClean="0">
                <a:solidFill>
                  <a:srgbClr val="E6E6FF"/>
                </a:solidFill>
              </a:rPr>
              <a:t>LOGISTICS AND FREIGHT </a:t>
            </a:r>
            <a:r>
              <a:rPr lang="en-US" altLang="en-US" sz="3200" b="1" dirty="0">
                <a:solidFill>
                  <a:srgbClr val="E6E6FF"/>
                </a:solidFill>
              </a:rPr>
              <a:t>FORWARDERS ASSOCIATION</a:t>
            </a:r>
          </a:p>
        </p:txBody>
      </p:sp>
      <p:pic>
        <p:nvPicPr>
          <p:cNvPr id="1026" name="Picture 2"/>
          <p:cNvPicPr>
            <a:picLocks noChangeAspect="1" noChangeArrowheads="1"/>
          </p:cNvPicPr>
          <p:nvPr/>
        </p:nvPicPr>
        <p:blipFill>
          <a:blip r:embed="rId3" cstate="print"/>
          <a:srcRect/>
          <a:stretch>
            <a:fillRect/>
          </a:stretch>
        </p:blipFill>
        <p:spPr bwMode="auto">
          <a:xfrm>
            <a:off x="3897312" y="427037"/>
            <a:ext cx="1920498" cy="166211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234949"/>
            <a:ext cx="9067800" cy="1258888"/>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1" dirty="0" smtClean="0"/>
              <a:t>2019 Ocean Freight Imports in TEU’s Quarterly</a:t>
            </a:r>
          </a:p>
        </p:txBody>
      </p:sp>
      <p:sp>
        <p:nvSpPr>
          <p:cNvPr id="9" name="Rectangle 4"/>
          <p:cNvSpPr>
            <a:spLocks noChangeArrowheads="1"/>
          </p:cNvSpPr>
          <p:nvPr/>
        </p:nvSpPr>
        <p:spPr bwMode="auto">
          <a:xfrm>
            <a:off x="157006" y="6564477"/>
            <a:ext cx="9683908" cy="872960"/>
          </a:xfrm>
          <a:prstGeom prst="rect">
            <a:avLst/>
          </a:prstGeom>
          <a:solidFill>
            <a:srgbClr val="00B0F0">
              <a:alpha val="63136"/>
            </a:srgbClr>
          </a:solidFill>
          <a:ln w="9525" algn="ctr">
            <a:solidFill>
              <a:schemeClr val="tx1"/>
            </a:solidFill>
            <a:round/>
            <a:headEnd/>
            <a:tailEnd/>
          </a:ln>
        </p:spPr>
        <p:txBody>
          <a:bodyPr/>
          <a:lstStyle/>
          <a:p>
            <a:pPr marL="171450" indent="-171450">
              <a:buFont typeface="Arial" panose="020B0604020202020204" pitchFamily="34" charset="0"/>
              <a:buChar char="•"/>
            </a:pPr>
            <a:r>
              <a:rPr lang="en-US" altLang="en-US" sz="1400" b="1" dirty="0" smtClean="0"/>
              <a:t>Q4 laden volume has surpassed that of 2018 and broken the 2019 trend so far in previous quarters</a:t>
            </a:r>
          </a:p>
          <a:p>
            <a:pPr marL="171450" indent="-171450">
              <a:buFont typeface="Arial" panose="020B0604020202020204" pitchFamily="34" charset="0"/>
              <a:buChar char="•"/>
            </a:pPr>
            <a:r>
              <a:rPr lang="en-US" altLang="en-US" sz="1400" b="1" dirty="0" smtClean="0"/>
              <a:t>However the 2019 </a:t>
            </a:r>
            <a:r>
              <a:rPr lang="en-US" altLang="en-US" sz="1400" b="1" dirty="0"/>
              <a:t>f</a:t>
            </a:r>
            <a:r>
              <a:rPr lang="en-US" altLang="en-US" sz="1400" b="1" dirty="0" smtClean="0"/>
              <a:t>ull </a:t>
            </a:r>
            <a:r>
              <a:rPr lang="en-US" altLang="en-US" sz="1400" b="1" dirty="0"/>
              <a:t>y</a:t>
            </a:r>
            <a:r>
              <a:rPr lang="en-US" altLang="en-US" sz="1400" b="1" dirty="0" smtClean="0"/>
              <a:t>ear </a:t>
            </a:r>
            <a:r>
              <a:rPr lang="en-US" altLang="en-US" sz="1400" b="1" dirty="0"/>
              <a:t>l</a:t>
            </a:r>
            <a:r>
              <a:rPr lang="en-US" altLang="en-US" sz="1400" b="1" dirty="0" smtClean="0"/>
              <a:t>aden </a:t>
            </a:r>
            <a:r>
              <a:rPr lang="en-US" altLang="en-US" sz="1400" b="1" dirty="0"/>
              <a:t>v</a:t>
            </a:r>
            <a:r>
              <a:rPr lang="en-US" altLang="en-US" sz="1400" b="1" dirty="0" smtClean="0"/>
              <a:t>olume is 5.65% behind than 2018 volume due to the weak performance in previous quarters </a:t>
            </a:r>
            <a:endParaRPr lang="en-US" altLang="en-US" sz="1400" b="1" dirty="0"/>
          </a:p>
          <a:p>
            <a:endParaRPr lang="en-US" altLang="en-US" sz="1200" dirty="0"/>
          </a:p>
        </p:txBody>
      </p:sp>
      <p:graphicFrame>
        <p:nvGraphicFramePr>
          <p:cNvPr id="7" name="Chart 6"/>
          <p:cNvGraphicFramePr>
            <a:graphicFrameLocks/>
          </p:cNvGraphicFramePr>
          <p:nvPr>
            <p:extLst>
              <p:ext uri="{D42A27DB-BD31-4B8C-83A1-F6EECF244321}">
                <p14:modId xmlns="" xmlns:p14="http://schemas.microsoft.com/office/powerpoint/2010/main" val="4056173069"/>
              </p:ext>
            </p:extLst>
          </p:nvPr>
        </p:nvGraphicFramePr>
        <p:xfrm>
          <a:off x="235236" y="1036637"/>
          <a:ext cx="9529477"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 xmlns:p14="http://schemas.microsoft.com/office/powerpoint/2010/main" val="1607037288"/>
              </p:ext>
            </p:extLst>
          </p:nvPr>
        </p:nvGraphicFramePr>
        <p:xfrm>
          <a:off x="232605" y="4026988"/>
          <a:ext cx="9608308" cy="2419848"/>
        </p:xfrm>
        <a:graphic>
          <a:graphicData uri="http://schemas.openxmlformats.org/drawingml/2006/table">
            <a:tbl>
              <a:tblPr>
                <a:tableStyleId>{5C22544A-7EE6-4342-B048-85BDC9FD1C3A}</a:tableStyleId>
              </a:tblPr>
              <a:tblGrid>
                <a:gridCol w="1638830"/>
                <a:gridCol w="1268773"/>
                <a:gridCol w="1268773"/>
                <a:gridCol w="1268773"/>
                <a:gridCol w="1268773"/>
                <a:gridCol w="1268773"/>
                <a:gridCol w="1625613"/>
              </a:tblGrid>
              <a:tr h="302481">
                <a:tc>
                  <a:txBody>
                    <a:bodyPr/>
                    <a:lstStyle/>
                    <a:p>
                      <a:pPr algn="l" fontAlgn="b"/>
                      <a:endParaRPr lang="en-US" sz="1400" b="0" i="0" u="none" strike="noStrike">
                        <a:effectLst/>
                        <a:latin typeface="Arial" panose="020B0604020202020204" pitchFamily="34" charset="0"/>
                      </a:endParaRPr>
                    </a:p>
                  </a:txBody>
                  <a:tcPr marL="9525" marR="9525" marT="9525" marB="0" anchor="b"/>
                </a:tc>
                <a:tc>
                  <a:txBody>
                    <a:bodyPr/>
                    <a:lstStyle/>
                    <a:p>
                      <a:pPr algn="ctr" fontAlgn="ctr"/>
                      <a:r>
                        <a:rPr lang="en-US" sz="1400" u="none" strike="noStrike">
                          <a:effectLst/>
                        </a:rPr>
                        <a:t>2017</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effectLst/>
                        <a:latin typeface="Arial" panose="020B0604020202020204" pitchFamily="34" charset="0"/>
                      </a:endParaRPr>
                    </a:p>
                  </a:txBody>
                  <a:tcPr marL="9525" marR="9525" marT="9525" marB="0" anchor="ctr"/>
                </a:tc>
                <a:tc gridSpan="2">
                  <a:txBody>
                    <a:bodyPr/>
                    <a:lstStyle/>
                    <a:p>
                      <a:pPr algn="ctr" fontAlgn="ctr"/>
                      <a:r>
                        <a:rPr lang="en-US" sz="1400" u="none" strike="noStrike">
                          <a:effectLst/>
                        </a:rPr>
                        <a:t>2018</a:t>
                      </a:r>
                      <a:endParaRPr lang="en-US" sz="1400" b="1" i="0" u="none" strike="noStrike">
                        <a:effectLst/>
                        <a:latin typeface="Arial" panose="020B0604020202020204" pitchFamily="34" charset="0"/>
                      </a:endParaRPr>
                    </a:p>
                  </a:txBody>
                  <a:tcPr marL="9525" marR="9525" marT="9525" marB="0" anchor="ctr"/>
                </a:tc>
                <a:tc hMerge="1">
                  <a:txBody>
                    <a:bodyPr/>
                    <a:lstStyle/>
                    <a:p>
                      <a:endParaRPr lang="en-US"/>
                    </a:p>
                  </a:txBody>
                  <a:tcPr/>
                </a:tc>
                <a:tc gridSpan="2">
                  <a:txBody>
                    <a:bodyPr/>
                    <a:lstStyle/>
                    <a:p>
                      <a:pPr algn="ctr" fontAlgn="ctr"/>
                      <a:r>
                        <a:rPr lang="en-US" sz="1400" u="none" strike="noStrike">
                          <a:effectLst/>
                        </a:rPr>
                        <a:t>2019</a:t>
                      </a:r>
                      <a:endParaRPr lang="en-US" sz="1400" b="1" i="0" u="none" strike="noStrike">
                        <a:effectLst/>
                        <a:latin typeface="Arial" panose="020B0604020202020204" pitchFamily="34" charset="0"/>
                      </a:endParaRPr>
                    </a:p>
                  </a:txBody>
                  <a:tcPr marL="9525" marR="9525" marT="9525" marB="0" anchor="ctr"/>
                </a:tc>
                <a:tc hMerge="1">
                  <a:txBody>
                    <a:bodyPr/>
                    <a:lstStyle/>
                    <a:p>
                      <a:endParaRPr lang="en-US"/>
                    </a:p>
                  </a:txBody>
                  <a:tcPr/>
                </a:tc>
              </a:tr>
              <a:tr h="302481">
                <a:tc rowSpan="2">
                  <a:txBody>
                    <a:bodyPr/>
                    <a:lstStyle/>
                    <a:p>
                      <a:pPr algn="l" fontAlgn="ctr"/>
                      <a:r>
                        <a:rPr lang="en-US" sz="1400" u="none" strike="noStrike">
                          <a:effectLst/>
                        </a:rPr>
                        <a:t> </a:t>
                      </a:r>
                      <a:endParaRPr lang="en-US" sz="1400" b="1" i="0" u="none" strike="noStrike">
                        <a:effectLst/>
                        <a:latin typeface="Arial" panose="020B0604020202020204" pitchFamily="34" charset="0"/>
                      </a:endParaRPr>
                    </a:p>
                  </a:txBody>
                  <a:tcPr marL="9525" marR="9525" marT="9525" marB="0" anchor="ctr"/>
                </a:tc>
                <a:tc gridSpan="2">
                  <a:txBody>
                    <a:bodyPr/>
                    <a:lstStyle/>
                    <a:p>
                      <a:pPr algn="ctr" fontAlgn="ctr"/>
                      <a:r>
                        <a:rPr lang="en-US" sz="1400" u="none" strike="noStrike">
                          <a:effectLst/>
                        </a:rPr>
                        <a:t>Discharging</a:t>
                      </a:r>
                      <a:endParaRPr lang="en-US" sz="1400" b="1" i="0" u="none" strike="noStrike">
                        <a:effectLst/>
                        <a:latin typeface="Arial" panose="020B0604020202020204" pitchFamily="34" charset="0"/>
                      </a:endParaRPr>
                    </a:p>
                  </a:txBody>
                  <a:tcPr marL="9525" marR="9525" marT="9525" marB="0" anchor="ctr"/>
                </a:tc>
                <a:tc hMerge="1">
                  <a:txBody>
                    <a:bodyPr/>
                    <a:lstStyle/>
                    <a:p>
                      <a:endParaRPr lang="en-US"/>
                    </a:p>
                  </a:txBody>
                  <a:tcPr/>
                </a:tc>
                <a:tc gridSpan="2">
                  <a:txBody>
                    <a:bodyPr/>
                    <a:lstStyle/>
                    <a:p>
                      <a:pPr algn="ctr" fontAlgn="ctr"/>
                      <a:r>
                        <a:rPr lang="en-US" sz="1400" u="none" strike="noStrike">
                          <a:effectLst/>
                        </a:rPr>
                        <a:t>Discharging</a:t>
                      </a:r>
                      <a:endParaRPr lang="en-US" sz="1400" b="1" i="0" u="none" strike="noStrike">
                        <a:effectLst/>
                        <a:latin typeface="Arial" panose="020B0604020202020204" pitchFamily="34" charset="0"/>
                      </a:endParaRPr>
                    </a:p>
                  </a:txBody>
                  <a:tcPr marL="9525" marR="9525" marT="9525" marB="0" anchor="ctr"/>
                </a:tc>
                <a:tc hMerge="1">
                  <a:txBody>
                    <a:bodyPr/>
                    <a:lstStyle/>
                    <a:p>
                      <a:endParaRPr lang="en-US"/>
                    </a:p>
                  </a:txBody>
                  <a:tcPr/>
                </a:tc>
                <a:tc gridSpan="2">
                  <a:txBody>
                    <a:bodyPr/>
                    <a:lstStyle/>
                    <a:p>
                      <a:pPr algn="ctr" fontAlgn="ctr"/>
                      <a:r>
                        <a:rPr lang="en-US" sz="1400" u="none" strike="noStrike">
                          <a:effectLst/>
                        </a:rPr>
                        <a:t>Discharging</a:t>
                      </a:r>
                      <a:endParaRPr lang="en-US" sz="1400" b="1" i="0" u="none" strike="noStrike">
                        <a:effectLst/>
                        <a:latin typeface="Arial" panose="020B0604020202020204" pitchFamily="34" charset="0"/>
                      </a:endParaRPr>
                    </a:p>
                  </a:txBody>
                  <a:tcPr marL="9525" marR="9525" marT="9525" marB="0" anchor="ctr"/>
                </a:tc>
                <a:tc hMerge="1">
                  <a:txBody>
                    <a:bodyPr/>
                    <a:lstStyle/>
                    <a:p>
                      <a:endParaRPr lang="en-US"/>
                    </a:p>
                  </a:txBody>
                  <a:tcPr/>
                </a:tc>
              </a:tr>
              <a:tr h="302481">
                <a:tc vMerge="1">
                  <a:txBody>
                    <a:bodyPr/>
                    <a:lstStyle/>
                    <a:p>
                      <a:endParaRPr lang="en-US"/>
                    </a:p>
                  </a:txBody>
                  <a:tcPr/>
                </a:tc>
                <a:tc>
                  <a:txBody>
                    <a:bodyPr/>
                    <a:lstStyle/>
                    <a:p>
                      <a:pPr algn="l" fontAlgn="b"/>
                      <a:r>
                        <a:rPr lang="en-US" sz="1400" u="none" strike="noStrike">
                          <a:effectLst/>
                        </a:rPr>
                        <a:t>Laden</a:t>
                      </a:r>
                      <a:endParaRPr lang="en-US" sz="1400" b="1" i="0" u="none" strike="noStrike">
                        <a:effectLst/>
                        <a:latin typeface="Arial" panose="020B0604020202020204" pitchFamily="34" charset="0"/>
                      </a:endParaRPr>
                    </a:p>
                  </a:txBody>
                  <a:tcPr marL="9525" marR="9525" marT="9525" marB="0" anchor="b"/>
                </a:tc>
                <a:tc>
                  <a:txBody>
                    <a:bodyPr/>
                    <a:lstStyle/>
                    <a:p>
                      <a:pPr algn="l" fontAlgn="b"/>
                      <a:r>
                        <a:rPr lang="en-US" sz="1400" u="none" strike="noStrike">
                          <a:effectLst/>
                        </a:rPr>
                        <a:t>Empty</a:t>
                      </a:r>
                      <a:endParaRPr lang="en-US" sz="1400" b="1" i="0" u="none" strike="noStrike">
                        <a:effectLst/>
                        <a:latin typeface="Arial" panose="020B0604020202020204" pitchFamily="34" charset="0"/>
                      </a:endParaRPr>
                    </a:p>
                  </a:txBody>
                  <a:tcPr marL="9525" marR="9525" marT="9525" marB="0" anchor="b"/>
                </a:tc>
                <a:tc>
                  <a:txBody>
                    <a:bodyPr/>
                    <a:lstStyle/>
                    <a:p>
                      <a:pPr algn="l" fontAlgn="b"/>
                      <a:r>
                        <a:rPr lang="en-US" sz="1400" u="none" strike="noStrike">
                          <a:effectLst/>
                        </a:rPr>
                        <a:t>Laden</a:t>
                      </a:r>
                      <a:endParaRPr lang="en-US" sz="1400" b="1" i="0" u="none" strike="noStrike">
                        <a:effectLst/>
                        <a:latin typeface="Arial" panose="020B0604020202020204" pitchFamily="34" charset="0"/>
                      </a:endParaRPr>
                    </a:p>
                  </a:txBody>
                  <a:tcPr marL="9525" marR="9525" marT="9525" marB="0" anchor="b"/>
                </a:tc>
                <a:tc>
                  <a:txBody>
                    <a:bodyPr/>
                    <a:lstStyle/>
                    <a:p>
                      <a:pPr algn="l" fontAlgn="b"/>
                      <a:r>
                        <a:rPr lang="en-US" sz="1400" u="none" strike="noStrike">
                          <a:effectLst/>
                        </a:rPr>
                        <a:t>Empty</a:t>
                      </a:r>
                      <a:endParaRPr lang="en-US" sz="1400" b="1" i="0" u="none" strike="noStrike">
                        <a:effectLst/>
                        <a:latin typeface="Arial" panose="020B0604020202020204" pitchFamily="34" charset="0"/>
                      </a:endParaRPr>
                    </a:p>
                  </a:txBody>
                  <a:tcPr marL="9525" marR="9525" marT="9525" marB="0" anchor="b"/>
                </a:tc>
                <a:tc>
                  <a:txBody>
                    <a:bodyPr/>
                    <a:lstStyle/>
                    <a:p>
                      <a:pPr algn="l" fontAlgn="b"/>
                      <a:r>
                        <a:rPr lang="en-US" sz="1400" u="none" strike="noStrike">
                          <a:effectLst/>
                        </a:rPr>
                        <a:t>Laden</a:t>
                      </a:r>
                      <a:endParaRPr lang="en-US" sz="1400" b="1" i="0" u="none" strike="noStrike">
                        <a:effectLst/>
                        <a:latin typeface="Arial" panose="020B0604020202020204" pitchFamily="34" charset="0"/>
                      </a:endParaRPr>
                    </a:p>
                  </a:txBody>
                  <a:tcPr marL="9525" marR="9525" marT="9525" marB="0" anchor="b"/>
                </a:tc>
                <a:tc>
                  <a:txBody>
                    <a:bodyPr/>
                    <a:lstStyle/>
                    <a:p>
                      <a:pPr algn="l" fontAlgn="b"/>
                      <a:r>
                        <a:rPr lang="en-US" sz="1400" u="none" strike="noStrike">
                          <a:effectLst/>
                        </a:rPr>
                        <a:t>Empty</a:t>
                      </a:r>
                      <a:endParaRPr lang="en-US" sz="1400" b="1" i="0" u="none" strike="noStrike">
                        <a:effectLst/>
                        <a:latin typeface="Arial" panose="020B0604020202020204" pitchFamily="34" charset="0"/>
                      </a:endParaRPr>
                    </a:p>
                  </a:txBody>
                  <a:tcPr marL="9525" marR="9525" marT="9525" marB="0" anchor="b"/>
                </a:tc>
              </a:tr>
              <a:tr h="302481">
                <a:tc>
                  <a:txBody>
                    <a:bodyPr/>
                    <a:lstStyle/>
                    <a:p>
                      <a:pPr algn="l" fontAlgn="b"/>
                      <a:r>
                        <a:rPr lang="en-US" sz="1400" u="none" strike="noStrike">
                          <a:effectLst/>
                        </a:rPr>
                        <a:t>1st Quarter</a:t>
                      </a:r>
                      <a:endParaRPr lang="en-US" sz="1400" b="1"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167929</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9698</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170160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9113</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142723</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15754</a:t>
                      </a:r>
                      <a:endParaRPr lang="en-US" sz="1400" b="0" i="0" u="none" strike="noStrike">
                        <a:effectLst/>
                        <a:latin typeface="Arial" panose="020B0604020202020204" pitchFamily="34" charset="0"/>
                      </a:endParaRPr>
                    </a:p>
                  </a:txBody>
                  <a:tcPr marL="9525" marR="9525" marT="9525" marB="0" anchor="b"/>
                </a:tc>
              </a:tr>
              <a:tr h="302481">
                <a:tc>
                  <a:txBody>
                    <a:bodyPr/>
                    <a:lstStyle/>
                    <a:p>
                      <a:pPr algn="l" fontAlgn="b"/>
                      <a:r>
                        <a:rPr lang="en-US" sz="1400" u="none" strike="noStrike">
                          <a:effectLst/>
                        </a:rPr>
                        <a:t>2nd Quarter</a:t>
                      </a:r>
                      <a:endParaRPr lang="en-US" sz="1400" b="1"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147825</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8351</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150753</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8395</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141240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10172</a:t>
                      </a:r>
                      <a:endParaRPr lang="en-US" sz="1400" b="0" i="0" u="none" strike="noStrike">
                        <a:effectLst/>
                        <a:latin typeface="Arial" panose="020B0604020202020204" pitchFamily="34" charset="0"/>
                      </a:endParaRPr>
                    </a:p>
                  </a:txBody>
                  <a:tcPr marL="9525" marR="9525" marT="9525" marB="0" anchor="b"/>
                </a:tc>
              </a:tr>
              <a:tr h="302481">
                <a:tc>
                  <a:txBody>
                    <a:bodyPr/>
                    <a:lstStyle/>
                    <a:p>
                      <a:pPr algn="l" fontAlgn="b"/>
                      <a:r>
                        <a:rPr lang="en-US" sz="1400" u="none" strike="noStrike">
                          <a:effectLst/>
                        </a:rPr>
                        <a:t>3rd Quarter</a:t>
                      </a:r>
                      <a:endParaRPr lang="en-US" sz="1400" b="1"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161755</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12685</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155745</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11263</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149670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11112</a:t>
                      </a:r>
                      <a:endParaRPr lang="en-US" sz="1400" b="0" i="0" u="none" strike="noStrike">
                        <a:effectLst/>
                        <a:latin typeface="Arial" panose="020B0604020202020204" pitchFamily="34" charset="0"/>
                      </a:endParaRPr>
                    </a:p>
                  </a:txBody>
                  <a:tcPr marL="9525" marR="9525" marT="9525" marB="0" anchor="b"/>
                </a:tc>
              </a:tr>
              <a:tr h="302481">
                <a:tc>
                  <a:txBody>
                    <a:bodyPr/>
                    <a:lstStyle/>
                    <a:p>
                      <a:pPr algn="l" fontAlgn="b"/>
                      <a:r>
                        <a:rPr lang="en-US" sz="1400" u="none" strike="noStrike">
                          <a:effectLst/>
                        </a:rPr>
                        <a:t>4th Quarter</a:t>
                      </a:r>
                      <a:endParaRPr lang="en-US" sz="1400" b="1"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172753</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8176</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153856</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9617</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161271</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9268</a:t>
                      </a:r>
                      <a:endParaRPr lang="en-US" sz="1400" b="0" i="0" u="none" strike="noStrike">
                        <a:effectLst/>
                        <a:latin typeface="Arial" panose="020B0604020202020204" pitchFamily="34" charset="0"/>
                      </a:endParaRPr>
                    </a:p>
                  </a:txBody>
                  <a:tcPr marL="9525" marR="9525" marT="9525" marB="0" anchor="b"/>
                </a:tc>
              </a:tr>
              <a:tr h="302481">
                <a:tc>
                  <a:txBody>
                    <a:bodyPr/>
                    <a:lstStyle/>
                    <a:p>
                      <a:pPr algn="l" fontAlgn="b"/>
                      <a:r>
                        <a:rPr lang="en-US" sz="1400" u="none" strike="noStrike">
                          <a:effectLst/>
                        </a:rPr>
                        <a:t>Total</a:t>
                      </a:r>
                      <a:endParaRPr lang="en-US" sz="1400" b="1"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650262</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38910</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630514</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38388</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a:effectLst/>
                        </a:rPr>
                        <a:t>594904</a:t>
                      </a:r>
                      <a:endParaRPr lang="en-US" sz="1400" b="0" i="0" u="none" strike="noStrike">
                        <a:effectLst/>
                        <a:latin typeface="Arial" panose="020B0604020202020204" pitchFamily="34" charset="0"/>
                      </a:endParaRPr>
                    </a:p>
                  </a:txBody>
                  <a:tcPr marL="9525" marR="9525" marT="9525" marB="0" anchor="b"/>
                </a:tc>
                <a:tc>
                  <a:txBody>
                    <a:bodyPr/>
                    <a:lstStyle/>
                    <a:p>
                      <a:pPr algn="r" fontAlgn="b"/>
                      <a:r>
                        <a:rPr lang="en-US" sz="1400" u="none" strike="noStrike" dirty="0">
                          <a:effectLst/>
                        </a:rPr>
                        <a:t>46306</a:t>
                      </a:r>
                      <a:endParaRPr lang="en-US" sz="1400" b="0" i="0" u="none" strike="noStrike" dirty="0">
                        <a:effectLst/>
                        <a:latin typeface="Arial" panose="020B0604020202020204" pitchFamily="34" charset="0"/>
                      </a:endParaRPr>
                    </a:p>
                  </a:txBody>
                  <a:tcPr marL="9525" marR="9525" marT="9525" marB="0" anchor="b"/>
                </a:tc>
              </a:tr>
            </a:tbl>
          </a:graphicData>
        </a:graphic>
      </p:graphicFrame>
    </p:spTree>
    <p:extLst>
      <p:ext uri="{BB962C8B-B14F-4D97-AF65-F5344CB8AC3E}">
        <p14:creationId xmlns="" xmlns:p14="http://schemas.microsoft.com/office/powerpoint/2010/main" val="16791860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44513" y="122238"/>
            <a:ext cx="9067800" cy="811212"/>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800" b="1" dirty="0" smtClean="0"/>
              <a:t>Total Ocean Imports (In TEU’s)</a:t>
            </a:r>
          </a:p>
        </p:txBody>
      </p:sp>
      <p:graphicFrame>
        <p:nvGraphicFramePr>
          <p:cNvPr id="5" name="Chart 4"/>
          <p:cNvGraphicFramePr>
            <a:graphicFrameLocks/>
          </p:cNvGraphicFramePr>
          <p:nvPr>
            <p:extLst>
              <p:ext uri="{D42A27DB-BD31-4B8C-83A1-F6EECF244321}">
                <p14:modId xmlns="" xmlns:p14="http://schemas.microsoft.com/office/powerpoint/2010/main" val="3845634057"/>
              </p:ext>
            </p:extLst>
          </p:nvPr>
        </p:nvGraphicFramePr>
        <p:xfrm>
          <a:off x="239712" y="1112837"/>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4"/>
          <p:cNvSpPr>
            <a:spLocks noChangeArrowheads="1"/>
          </p:cNvSpPr>
          <p:nvPr/>
        </p:nvSpPr>
        <p:spPr bwMode="auto">
          <a:xfrm>
            <a:off x="222093" y="6370637"/>
            <a:ext cx="9683908" cy="872960"/>
          </a:xfrm>
          <a:prstGeom prst="rect">
            <a:avLst/>
          </a:prstGeom>
          <a:solidFill>
            <a:srgbClr val="00B0F0">
              <a:alpha val="63136"/>
            </a:srgbClr>
          </a:solidFill>
          <a:ln w="9525" algn="ctr">
            <a:solidFill>
              <a:schemeClr val="tx1"/>
            </a:solidFill>
            <a:round/>
            <a:headEnd/>
            <a:tailEnd/>
          </a:ln>
        </p:spPr>
        <p:txBody>
          <a:bodyPr/>
          <a:lstStyle/>
          <a:p>
            <a:pPr marL="171450" indent="-171450">
              <a:buFont typeface="Arial" panose="020B0604020202020204" pitchFamily="34" charset="0"/>
              <a:buChar char="•"/>
            </a:pPr>
            <a:r>
              <a:rPr lang="en-US" altLang="en-US" sz="1600" b="1" dirty="0" smtClean="0"/>
              <a:t>Same observation as last slide</a:t>
            </a:r>
            <a:endParaRPr lang="en-US" altLang="en-US" sz="1600" b="1" dirty="0"/>
          </a:p>
          <a:p>
            <a:endParaRPr lang="en-US" altLang="en-US" sz="1200" dirty="0"/>
          </a:p>
        </p:txBody>
      </p:sp>
    </p:spTree>
    <p:extLst>
      <p:ext uri="{BB962C8B-B14F-4D97-AF65-F5344CB8AC3E}">
        <p14:creationId xmlns="" xmlns:p14="http://schemas.microsoft.com/office/powerpoint/2010/main" val="5271251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158749"/>
            <a:ext cx="9067800" cy="1258888"/>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1" dirty="0" smtClean="0"/>
              <a:t>2019 Ocean Freight Transshipments in TEU’s Quarterly</a:t>
            </a:r>
          </a:p>
        </p:txBody>
      </p:sp>
      <p:sp>
        <p:nvSpPr>
          <p:cNvPr id="6" name="Rectangle 4"/>
          <p:cNvSpPr>
            <a:spLocks noChangeArrowheads="1"/>
          </p:cNvSpPr>
          <p:nvPr/>
        </p:nvSpPr>
        <p:spPr bwMode="auto">
          <a:xfrm>
            <a:off x="157006" y="6751638"/>
            <a:ext cx="9683908" cy="703106"/>
          </a:xfrm>
          <a:prstGeom prst="rect">
            <a:avLst/>
          </a:prstGeom>
          <a:solidFill>
            <a:srgbClr val="00B0F0">
              <a:alpha val="63136"/>
            </a:srgbClr>
          </a:solidFill>
          <a:ln w="9525" algn="ctr">
            <a:solidFill>
              <a:schemeClr val="tx1"/>
            </a:solidFill>
            <a:round/>
            <a:headEnd/>
            <a:tailEnd/>
          </a:ln>
        </p:spPr>
        <p:txBody>
          <a:bodyPr/>
          <a:lstStyle/>
          <a:p>
            <a:pPr marL="171450" indent="-171450">
              <a:buFont typeface="Arial" panose="020B0604020202020204" pitchFamily="34" charset="0"/>
              <a:buChar char="•"/>
            </a:pPr>
            <a:r>
              <a:rPr lang="en-US" altLang="en-US" sz="1400" b="1" dirty="0" smtClean="0"/>
              <a:t>Though the year was started strongly, the subsequent quarters have not performed as same Q1</a:t>
            </a:r>
            <a:endParaRPr lang="en-US" altLang="en-US" sz="1400" b="1" dirty="0"/>
          </a:p>
          <a:p>
            <a:pPr marL="171450" indent="-171450">
              <a:buFont typeface="Arial" panose="020B0604020202020204" pitchFamily="34" charset="0"/>
              <a:buChar char="•"/>
            </a:pPr>
            <a:r>
              <a:rPr lang="en-US" altLang="en-US" sz="1400" b="1" dirty="0" smtClean="0"/>
              <a:t>As a result 2019 </a:t>
            </a:r>
            <a:r>
              <a:rPr lang="en-US" altLang="en-US" sz="1400" b="1" dirty="0"/>
              <a:t>f</a:t>
            </a:r>
            <a:r>
              <a:rPr lang="en-US" altLang="en-US" sz="1400" b="1" dirty="0" smtClean="0"/>
              <a:t>ull </a:t>
            </a:r>
            <a:r>
              <a:rPr lang="en-US" altLang="en-US" sz="1400" b="1" dirty="0"/>
              <a:t>y</a:t>
            </a:r>
            <a:r>
              <a:rPr lang="en-US" altLang="en-US" sz="1400" b="1" dirty="0" smtClean="0"/>
              <a:t>ear </a:t>
            </a:r>
            <a:r>
              <a:rPr lang="en-US" altLang="en-US" sz="1400" b="1" dirty="0"/>
              <a:t>l</a:t>
            </a:r>
            <a:r>
              <a:rPr lang="en-US" altLang="en-US" sz="1400" b="1" dirty="0" smtClean="0"/>
              <a:t>aden </a:t>
            </a:r>
            <a:r>
              <a:rPr lang="en-US" altLang="en-US" sz="1400" b="1" dirty="0"/>
              <a:t>v</a:t>
            </a:r>
            <a:r>
              <a:rPr lang="en-US" altLang="en-US" sz="1400" b="1" dirty="0" smtClean="0"/>
              <a:t>olume </a:t>
            </a:r>
            <a:r>
              <a:rPr lang="en-US" altLang="en-US" sz="1400" b="1" dirty="0"/>
              <a:t>is </a:t>
            </a:r>
            <a:r>
              <a:rPr lang="en-US" altLang="en-US" sz="1400" b="1" dirty="0" smtClean="0"/>
              <a:t>1.52% </a:t>
            </a:r>
            <a:r>
              <a:rPr lang="en-US" altLang="en-US" sz="1400" b="1" dirty="0"/>
              <a:t>behind than 2018 </a:t>
            </a:r>
            <a:r>
              <a:rPr lang="en-US" altLang="en-US" sz="1400" b="1" dirty="0" smtClean="0"/>
              <a:t>volume &amp; Empty volume also behind by 7.31%.</a:t>
            </a:r>
            <a:endParaRPr lang="en-US" altLang="en-US" sz="1400" b="1" dirty="0"/>
          </a:p>
        </p:txBody>
      </p:sp>
      <p:graphicFrame>
        <p:nvGraphicFramePr>
          <p:cNvPr id="7" name="Chart 6"/>
          <p:cNvGraphicFramePr>
            <a:graphicFrameLocks/>
          </p:cNvGraphicFramePr>
          <p:nvPr>
            <p:extLst>
              <p:ext uri="{D42A27DB-BD31-4B8C-83A1-F6EECF244321}">
                <p14:modId xmlns="" xmlns:p14="http://schemas.microsoft.com/office/powerpoint/2010/main" val="1040304751"/>
              </p:ext>
            </p:extLst>
          </p:nvPr>
        </p:nvGraphicFramePr>
        <p:xfrm>
          <a:off x="219330" y="960437"/>
          <a:ext cx="9621584" cy="2868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 xmlns:p14="http://schemas.microsoft.com/office/powerpoint/2010/main" val="3732434731"/>
              </p:ext>
            </p:extLst>
          </p:nvPr>
        </p:nvGraphicFramePr>
        <p:xfrm>
          <a:off x="219330" y="3841689"/>
          <a:ext cx="9621584" cy="2682564"/>
        </p:xfrm>
        <a:graphic>
          <a:graphicData uri="http://schemas.openxmlformats.org/drawingml/2006/table">
            <a:tbl>
              <a:tblPr>
                <a:tableStyleId>{5C22544A-7EE6-4342-B048-85BDC9FD1C3A}</a:tableStyleId>
              </a:tblPr>
              <a:tblGrid>
                <a:gridCol w="1374512"/>
                <a:gridCol w="1374512"/>
                <a:gridCol w="1374512"/>
                <a:gridCol w="1374512"/>
                <a:gridCol w="1374512"/>
                <a:gridCol w="1374512"/>
                <a:gridCol w="1374512"/>
              </a:tblGrid>
              <a:tr h="214961">
                <a:tc>
                  <a:txBody>
                    <a:bodyPr/>
                    <a:lstStyle/>
                    <a:p>
                      <a:pPr algn="l" fontAlgn="b"/>
                      <a:endParaRPr lang="en-US" sz="1600" b="0" i="0" u="none" strike="noStrike" dirty="0">
                        <a:effectLst/>
                        <a:latin typeface="Arial" panose="020B0604020202020204" pitchFamily="34" charset="0"/>
                      </a:endParaRPr>
                    </a:p>
                  </a:txBody>
                  <a:tcPr marL="9525" marR="9525" marT="9525" marB="0" anchor="b"/>
                </a:tc>
                <a:tc gridSpan="2">
                  <a:txBody>
                    <a:bodyPr/>
                    <a:lstStyle/>
                    <a:p>
                      <a:pPr algn="ctr" fontAlgn="ctr"/>
                      <a:r>
                        <a:rPr lang="en-US" sz="1600" u="none" strike="noStrike">
                          <a:effectLst/>
                        </a:rPr>
                        <a:t>2017</a:t>
                      </a:r>
                      <a:endParaRPr lang="en-US" sz="1600" b="1" i="0" u="none" strike="noStrike">
                        <a:effectLst/>
                        <a:latin typeface="Arial" panose="020B0604020202020204" pitchFamily="34" charset="0"/>
                      </a:endParaRPr>
                    </a:p>
                  </a:txBody>
                  <a:tcPr marL="9525" marR="9525" marT="9525" marB="0" anchor="ctr"/>
                </a:tc>
                <a:tc hMerge="1">
                  <a:txBody>
                    <a:bodyPr/>
                    <a:lstStyle/>
                    <a:p>
                      <a:endParaRPr lang="en-US"/>
                    </a:p>
                  </a:txBody>
                  <a:tcPr/>
                </a:tc>
                <a:tc gridSpan="2">
                  <a:txBody>
                    <a:bodyPr/>
                    <a:lstStyle/>
                    <a:p>
                      <a:pPr algn="ctr" fontAlgn="ctr"/>
                      <a:r>
                        <a:rPr lang="en-US" sz="1600" u="none" strike="noStrike">
                          <a:effectLst/>
                        </a:rPr>
                        <a:t>2018</a:t>
                      </a:r>
                      <a:endParaRPr lang="en-US" sz="1600" b="1" i="0" u="none" strike="noStrike">
                        <a:effectLst/>
                        <a:latin typeface="Arial" panose="020B0604020202020204" pitchFamily="34" charset="0"/>
                      </a:endParaRPr>
                    </a:p>
                  </a:txBody>
                  <a:tcPr marL="9525" marR="9525" marT="9525" marB="0" anchor="ctr"/>
                </a:tc>
                <a:tc hMerge="1">
                  <a:txBody>
                    <a:bodyPr/>
                    <a:lstStyle/>
                    <a:p>
                      <a:endParaRPr lang="en-US"/>
                    </a:p>
                  </a:txBody>
                  <a:tcPr/>
                </a:tc>
                <a:tc gridSpan="2">
                  <a:txBody>
                    <a:bodyPr/>
                    <a:lstStyle/>
                    <a:p>
                      <a:pPr algn="ctr" fontAlgn="ctr"/>
                      <a:r>
                        <a:rPr lang="en-US" sz="1600" u="none" strike="noStrike">
                          <a:effectLst/>
                        </a:rPr>
                        <a:t>2019</a:t>
                      </a:r>
                      <a:endParaRPr lang="en-US" sz="1600" b="1" i="0" u="none" strike="noStrike">
                        <a:effectLst/>
                        <a:latin typeface="Arial" panose="020B0604020202020204" pitchFamily="34" charset="0"/>
                      </a:endParaRPr>
                    </a:p>
                  </a:txBody>
                  <a:tcPr marL="9525" marR="9525" marT="9525" marB="0" anchor="ctr"/>
                </a:tc>
                <a:tc hMerge="1">
                  <a:txBody>
                    <a:bodyPr/>
                    <a:lstStyle/>
                    <a:p>
                      <a:endParaRPr lang="en-US"/>
                    </a:p>
                  </a:txBody>
                  <a:tcPr/>
                </a:tc>
              </a:tr>
              <a:tr h="214961">
                <a:tc rowSpan="2">
                  <a:txBody>
                    <a:bodyPr/>
                    <a:lstStyle/>
                    <a:p>
                      <a:pPr algn="l" fontAlgn="ctr"/>
                      <a:r>
                        <a:rPr lang="en-US" sz="1600" u="none" strike="noStrike">
                          <a:effectLst/>
                        </a:rPr>
                        <a:t> </a:t>
                      </a:r>
                      <a:endParaRPr lang="en-US" sz="1600" b="1" i="0" u="none" strike="noStrike">
                        <a:effectLst/>
                        <a:latin typeface="Arial" panose="020B0604020202020204" pitchFamily="34" charset="0"/>
                      </a:endParaRPr>
                    </a:p>
                  </a:txBody>
                  <a:tcPr marL="9525" marR="9525" marT="9525" marB="0" anchor="ctr"/>
                </a:tc>
                <a:tc gridSpan="2">
                  <a:txBody>
                    <a:bodyPr/>
                    <a:lstStyle/>
                    <a:p>
                      <a:pPr algn="ctr" fontAlgn="ctr"/>
                      <a:r>
                        <a:rPr lang="en-US" sz="1600" u="none" strike="noStrike">
                          <a:effectLst/>
                        </a:rPr>
                        <a:t>Transshipment</a:t>
                      </a:r>
                      <a:endParaRPr lang="en-US" sz="1600" b="1" i="0" u="none" strike="noStrike">
                        <a:effectLst/>
                        <a:latin typeface="Arial" panose="020B0604020202020204" pitchFamily="34" charset="0"/>
                      </a:endParaRPr>
                    </a:p>
                  </a:txBody>
                  <a:tcPr marL="9525" marR="9525" marT="9525" marB="0" anchor="ctr"/>
                </a:tc>
                <a:tc hMerge="1">
                  <a:txBody>
                    <a:bodyPr/>
                    <a:lstStyle/>
                    <a:p>
                      <a:endParaRPr lang="en-US"/>
                    </a:p>
                  </a:txBody>
                  <a:tcPr/>
                </a:tc>
                <a:tc gridSpan="2">
                  <a:txBody>
                    <a:bodyPr/>
                    <a:lstStyle/>
                    <a:p>
                      <a:pPr algn="ctr" fontAlgn="ctr"/>
                      <a:r>
                        <a:rPr lang="en-US" sz="1600" u="none" strike="noStrike">
                          <a:effectLst/>
                        </a:rPr>
                        <a:t>Transshipment</a:t>
                      </a:r>
                      <a:endParaRPr lang="en-US" sz="1600" b="1" i="0" u="none" strike="noStrike">
                        <a:effectLst/>
                        <a:latin typeface="Arial" panose="020B0604020202020204" pitchFamily="34" charset="0"/>
                      </a:endParaRPr>
                    </a:p>
                  </a:txBody>
                  <a:tcPr marL="9525" marR="9525" marT="9525" marB="0" anchor="ctr"/>
                </a:tc>
                <a:tc hMerge="1">
                  <a:txBody>
                    <a:bodyPr/>
                    <a:lstStyle/>
                    <a:p>
                      <a:endParaRPr lang="en-US"/>
                    </a:p>
                  </a:txBody>
                  <a:tcPr/>
                </a:tc>
                <a:tc gridSpan="2">
                  <a:txBody>
                    <a:bodyPr/>
                    <a:lstStyle/>
                    <a:p>
                      <a:pPr algn="ctr" fontAlgn="ctr"/>
                      <a:r>
                        <a:rPr lang="en-US" sz="1600" u="none" strike="noStrike">
                          <a:effectLst/>
                        </a:rPr>
                        <a:t>Transshipment</a:t>
                      </a:r>
                      <a:endParaRPr lang="en-US" sz="1600" b="1" i="0" u="none" strike="noStrike">
                        <a:effectLst/>
                        <a:latin typeface="Arial" panose="020B0604020202020204" pitchFamily="34" charset="0"/>
                      </a:endParaRPr>
                    </a:p>
                  </a:txBody>
                  <a:tcPr marL="9525" marR="9525" marT="9525" marB="0" anchor="ctr"/>
                </a:tc>
                <a:tc hMerge="1">
                  <a:txBody>
                    <a:bodyPr/>
                    <a:lstStyle/>
                    <a:p>
                      <a:endParaRPr lang="en-US"/>
                    </a:p>
                  </a:txBody>
                  <a:tcPr/>
                </a:tc>
              </a:tr>
              <a:tr h="214961">
                <a:tc vMerge="1">
                  <a:txBody>
                    <a:bodyPr/>
                    <a:lstStyle/>
                    <a:p>
                      <a:endParaRPr lang="en-US"/>
                    </a:p>
                  </a:txBody>
                  <a:tcPr/>
                </a:tc>
                <a:tc>
                  <a:txBody>
                    <a:bodyPr/>
                    <a:lstStyle/>
                    <a:p>
                      <a:pPr algn="l" fontAlgn="b"/>
                      <a:r>
                        <a:rPr lang="en-US" sz="1600" u="none" strike="noStrike">
                          <a:effectLst/>
                        </a:rPr>
                        <a:t>Laden</a:t>
                      </a:r>
                      <a:endParaRPr lang="en-US" sz="1600" b="1" i="0" u="none" strike="noStrike">
                        <a:effectLst/>
                        <a:latin typeface="Arial" panose="020B0604020202020204" pitchFamily="34" charset="0"/>
                      </a:endParaRPr>
                    </a:p>
                  </a:txBody>
                  <a:tcPr marL="9525" marR="9525" marT="9525" marB="0" anchor="b"/>
                </a:tc>
                <a:tc>
                  <a:txBody>
                    <a:bodyPr/>
                    <a:lstStyle/>
                    <a:p>
                      <a:pPr algn="l" fontAlgn="b"/>
                      <a:r>
                        <a:rPr lang="en-US" sz="1600" u="none" strike="noStrike">
                          <a:effectLst/>
                        </a:rPr>
                        <a:t>Empty</a:t>
                      </a:r>
                      <a:endParaRPr lang="en-US" sz="1600" b="1" i="0" u="none" strike="noStrike">
                        <a:effectLst/>
                        <a:latin typeface="Arial" panose="020B0604020202020204" pitchFamily="34" charset="0"/>
                      </a:endParaRPr>
                    </a:p>
                  </a:txBody>
                  <a:tcPr marL="9525" marR="9525" marT="9525" marB="0" anchor="b"/>
                </a:tc>
                <a:tc>
                  <a:txBody>
                    <a:bodyPr/>
                    <a:lstStyle/>
                    <a:p>
                      <a:pPr algn="l" fontAlgn="b"/>
                      <a:r>
                        <a:rPr lang="en-US" sz="1600" u="none" strike="noStrike">
                          <a:effectLst/>
                        </a:rPr>
                        <a:t>Laden</a:t>
                      </a:r>
                      <a:endParaRPr lang="en-US" sz="1600" b="1" i="0" u="none" strike="noStrike">
                        <a:effectLst/>
                        <a:latin typeface="Arial" panose="020B0604020202020204" pitchFamily="34" charset="0"/>
                      </a:endParaRPr>
                    </a:p>
                  </a:txBody>
                  <a:tcPr marL="9525" marR="9525" marT="9525" marB="0" anchor="b"/>
                </a:tc>
                <a:tc>
                  <a:txBody>
                    <a:bodyPr/>
                    <a:lstStyle/>
                    <a:p>
                      <a:pPr algn="l" fontAlgn="b"/>
                      <a:r>
                        <a:rPr lang="en-US" sz="1600" u="none" strike="noStrike">
                          <a:effectLst/>
                        </a:rPr>
                        <a:t>Empty</a:t>
                      </a:r>
                      <a:endParaRPr lang="en-US" sz="1600" b="1" i="0" u="none" strike="noStrike">
                        <a:effectLst/>
                        <a:latin typeface="Arial" panose="020B0604020202020204" pitchFamily="34" charset="0"/>
                      </a:endParaRPr>
                    </a:p>
                  </a:txBody>
                  <a:tcPr marL="9525" marR="9525" marT="9525" marB="0" anchor="b"/>
                </a:tc>
                <a:tc>
                  <a:txBody>
                    <a:bodyPr/>
                    <a:lstStyle/>
                    <a:p>
                      <a:pPr algn="l" fontAlgn="b"/>
                      <a:r>
                        <a:rPr lang="en-US" sz="1600" u="none" strike="noStrike">
                          <a:effectLst/>
                        </a:rPr>
                        <a:t>Laden</a:t>
                      </a:r>
                      <a:endParaRPr lang="en-US" sz="1600" b="1" i="0" u="none" strike="noStrike">
                        <a:effectLst/>
                        <a:latin typeface="Arial" panose="020B0604020202020204" pitchFamily="34" charset="0"/>
                      </a:endParaRPr>
                    </a:p>
                  </a:txBody>
                  <a:tcPr marL="9525" marR="9525" marT="9525" marB="0" anchor="b"/>
                </a:tc>
                <a:tc>
                  <a:txBody>
                    <a:bodyPr/>
                    <a:lstStyle/>
                    <a:p>
                      <a:pPr algn="l" fontAlgn="b"/>
                      <a:r>
                        <a:rPr lang="en-US" sz="1600" u="none" strike="noStrike">
                          <a:effectLst/>
                        </a:rPr>
                        <a:t>Empty</a:t>
                      </a:r>
                      <a:endParaRPr lang="en-US" sz="1600" b="1" i="0" u="none" strike="noStrike">
                        <a:effectLst/>
                        <a:latin typeface="Arial" panose="020B0604020202020204" pitchFamily="34" charset="0"/>
                      </a:endParaRPr>
                    </a:p>
                  </a:txBody>
                  <a:tcPr marL="9525" marR="9525" marT="9525" marB="0" anchor="b"/>
                </a:tc>
              </a:tr>
              <a:tr h="417276">
                <a:tc>
                  <a:txBody>
                    <a:bodyPr/>
                    <a:lstStyle/>
                    <a:p>
                      <a:pPr algn="l" fontAlgn="b"/>
                      <a:r>
                        <a:rPr lang="en-US" sz="1600" u="none" strike="noStrike">
                          <a:effectLst/>
                        </a:rPr>
                        <a:t>1st Quarter</a:t>
                      </a:r>
                      <a:endParaRPr lang="en-US" sz="1600" b="1"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501971</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47596</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577055</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88620</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636023</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78940</a:t>
                      </a:r>
                      <a:endParaRPr lang="en-US" sz="1600" b="0" i="0" u="none" strike="noStrike">
                        <a:effectLst/>
                        <a:latin typeface="Arial" panose="020B0604020202020204" pitchFamily="34" charset="0"/>
                      </a:endParaRPr>
                    </a:p>
                  </a:txBody>
                  <a:tcPr marL="9525" marR="9525" marT="9525" marB="0" anchor="b"/>
                </a:tc>
              </a:tr>
              <a:tr h="417276">
                <a:tc>
                  <a:txBody>
                    <a:bodyPr/>
                    <a:lstStyle/>
                    <a:p>
                      <a:pPr algn="l" fontAlgn="b"/>
                      <a:r>
                        <a:rPr lang="en-US" sz="1600" u="none" strike="noStrike">
                          <a:effectLst/>
                        </a:rPr>
                        <a:t>2nd Quarter</a:t>
                      </a:r>
                      <a:endParaRPr lang="en-US" sz="1600" b="1"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516539</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53162</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601213</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75165</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644366</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79225</a:t>
                      </a:r>
                      <a:endParaRPr lang="en-US" sz="1600" b="0" i="0" u="none" strike="noStrike">
                        <a:effectLst/>
                        <a:latin typeface="Arial" panose="020B0604020202020204" pitchFamily="34" charset="0"/>
                      </a:endParaRPr>
                    </a:p>
                  </a:txBody>
                  <a:tcPr marL="9525" marR="9525" marT="9525" marB="0" anchor="b"/>
                </a:tc>
              </a:tr>
              <a:tr h="417276">
                <a:tc>
                  <a:txBody>
                    <a:bodyPr/>
                    <a:lstStyle/>
                    <a:p>
                      <a:pPr algn="l" fontAlgn="b"/>
                      <a:r>
                        <a:rPr lang="en-US" sz="1600" u="none" strike="noStrike">
                          <a:effectLst/>
                        </a:rPr>
                        <a:t>3rd Quarter</a:t>
                      </a:r>
                      <a:endParaRPr lang="en-US" sz="1600" b="1"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542697</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62981</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633184</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89294</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625682</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112128</a:t>
                      </a:r>
                      <a:endParaRPr lang="en-US" sz="1600" b="0" i="0" u="none" strike="noStrike">
                        <a:effectLst/>
                        <a:latin typeface="Arial" panose="020B0604020202020204" pitchFamily="34" charset="0"/>
                      </a:endParaRPr>
                    </a:p>
                  </a:txBody>
                  <a:tcPr marL="9525" marR="9525" marT="9525" marB="0" anchor="b"/>
                </a:tc>
              </a:tr>
              <a:tr h="417276">
                <a:tc>
                  <a:txBody>
                    <a:bodyPr/>
                    <a:lstStyle/>
                    <a:p>
                      <a:pPr algn="l" fontAlgn="b"/>
                      <a:r>
                        <a:rPr lang="en-US" sz="1600" u="none" strike="noStrike">
                          <a:effectLst/>
                        </a:rPr>
                        <a:t>4th Quarter</a:t>
                      </a:r>
                      <a:endParaRPr lang="en-US" sz="1600" b="1"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552856</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89642</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627073</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105430</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a:effectLst/>
                        </a:rPr>
                        <a:t>617548</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97727</a:t>
                      </a:r>
                      <a:endParaRPr lang="en-US" sz="1600" b="0" i="0" u="none" strike="noStrike">
                        <a:effectLst/>
                        <a:latin typeface="Arial" panose="020B0604020202020204" pitchFamily="34" charset="0"/>
                      </a:endParaRPr>
                    </a:p>
                  </a:txBody>
                  <a:tcPr marL="9525" marR="9525" marT="9525" marB="0" anchor="b"/>
                </a:tc>
              </a:tr>
              <a:tr h="214961">
                <a:tc>
                  <a:txBody>
                    <a:bodyPr/>
                    <a:lstStyle/>
                    <a:p>
                      <a:pPr algn="l" fontAlgn="b"/>
                      <a:r>
                        <a:rPr lang="en-US" sz="1600" u="none" strike="noStrike">
                          <a:effectLst/>
                        </a:rPr>
                        <a:t>Total</a:t>
                      </a:r>
                      <a:endParaRPr lang="en-US" sz="1600" b="1"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2114063</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253381</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2438525</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358509</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2523619</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368020</a:t>
                      </a:r>
                      <a:endParaRPr lang="en-US" sz="1600" b="0" i="0" u="none" strike="noStrike" dirty="0">
                        <a:effectLst/>
                        <a:latin typeface="Arial" panose="020B0604020202020204" pitchFamily="34" charset="0"/>
                      </a:endParaRPr>
                    </a:p>
                  </a:txBody>
                  <a:tcPr marL="9525" marR="9525" marT="9525" marB="0" anchor="b"/>
                </a:tc>
              </a:tr>
            </a:tbl>
          </a:graphicData>
        </a:graphic>
      </p:graphicFrame>
    </p:spTree>
    <p:extLst>
      <p:ext uri="{BB962C8B-B14F-4D97-AF65-F5344CB8AC3E}">
        <p14:creationId xmlns="" xmlns:p14="http://schemas.microsoft.com/office/powerpoint/2010/main" val="35874769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44513" y="122238"/>
            <a:ext cx="9067800" cy="811212"/>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800" dirty="0" smtClean="0"/>
              <a:t>Total </a:t>
            </a:r>
            <a:r>
              <a:rPr lang="en-US" altLang="en-US" sz="2800" smtClean="0"/>
              <a:t>Ocean Transshipments(In </a:t>
            </a:r>
            <a:r>
              <a:rPr lang="en-US" altLang="en-US" sz="2800" dirty="0" smtClean="0"/>
              <a:t>TEU’s)</a:t>
            </a:r>
          </a:p>
        </p:txBody>
      </p:sp>
      <p:graphicFrame>
        <p:nvGraphicFramePr>
          <p:cNvPr id="5" name="Chart 4"/>
          <p:cNvGraphicFramePr>
            <a:graphicFrameLocks/>
          </p:cNvGraphicFramePr>
          <p:nvPr>
            <p:extLst>
              <p:ext uri="{D42A27DB-BD31-4B8C-83A1-F6EECF244321}">
                <p14:modId xmlns="" xmlns:p14="http://schemas.microsoft.com/office/powerpoint/2010/main" val="427621235"/>
              </p:ext>
            </p:extLst>
          </p:nvPr>
        </p:nvGraphicFramePr>
        <p:xfrm>
          <a:off x="239712" y="933450"/>
          <a:ext cx="9601200" cy="574198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4"/>
          <p:cNvSpPr>
            <a:spLocks noChangeArrowheads="1"/>
          </p:cNvSpPr>
          <p:nvPr/>
        </p:nvSpPr>
        <p:spPr bwMode="auto">
          <a:xfrm>
            <a:off x="157006" y="6751638"/>
            <a:ext cx="9683908" cy="703106"/>
          </a:xfrm>
          <a:prstGeom prst="rect">
            <a:avLst/>
          </a:prstGeom>
          <a:solidFill>
            <a:srgbClr val="00B0F0">
              <a:alpha val="63136"/>
            </a:srgbClr>
          </a:solidFill>
          <a:ln w="9525" algn="ctr">
            <a:solidFill>
              <a:schemeClr val="tx1"/>
            </a:solidFill>
            <a:round/>
            <a:headEnd/>
            <a:tailEnd/>
          </a:ln>
        </p:spPr>
        <p:txBody>
          <a:bodyPr/>
          <a:lstStyle/>
          <a:p>
            <a:pPr marL="171450" indent="-171450">
              <a:buFont typeface="Arial" panose="020B0604020202020204" pitchFamily="34" charset="0"/>
              <a:buChar char="•"/>
            </a:pPr>
            <a:r>
              <a:rPr lang="en-US" altLang="en-US" sz="1400" b="1" dirty="0" smtClean="0"/>
              <a:t>Same observation as last slide</a:t>
            </a:r>
            <a:endParaRPr lang="en-US" altLang="en-US" sz="14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30225" y="228600"/>
            <a:ext cx="9070975"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2484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ClrTx/>
              <a:buFontTx/>
              <a:buNone/>
            </a:pPr>
            <a:r>
              <a:rPr lang="en-US" altLang="en-US" sz="2800" b="1" dirty="0">
                <a:solidFill>
                  <a:schemeClr val="tx1"/>
                </a:solidFill>
              </a:rPr>
              <a:t>Total Air Exports (In Tons</a:t>
            </a:r>
            <a:r>
              <a:rPr lang="en-US" altLang="en-US" sz="2800" b="1" dirty="0" smtClean="0">
                <a:solidFill>
                  <a:schemeClr val="tx1"/>
                </a:solidFill>
              </a:rPr>
              <a:t>) Month On Month</a:t>
            </a:r>
            <a:endParaRPr lang="en-US" altLang="en-US" sz="2800" b="1" dirty="0">
              <a:solidFill>
                <a:schemeClr val="tx1"/>
              </a:solidFill>
            </a:endParaRPr>
          </a:p>
        </p:txBody>
      </p:sp>
      <p:sp>
        <p:nvSpPr>
          <p:cNvPr id="5" name="Rectangle 4"/>
          <p:cNvSpPr>
            <a:spLocks noChangeArrowheads="1"/>
          </p:cNvSpPr>
          <p:nvPr/>
        </p:nvSpPr>
        <p:spPr bwMode="auto">
          <a:xfrm>
            <a:off x="41272" y="6796243"/>
            <a:ext cx="9952037" cy="762000"/>
          </a:xfrm>
          <a:prstGeom prst="rect">
            <a:avLst/>
          </a:prstGeom>
          <a:solidFill>
            <a:srgbClr val="00B0F0">
              <a:alpha val="63136"/>
            </a:srgbClr>
          </a:solidFill>
          <a:ln w="9525" algn="ctr">
            <a:solidFill>
              <a:schemeClr val="tx1"/>
            </a:solidFill>
            <a:round/>
            <a:headEnd/>
            <a:tailEnd/>
          </a:ln>
        </p:spPr>
        <p:txBody>
          <a:bodyPr/>
          <a:lstStyle/>
          <a:p>
            <a:pPr marL="171450" indent="-171450">
              <a:buFont typeface="Arial" panose="020B0604020202020204" pitchFamily="34" charset="0"/>
              <a:buChar char="•"/>
            </a:pPr>
            <a:r>
              <a:rPr lang="en-US" altLang="en-US" sz="1400" b="1" dirty="0" smtClean="0"/>
              <a:t>2019 last quarter month on month volumes has been even and consistent. Even the volumes are about 1000 tons less than that of 2018, all 3 months of Q4 has performed evenly </a:t>
            </a:r>
          </a:p>
          <a:p>
            <a:pPr marL="171450" indent="-171450">
              <a:buFont typeface="Arial" panose="020B0604020202020204" pitchFamily="34" charset="0"/>
              <a:buChar char="•"/>
            </a:pPr>
            <a:r>
              <a:rPr lang="en-US" altLang="en-US" sz="1400" b="1" dirty="0" smtClean="0"/>
              <a:t>The biggest difference of 2018 and 2019 has happened during the months of April and May due to Easter Attacks</a:t>
            </a:r>
            <a:endParaRPr lang="en-US" altLang="en-US" sz="1400" b="1" dirty="0"/>
          </a:p>
        </p:txBody>
      </p:sp>
      <p:graphicFrame>
        <p:nvGraphicFramePr>
          <p:cNvPr id="7" name="Chart 6"/>
          <p:cNvGraphicFramePr>
            <a:graphicFrameLocks/>
          </p:cNvGraphicFramePr>
          <p:nvPr>
            <p:extLst>
              <p:ext uri="{D42A27DB-BD31-4B8C-83A1-F6EECF244321}">
                <p14:modId xmlns="" xmlns:p14="http://schemas.microsoft.com/office/powerpoint/2010/main" val="1868788409"/>
              </p:ext>
            </p:extLst>
          </p:nvPr>
        </p:nvGraphicFramePr>
        <p:xfrm>
          <a:off x="139514" y="1042130"/>
          <a:ext cx="9853795" cy="2128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 xmlns:p14="http://schemas.microsoft.com/office/powerpoint/2010/main" val="3423310780"/>
              </p:ext>
            </p:extLst>
          </p:nvPr>
        </p:nvGraphicFramePr>
        <p:xfrm>
          <a:off x="139514" y="3170239"/>
          <a:ext cx="9853795" cy="3505194"/>
        </p:xfrm>
        <a:graphic>
          <a:graphicData uri="http://schemas.openxmlformats.org/drawingml/2006/table">
            <a:tbl>
              <a:tblPr/>
              <a:tblGrid>
                <a:gridCol w="1654335"/>
                <a:gridCol w="1555864"/>
                <a:gridCol w="1628075"/>
                <a:gridCol w="1759371"/>
                <a:gridCol w="1628075"/>
                <a:gridCol w="1628075"/>
              </a:tblGrid>
              <a:tr h="250371">
                <a:tc>
                  <a:txBody>
                    <a:bodyPr/>
                    <a:lstStyle/>
                    <a:p>
                      <a:pPr algn="ctr" fontAlgn="b"/>
                      <a:r>
                        <a:rPr lang="en-US" sz="14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250371">
                <a:tc>
                  <a:txBody>
                    <a:bodyPr/>
                    <a:lstStyle/>
                    <a:p>
                      <a:pPr algn="ctr" fontAlgn="b"/>
                      <a:r>
                        <a:rPr lang="en-US" sz="1400" b="1" i="0" u="none" strike="noStrike">
                          <a:solidFill>
                            <a:srgbClr val="000000"/>
                          </a:solidFill>
                          <a:effectLst/>
                          <a:latin typeface="Arial" panose="020B0604020202020204" pitchFamily="34" charset="0"/>
                        </a:rPr>
                        <a:t>Jan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9,782.15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10,601.33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11,209.90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14,028.34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13,785.71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50371">
                <a:tc>
                  <a:txBody>
                    <a:bodyPr/>
                    <a:lstStyle/>
                    <a:p>
                      <a:pPr algn="ctr" fontAlgn="b"/>
                      <a:r>
                        <a:rPr lang="en-US" sz="1400" b="1" i="0" u="none" strike="noStrike">
                          <a:solidFill>
                            <a:srgbClr val="000000"/>
                          </a:solidFill>
                          <a:effectLst/>
                          <a:latin typeface="Arial" panose="020B0604020202020204" pitchFamily="34" charset="0"/>
                        </a:rPr>
                        <a:t>Feb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9,866.98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10,870.11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11,613.41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13,801.10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13,417.90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50371">
                <a:tc>
                  <a:txBody>
                    <a:bodyPr/>
                    <a:lstStyle/>
                    <a:p>
                      <a:pPr algn="ctr" fontAlgn="b"/>
                      <a:r>
                        <a:rPr lang="en-US" sz="1400" b="1" i="0" u="none" strike="noStrike">
                          <a:solidFill>
                            <a:srgbClr val="000000"/>
                          </a:solidFill>
                          <a:effectLst/>
                          <a:latin typeface="Arial" panose="020B0604020202020204" pitchFamily="34" charset="0"/>
                        </a:rPr>
                        <a:t>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12,260.25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12,555.19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13,652.25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16,244.86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16,292.42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50371">
                <a:tc>
                  <a:txBody>
                    <a:bodyPr/>
                    <a:lstStyle/>
                    <a:p>
                      <a:pPr algn="ctr" fontAlgn="b"/>
                      <a:r>
                        <a:rPr lang="en-US" sz="1400" b="1" i="0" u="none" strike="noStrike">
                          <a:solidFill>
                            <a:srgbClr val="000000"/>
                          </a:solidFill>
                          <a:effectLst/>
                          <a:latin typeface="Arial" panose="020B0604020202020204" pitchFamily="34" charset="0"/>
                        </a:rPr>
                        <a:t>Apr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10,729.69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10,989.35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12,576.85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14,901.63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12,808.03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50371">
                <a:tc>
                  <a:txBody>
                    <a:bodyPr/>
                    <a:lstStyle/>
                    <a:p>
                      <a:pPr algn="ctr" fontAlgn="b"/>
                      <a:r>
                        <a:rPr lang="en-US" sz="1400" b="1" i="0" u="none" strike="noStrike">
                          <a:solidFill>
                            <a:srgbClr val="000000"/>
                          </a:solidFill>
                          <a:effectLst/>
                          <a:latin typeface="Arial" panose="020B060402020202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11,110.20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11,259.31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12,567.75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14,472.57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12,822.10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50371">
                <a:tc>
                  <a:txBody>
                    <a:bodyPr/>
                    <a:lstStyle/>
                    <a:p>
                      <a:pPr algn="ctr" fontAlgn="b"/>
                      <a:r>
                        <a:rPr lang="en-US" sz="1400" b="1" i="0" u="none" strike="noStrike">
                          <a:solidFill>
                            <a:srgbClr val="000000"/>
                          </a:solidFill>
                          <a:effectLst/>
                          <a:latin typeface="Arial" panose="020B0604020202020204" pitchFamily="34" charset="0"/>
                        </a:rPr>
                        <a:t>Jun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10,573.24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11,478.27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12,555.70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13,375.31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12,478.47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50371">
                <a:tc>
                  <a:txBody>
                    <a:bodyPr/>
                    <a:lstStyle/>
                    <a:p>
                      <a:pPr algn="ctr" fontAlgn="b"/>
                      <a:r>
                        <a:rPr lang="en-US" sz="1400" b="1" i="0" u="none" strike="noStrike">
                          <a:solidFill>
                            <a:srgbClr val="000000"/>
                          </a:solidFill>
                          <a:effectLst/>
                          <a:latin typeface="Arial" panose="020B0604020202020204" pitchFamily="34" charset="0"/>
                        </a:rPr>
                        <a:t>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11,552.15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11,780.23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14,287.77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14,094.70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13,997.98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50371">
                <a:tc>
                  <a:txBody>
                    <a:bodyPr/>
                    <a:lstStyle/>
                    <a:p>
                      <a:pPr algn="ctr" fontAlgn="b"/>
                      <a:r>
                        <a:rPr lang="en-US" sz="1400" b="1" i="0" u="none" strike="noStrike">
                          <a:solidFill>
                            <a:srgbClr val="000000"/>
                          </a:solidFill>
                          <a:effectLst/>
                          <a:latin typeface="Arial" panose="020B0604020202020204" pitchFamily="34" charset="0"/>
                        </a:rPr>
                        <a:t>Aug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10,875.09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11,778.75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14,930.72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14,868.58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13,766.30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50371">
                <a:tc>
                  <a:txBody>
                    <a:bodyPr/>
                    <a:lstStyle/>
                    <a:p>
                      <a:pPr algn="ctr" fontAlgn="b"/>
                      <a:r>
                        <a:rPr lang="en-US" sz="1400" b="1" i="0" u="none" strike="noStrike">
                          <a:solidFill>
                            <a:srgbClr val="000000"/>
                          </a:solidFill>
                          <a:effectLst/>
                          <a:latin typeface="Arial" panose="020B0604020202020204" pitchFamily="34" charset="0"/>
                        </a:rPr>
                        <a:t>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10,617.86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11,483.48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14,199.97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13,845.34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12,332.20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50371">
                <a:tc>
                  <a:txBody>
                    <a:bodyPr/>
                    <a:lstStyle/>
                    <a:p>
                      <a:pPr algn="ctr" fontAlgn="b"/>
                      <a:r>
                        <a:rPr lang="en-US" sz="1400" b="1" i="0" u="none" strike="noStrike">
                          <a:solidFill>
                            <a:srgbClr val="000000"/>
                          </a:solidFill>
                          <a:effectLst/>
                          <a:latin typeface="Arial" panose="020B0604020202020204" pitchFamily="34" charset="0"/>
                        </a:rPr>
                        <a:t>Oct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10,960.85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12,267.37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15,275.54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14,457.10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13,958.57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50371">
                <a:tc>
                  <a:txBody>
                    <a:bodyPr/>
                    <a:lstStyle/>
                    <a:p>
                      <a:pPr algn="ctr" fontAlgn="b"/>
                      <a:r>
                        <a:rPr lang="en-US" sz="1400" b="1" i="0" u="none" strike="noStrike">
                          <a:solidFill>
                            <a:srgbClr val="000000"/>
                          </a:solidFill>
                          <a:effectLst/>
                          <a:latin typeface="Arial" panose="020B0604020202020204" pitchFamily="34" charset="0"/>
                        </a:rPr>
                        <a:t>Nov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10,582.44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11,931.32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14,706.86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14,011.27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13,304.60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50371">
                <a:tc>
                  <a:txBody>
                    <a:bodyPr/>
                    <a:lstStyle/>
                    <a:p>
                      <a:pPr algn="ctr" fontAlgn="b"/>
                      <a:r>
                        <a:rPr lang="en-US" sz="1400" b="1" i="0" u="none" strike="noStrike">
                          <a:solidFill>
                            <a:srgbClr val="000000"/>
                          </a:solidFill>
                          <a:effectLst/>
                          <a:latin typeface="Arial" panose="020B0604020202020204" pitchFamily="34" charset="0"/>
                        </a:rPr>
                        <a:t>Dec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10,915.23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11,958.06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14,537.97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13,894.25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13,343.25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50371">
                <a:tc>
                  <a:txBody>
                    <a:bodyPr/>
                    <a:lstStyle/>
                    <a:p>
                      <a:pPr algn="ctr" fontAlgn="b"/>
                      <a:r>
                        <a:rPr lang="en-US" sz="14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129,826.12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138,952.77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162,114.69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171,995.03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dirty="0">
                          <a:solidFill>
                            <a:srgbClr val="000000"/>
                          </a:solidFill>
                          <a:effectLst/>
                          <a:latin typeface="Arial" panose="020B0604020202020204" pitchFamily="34" charset="0"/>
                        </a:rPr>
                        <a:t>162,307.53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30225" y="228600"/>
            <a:ext cx="9070975"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2484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ClrTx/>
              <a:buFontTx/>
              <a:buNone/>
            </a:pPr>
            <a:r>
              <a:rPr lang="en-US" altLang="en-US" sz="2800" b="1" dirty="0">
                <a:solidFill>
                  <a:schemeClr val="tx1"/>
                </a:solidFill>
              </a:rPr>
              <a:t>Total Air Exports (In Tons) Quarterly</a:t>
            </a:r>
          </a:p>
        </p:txBody>
      </p:sp>
      <p:sp>
        <p:nvSpPr>
          <p:cNvPr id="3075" name="Rectangle 4"/>
          <p:cNvSpPr>
            <a:spLocks noChangeArrowheads="1"/>
          </p:cNvSpPr>
          <p:nvPr/>
        </p:nvSpPr>
        <p:spPr bwMode="auto">
          <a:xfrm>
            <a:off x="163513" y="6751638"/>
            <a:ext cx="9952037" cy="762000"/>
          </a:xfrm>
          <a:prstGeom prst="rect">
            <a:avLst/>
          </a:prstGeom>
          <a:solidFill>
            <a:srgbClr val="00B0F0">
              <a:alpha val="63136"/>
            </a:srgbClr>
          </a:solidFill>
          <a:ln w="9525" algn="ctr">
            <a:solidFill>
              <a:schemeClr val="tx1"/>
            </a:solidFill>
            <a:round/>
            <a:headEnd/>
            <a:tailEnd/>
          </a:ln>
        </p:spPr>
        <p:txBody>
          <a:bodyPr/>
          <a:lstStyle/>
          <a:p>
            <a:r>
              <a:rPr lang="en-US" altLang="en-US" sz="1400" b="1" u="sng" dirty="0" smtClean="0"/>
              <a:t>2019 Full Year Performance</a:t>
            </a:r>
            <a:endParaRPr lang="en-US" altLang="en-US" sz="1400" b="1" u="sng" dirty="0"/>
          </a:p>
          <a:p>
            <a:pPr>
              <a:buFont typeface="Arial" panose="020B0604020202020204" pitchFamily="34" charset="0"/>
              <a:buChar char="•"/>
            </a:pPr>
            <a:r>
              <a:rPr lang="en-US" altLang="en-US" sz="1400" b="1" dirty="0" smtClean="0"/>
              <a:t>2019 Q4 is about 2000 tons behind the same period of 2018, Q4 is following the same trend as previous quarters </a:t>
            </a:r>
          </a:p>
          <a:p>
            <a:pPr>
              <a:buFont typeface="Arial" panose="020B0604020202020204" pitchFamily="34" charset="0"/>
              <a:buChar char="•"/>
            </a:pPr>
            <a:r>
              <a:rPr lang="en-US" altLang="en-US" sz="1400" b="1" dirty="0" smtClean="0"/>
              <a:t>Adding everything together, 2019 </a:t>
            </a:r>
            <a:r>
              <a:rPr lang="en-US" altLang="en-US" sz="1400" b="1" dirty="0"/>
              <a:t>f</a:t>
            </a:r>
            <a:r>
              <a:rPr lang="en-US" altLang="en-US" sz="1400" b="1" dirty="0" smtClean="0"/>
              <a:t>ull year is 5.63% behind compared with 2018 Volume </a:t>
            </a:r>
          </a:p>
          <a:p>
            <a:r>
              <a:rPr lang="en-US" altLang="en-US" sz="1200" b="1" dirty="0" smtClean="0"/>
              <a:t> </a:t>
            </a:r>
          </a:p>
          <a:p>
            <a:r>
              <a:rPr lang="en-US" altLang="en-US" sz="1200" b="1" dirty="0" smtClean="0"/>
              <a:t> </a:t>
            </a:r>
            <a:endParaRPr lang="en-US" altLang="en-US" sz="1200" dirty="0"/>
          </a:p>
        </p:txBody>
      </p:sp>
      <p:graphicFrame>
        <p:nvGraphicFramePr>
          <p:cNvPr id="7" name="Chart 6"/>
          <p:cNvGraphicFramePr>
            <a:graphicFrameLocks/>
          </p:cNvGraphicFramePr>
          <p:nvPr>
            <p:extLst>
              <p:ext uri="{D42A27DB-BD31-4B8C-83A1-F6EECF244321}">
                <p14:modId xmlns="" xmlns:p14="http://schemas.microsoft.com/office/powerpoint/2010/main" val="337699260"/>
              </p:ext>
            </p:extLst>
          </p:nvPr>
        </p:nvGraphicFramePr>
        <p:xfrm>
          <a:off x="163513" y="841375"/>
          <a:ext cx="9677397" cy="30146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 xmlns:p14="http://schemas.microsoft.com/office/powerpoint/2010/main" val="4127103464"/>
              </p:ext>
            </p:extLst>
          </p:nvPr>
        </p:nvGraphicFramePr>
        <p:xfrm>
          <a:off x="193363" y="4008437"/>
          <a:ext cx="9647548" cy="2640330"/>
        </p:xfrm>
        <a:graphic>
          <a:graphicData uri="http://schemas.openxmlformats.org/drawingml/2006/table">
            <a:tbl>
              <a:tblPr/>
              <a:tblGrid>
                <a:gridCol w="1619709"/>
                <a:gridCol w="1523298"/>
                <a:gridCol w="1593998"/>
                <a:gridCol w="1722547"/>
                <a:gridCol w="1593998"/>
                <a:gridCol w="1593998"/>
              </a:tblGrid>
              <a:tr h="259080">
                <a:tc>
                  <a:txBody>
                    <a:bodyPr/>
                    <a:lstStyle/>
                    <a:p>
                      <a:pPr algn="l" fontAlgn="b"/>
                      <a:r>
                        <a:rPr lang="en-US" sz="1800" b="0" i="0" u="none" strike="noStrike" dirty="0">
                          <a:solidFill>
                            <a:schemeClr val="bg1"/>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bg1"/>
                          </a:solidFill>
                          <a:effectLst/>
                          <a:latin typeface="Arial" panose="020B060402020202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800" b="1" i="0" u="none" strike="noStrike">
                          <a:solidFill>
                            <a:schemeClr val="bg1"/>
                          </a:solidFill>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800" b="1" i="0" u="none" strike="noStrike">
                          <a:solidFill>
                            <a:schemeClr val="bg1"/>
                          </a:solidFill>
                          <a:effectLst/>
                          <a:latin typeface="Arial" panose="020B060402020202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800" b="1" i="0" u="none" strike="noStrike">
                          <a:solidFill>
                            <a:schemeClr val="bg1"/>
                          </a:solidFill>
                          <a:effectLst/>
                          <a:latin typeface="Arial" panose="020B060402020202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800" b="1" i="0" u="none" strike="noStrike">
                          <a:solidFill>
                            <a:schemeClr val="bg1"/>
                          </a:solidFill>
                          <a:effectLst/>
                          <a:latin typeface="Arial" panose="020B060402020202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518160">
                <a:tc>
                  <a:txBody>
                    <a:bodyPr/>
                    <a:lstStyle/>
                    <a:p>
                      <a:pPr algn="ctr" fontAlgn="b"/>
                      <a:r>
                        <a:rPr lang="en-US" sz="1800" b="1" i="0" u="none" strike="noStrike">
                          <a:solidFill>
                            <a:schemeClr val="bg1"/>
                          </a:solidFill>
                          <a:effectLst/>
                          <a:latin typeface="Arial" panose="020B0604020202020204" pitchFamily="34" charset="0"/>
                        </a:rPr>
                        <a:t>1st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800" b="0" i="0" u="none" strike="noStrike" dirty="0">
                          <a:solidFill>
                            <a:schemeClr val="bg1"/>
                          </a:solidFill>
                          <a:effectLst/>
                          <a:latin typeface="Arial" panose="020B0604020202020204" pitchFamily="34" charset="0"/>
                        </a:rPr>
                        <a:t>31,909.38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a:solidFill>
                            <a:schemeClr val="bg1"/>
                          </a:solidFill>
                          <a:effectLst/>
                          <a:latin typeface="Arial" panose="020B0604020202020204" pitchFamily="34" charset="0"/>
                        </a:rPr>
                        <a:t>34,026.63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a:solidFill>
                            <a:schemeClr val="bg1"/>
                          </a:solidFill>
                          <a:effectLst/>
                          <a:latin typeface="Arial" panose="020B0604020202020204" pitchFamily="34" charset="0"/>
                        </a:rPr>
                        <a:t>36,475.56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a:solidFill>
                            <a:schemeClr val="bg1"/>
                          </a:solidFill>
                          <a:effectLst/>
                          <a:latin typeface="Arial" panose="020B0604020202020204" pitchFamily="34" charset="0"/>
                        </a:rPr>
                        <a:t>44,074.30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a:solidFill>
                            <a:schemeClr val="bg1"/>
                          </a:solidFill>
                          <a:effectLst/>
                          <a:latin typeface="Arial" panose="020B0604020202020204" pitchFamily="34" charset="0"/>
                        </a:rPr>
                        <a:t>43,496.02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r>
              <a:tr h="518160">
                <a:tc>
                  <a:txBody>
                    <a:bodyPr/>
                    <a:lstStyle/>
                    <a:p>
                      <a:pPr algn="ctr" fontAlgn="b"/>
                      <a:r>
                        <a:rPr lang="en-US" sz="1800" b="1" i="0" u="none" strike="noStrike">
                          <a:solidFill>
                            <a:schemeClr val="bg1"/>
                          </a:solidFill>
                          <a:effectLst/>
                          <a:latin typeface="Arial" panose="020B0604020202020204" pitchFamily="34" charset="0"/>
                        </a:rPr>
                        <a:t>2nd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800" b="0" i="0" u="none" strike="noStrike">
                          <a:solidFill>
                            <a:schemeClr val="bg1"/>
                          </a:solidFill>
                          <a:effectLst/>
                          <a:latin typeface="Arial" panose="020B0604020202020204" pitchFamily="34" charset="0"/>
                        </a:rPr>
                        <a:t>32,413.13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a:solidFill>
                            <a:schemeClr val="bg1"/>
                          </a:solidFill>
                          <a:effectLst/>
                          <a:latin typeface="Arial" panose="020B0604020202020204" pitchFamily="34" charset="0"/>
                        </a:rPr>
                        <a:t>33,726.93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dirty="0">
                          <a:solidFill>
                            <a:schemeClr val="bg1"/>
                          </a:solidFill>
                          <a:effectLst/>
                          <a:latin typeface="Arial" panose="020B0604020202020204" pitchFamily="34" charset="0"/>
                        </a:rPr>
                        <a:t>37,700.31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a:solidFill>
                            <a:schemeClr val="bg1"/>
                          </a:solidFill>
                          <a:effectLst/>
                          <a:latin typeface="Arial" panose="020B0604020202020204" pitchFamily="34" charset="0"/>
                        </a:rPr>
                        <a:t>42,749.50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a:solidFill>
                            <a:schemeClr val="bg1"/>
                          </a:solidFill>
                          <a:effectLst/>
                          <a:latin typeface="Arial" panose="020B0604020202020204" pitchFamily="34" charset="0"/>
                        </a:rPr>
                        <a:t>38,108.60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r>
              <a:tr h="518160">
                <a:tc>
                  <a:txBody>
                    <a:bodyPr/>
                    <a:lstStyle/>
                    <a:p>
                      <a:pPr algn="ctr" fontAlgn="b"/>
                      <a:r>
                        <a:rPr lang="en-US" sz="1800" b="1" i="0" u="none" strike="noStrike">
                          <a:solidFill>
                            <a:schemeClr val="bg1"/>
                          </a:solidFill>
                          <a:effectLst/>
                          <a:latin typeface="Arial" panose="020B0604020202020204" pitchFamily="34" charset="0"/>
                        </a:rPr>
                        <a:t>3rd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800" b="0" i="0" u="none" strike="noStrike">
                          <a:solidFill>
                            <a:schemeClr val="bg1"/>
                          </a:solidFill>
                          <a:effectLst/>
                          <a:latin typeface="Arial" panose="020B0604020202020204" pitchFamily="34" charset="0"/>
                        </a:rPr>
                        <a:t>33,045.09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a:solidFill>
                            <a:schemeClr val="bg1"/>
                          </a:solidFill>
                          <a:effectLst/>
                          <a:latin typeface="Arial" panose="020B0604020202020204" pitchFamily="34" charset="0"/>
                        </a:rPr>
                        <a:t>35,042.46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dirty="0">
                          <a:solidFill>
                            <a:schemeClr val="bg1"/>
                          </a:solidFill>
                          <a:effectLst/>
                          <a:latin typeface="Arial" panose="020B0604020202020204" pitchFamily="34" charset="0"/>
                        </a:rPr>
                        <a:t>43,418.46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dirty="0">
                          <a:solidFill>
                            <a:schemeClr val="bg1"/>
                          </a:solidFill>
                          <a:effectLst/>
                          <a:latin typeface="Arial" panose="020B0604020202020204" pitchFamily="34" charset="0"/>
                        </a:rPr>
                        <a:t>42,808.61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dirty="0">
                          <a:solidFill>
                            <a:schemeClr val="bg1"/>
                          </a:solidFill>
                          <a:effectLst/>
                          <a:latin typeface="Arial" panose="020B0604020202020204" pitchFamily="34" charset="0"/>
                        </a:rPr>
                        <a:t>40,096.48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r>
              <a:tr h="518160">
                <a:tc>
                  <a:txBody>
                    <a:bodyPr/>
                    <a:lstStyle/>
                    <a:p>
                      <a:pPr algn="ctr" fontAlgn="b"/>
                      <a:r>
                        <a:rPr lang="en-US" sz="1800" b="1" i="0" u="none" strike="noStrike">
                          <a:solidFill>
                            <a:schemeClr val="bg1"/>
                          </a:solidFill>
                          <a:effectLst/>
                          <a:latin typeface="Arial" panose="020B0604020202020204" pitchFamily="34" charset="0"/>
                        </a:rPr>
                        <a:t>4th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800" b="0" i="0" u="none" strike="noStrike">
                          <a:solidFill>
                            <a:schemeClr val="bg1"/>
                          </a:solidFill>
                          <a:effectLst/>
                          <a:latin typeface="Arial" panose="020B0604020202020204" pitchFamily="34" charset="0"/>
                        </a:rPr>
                        <a:t>32,458.51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a:solidFill>
                            <a:schemeClr val="bg1"/>
                          </a:solidFill>
                          <a:effectLst/>
                          <a:latin typeface="Arial" panose="020B0604020202020204" pitchFamily="34" charset="0"/>
                        </a:rPr>
                        <a:t>36,156.75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a:solidFill>
                            <a:schemeClr val="bg1"/>
                          </a:solidFill>
                          <a:effectLst/>
                          <a:latin typeface="Arial" panose="020B0604020202020204" pitchFamily="34" charset="0"/>
                        </a:rPr>
                        <a:t>44,520.37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a:solidFill>
                            <a:schemeClr val="bg1"/>
                          </a:solidFill>
                          <a:effectLst/>
                          <a:latin typeface="Arial" panose="020B0604020202020204" pitchFamily="34" charset="0"/>
                        </a:rPr>
                        <a:t>42,362.61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algn="r" fontAlgn="b"/>
                      <a:r>
                        <a:rPr lang="en-US" sz="1800" b="0" i="0" u="none" strike="noStrike" dirty="0">
                          <a:solidFill>
                            <a:schemeClr val="bg1"/>
                          </a:solidFill>
                          <a:effectLst/>
                          <a:latin typeface="Arial" panose="020B0604020202020204" pitchFamily="34" charset="0"/>
                        </a:rPr>
                        <a:t>40,606.42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r>
              <a:tr h="259080">
                <a:tc>
                  <a:txBody>
                    <a:bodyPr/>
                    <a:lstStyle/>
                    <a:p>
                      <a:pPr algn="ctr" fontAlgn="b"/>
                      <a:r>
                        <a:rPr lang="en-US" sz="1800" b="1" i="0" u="none" strike="noStrike">
                          <a:solidFill>
                            <a:schemeClr val="bg1"/>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800" b="1" i="0" u="none" strike="noStrike">
                          <a:solidFill>
                            <a:schemeClr val="bg1"/>
                          </a:solidFill>
                          <a:effectLst/>
                          <a:latin typeface="Arial" panose="020B0604020202020204" pitchFamily="34" charset="0"/>
                        </a:rPr>
                        <a:t>129,826.11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800" b="1" i="0" u="none" strike="noStrike">
                          <a:solidFill>
                            <a:schemeClr val="bg1"/>
                          </a:solidFill>
                          <a:effectLst/>
                          <a:latin typeface="Arial" panose="020B0604020202020204" pitchFamily="34" charset="0"/>
                        </a:rPr>
                        <a:t>138,952.77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800" b="1" i="0" u="none" strike="noStrike">
                          <a:solidFill>
                            <a:schemeClr val="bg1"/>
                          </a:solidFill>
                          <a:effectLst/>
                          <a:latin typeface="Arial" panose="020B0604020202020204" pitchFamily="34" charset="0"/>
                        </a:rPr>
                        <a:t>162,114.70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800" b="1" i="0" u="none" strike="noStrike">
                          <a:solidFill>
                            <a:schemeClr val="bg1"/>
                          </a:solidFill>
                          <a:effectLst/>
                          <a:latin typeface="Arial" panose="020B0604020202020204" pitchFamily="34" charset="0"/>
                        </a:rPr>
                        <a:t>171,995.02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800" b="1" i="0" u="none" strike="noStrike" dirty="0">
                          <a:solidFill>
                            <a:schemeClr val="bg1"/>
                          </a:solidFill>
                          <a:effectLst/>
                          <a:latin typeface="Arial" panose="020B0604020202020204" pitchFamily="34" charset="0"/>
                        </a:rPr>
                        <a:t>162,307.52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30225" y="228600"/>
            <a:ext cx="9070975"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2484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ClrTx/>
              <a:buFontTx/>
              <a:buNone/>
            </a:pPr>
            <a:r>
              <a:rPr lang="en-US" altLang="en-US" sz="2800" b="1" dirty="0">
                <a:solidFill>
                  <a:schemeClr val="tx1"/>
                </a:solidFill>
              </a:rPr>
              <a:t>Total Air Imports (In Tons</a:t>
            </a:r>
            <a:r>
              <a:rPr lang="en-US" altLang="en-US" sz="2800" b="1" dirty="0" smtClean="0">
                <a:solidFill>
                  <a:schemeClr val="tx1"/>
                </a:solidFill>
              </a:rPr>
              <a:t>) Month On Month</a:t>
            </a:r>
            <a:endParaRPr lang="en-US" altLang="en-US" sz="2800" b="1" dirty="0">
              <a:solidFill>
                <a:schemeClr val="tx1"/>
              </a:solidFill>
            </a:endParaRPr>
          </a:p>
        </p:txBody>
      </p:sp>
      <p:sp>
        <p:nvSpPr>
          <p:cNvPr id="6" name="Rectangle 4"/>
          <p:cNvSpPr>
            <a:spLocks noChangeArrowheads="1"/>
          </p:cNvSpPr>
          <p:nvPr/>
        </p:nvSpPr>
        <p:spPr bwMode="auto">
          <a:xfrm>
            <a:off x="150890" y="6592619"/>
            <a:ext cx="9766223" cy="803408"/>
          </a:xfrm>
          <a:prstGeom prst="rect">
            <a:avLst/>
          </a:prstGeom>
          <a:solidFill>
            <a:srgbClr val="00B0F0">
              <a:alpha val="63136"/>
            </a:srgbClr>
          </a:solidFill>
          <a:ln w="9525" algn="ctr">
            <a:solidFill>
              <a:schemeClr val="tx1"/>
            </a:solidFill>
            <a:round/>
            <a:headEnd/>
            <a:tailEnd/>
          </a:ln>
        </p:spPr>
        <p:txBody>
          <a:bodyPr/>
          <a:lstStyle/>
          <a:p>
            <a:pPr marL="171450" indent="-171450">
              <a:buFont typeface="Arial" panose="020B0604020202020204" pitchFamily="34" charset="0"/>
              <a:buChar char="•"/>
            </a:pPr>
            <a:r>
              <a:rPr lang="en-US" altLang="en-US" sz="1600" b="1" dirty="0" smtClean="0"/>
              <a:t>Month of month volume comparison also shows that the drop of import volume in April followed by Easter Attack never fully recovered, however we see the gap compared to 2018 has narrowed down coming to the end of 2019 </a:t>
            </a:r>
            <a:endParaRPr lang="en-US" altLang="en-US" sz="1600" b="1" dirty="0"/>
          </a:p>
        </p:txBody>
      </p:sp>
      <p:graphicFrame>
        <p:nvGraphicFramePr>
          <p:cNvPr id="8" name="Chart 7"/>
          <p:cNvGraphicFramePr>
            <a:graphicFrameLocks/>
          </p:cNvGraphicFramePr>
          <p:nvPr>
            <p:extLst>
              <p:ext uri="{D42A27DB-BD31-4B8C-83A1-F6EECF244321}">
                <p14:modId xmlns="" xmlns:p14="http://schemas.microsoft.com/office/powerpoint/2010/main" val="724937512"/>
              </p:ext>
            </p:extLst>
          </p:nvPr>
        </p:nvGraphicFramePr>
        <p:xfrm>
          <a:off x="150890" y="841375"/>
          <a:ext cx="9690018" cy="23106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 xmlns:p14="http://schemas.microsoft.com/office/powerpoint/2010/main" val="1381892871"/>
              </p:ext>
            </p:extLst>
          </p:nvPr>
        </p:nvGraphicFramePr>
        <p:xfrm>
          <a:off x="150892" y="3152053"/>
          <a:ext cx="9690014" cy="3440570"/>
        </p:xfrm>
        <a:graphic>
          <a:graphicData uri="http://schemas.openxmlformats.org/drawingml/2006/table">
            <a:tbl>
              <a:tblPr/>
              <a:tblGrid>
                <a:gridCol w="1836844"/>
                <a:gridCol w="1517392"/>
                <a:gridCol w="1517392"/>
                <a:gridCol w="1517392"/>
                <a:gridCol w="1517392"/>
                <a:gridCol w="1783602"/>
              </a:tblGrid>
              <a:tr h="245755">
                <a:tc>
                  <a:txBody>
                    <a:bodyPr/>
                    <a:lstStyle/>
                    <a:p>
                      <a:pPr algn="ctr" fontAlgn="b"/>
                      <a:r>
                        <a:rPr lang="en-US" sz="1400" b="1"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245755">
                <a:tc>
                  <a:txBody>
                    <a:bodyPr/>
                    <a:lstStyle/>
                    <a:p>
                      <a:pPr algn="ctr" fontAlgn="b"/>
                      <a:r>
                        <a:rPr lang="en-US" sz="1400" b="1" i="0" u="none" strike="noStrike">
                          <a:solidFill>
                            <a:srgbClr val="000000"/>
                          </a:solidFill>
                          <a:effectLst/>
                          <a:latin typeface="Arial" panose="020B0604020202020204" pitchFamily="34" charset="0"/>
                        </a:rPr>
                        <a:t>Jan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3,429.92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4,085.15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4,846.30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4,649.34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4,590.66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5755">
                <a:tc>
                  <a:txBody>
                    <a:bodyPr/>
                    <a:lstStyle/>
                    <a:p>
                      <a:pPr algn="ctr" fontAlgn="b"/>
                      <a:r>
                        <a:rPr lang="en-US" sz="1400" b="1" i="0" u="none" strike="noStrike">
                          <a:solidFill>
                            <a:srgbClr val="000000"/>
                          </a:solidFill>
                          <a:effectLst/>
                          <a:latin typeface="Arial" panose="020B0604020202020204" pitchFamily="34" charset="0"/>
                        </a:rPr>
                        <a:t>Feb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3,120.15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3,848.90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3,967.79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4,104.60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3,530.99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5755">
                <a:tc>
                  <a:txBody>
                    <a:bodyPr/>
                    <a:lstStyle/>
                    <a:p>
                      <a:pPr algn="ctr" fontAlgn="b"/>
                      <a:r>
                        <a:rPr lang="en-US" sz="1400" b="1" i="0" u="none" strike="noStrike">
                          <a:solidFill>
                            <a:srgbClr val="000000"/>
                          </a:solidFill>
                          <a:effectLst/>
                          <a:latin typeface="Arial" panose="020B0604020202020204" pitchFamily="34" charset="0"/>
                        </a:rPr>
                        <a:t>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4,183.99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5,644.30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5,851.84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4,852.32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5,320.53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5755">
                <a:tc>
                  <a:txBody>
                    <a:bodyPr/>
                    <a:lstStyle/>
                    <a:p>
                      <a:pPr algn="ctr" fontAlgn="b"/>
                      <a:r>
                        <a:rPr lang="en-US" sz="1400" b="1" i="0" u="none" strike="noStrike">
                          <a:solidFill>
                            <a:srgbClr val="000000"/>
                          </a:solidFill>
                          <a:effectLst/>
                          <a:latin typeface="Arial" panose="020B0604020202020204" pitchFamily="34" charset="0"/>
                        </a:rPr>
                        <a:t>Apr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3,298.26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4,310.27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4,303.10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4,055.56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3,733.33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5755">
                <a:tc>
                  <a:txBody>
                    <a:bodyPr/>
                    <a:lstStyle/>
                    <a:p>
                      <a:pPr algn="ctr" fontAlgn="b"/>
                      <a:r>
                        <a:rPr lang="en-US" sz="1400" b="1" i="0" u="none" strike="noStrike">
                          <a:solidFill>
                            <a:srgbClr val="000000"/>
                          </a:solidFill>
                          <a:effectLst/>
                          <a:latin typeface="Arial" panose="020B060402020202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3,859.04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5,458.26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4,771.02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4,774.01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4,242.23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5755">
                <a:tc>
                  <a:txBody>
                    <a:bodyPr/>
                    <a:lstStyle/>
                    <a:p>
                      <a:pPr algn="ctr" fontAlgn="b"/>
                      <a:r>
                        <a:rPr lang="en-US" sz="1400" b="1" i="0" u="none" strike="noStrike">
                          <a:solidFill>
                            <a:srgbClr val="000000"/>
                          </a:solidFill>
                          <a:effectLst/>
                          <a:latin typeface="Arial" panose="020B0604020202020204" pitchFamily="34" charset="0"/>
                        </a:rPr>
                        <a:t>Jun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3,795.06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6,057.82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4,919.39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4,757.45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4,150.59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5755">
                <a:tc>
                  <a:txBody>
                    <a:bodyPr/>
                    <a:lstStyle/>
                    <a:p>
                      <a:pPr algn="ctr" fontAlgn="b"/>
                      <a:r>
                        <a:rPr lang="en-US" sz="1400" b="1" i="0" u="none" strike="noStrike">
                          <a:solidFill>
                            <a:srgbClr val="000000"/>
                          </a:solidFill>
                          <a:effectLst/>
                          <a:latin typeface="Arial" panose="020B0604020202020204" pitchFamily="34" charset="0"/>
                        </a:rPr>
                        <a:t>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3,870.49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5,064.26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4,942.53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5,526.74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4,706.83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5755">
                <a:tc>
                  <a:txBody>
                    <a:bodyPr/>
                    <a:lstStyle/>
                    <a:p>
                      <a:pPr algn="ctr" fontAlgn="b"/>
                      <a:r>
                        <a:rPr lang="en-US" sz="1400" b="1" i="0" u="none" strike="noStrike">
                          <a:solidFill>
                            <a:srgbClr val="000000"/>
                          </a:solidFill>
                          <a:effectLst/>
                          <a:latin typeface="Arial" panose="020B0604020202020204" pitchFamily="34" charset="0"/>
                        </a:rPr>
                        <a:t>Aug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3,697.21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4,844.06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5,129.65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5,252.79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4,454.15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5755">
                <a:tc>
                  <a:txBody>
                    <a:bodyPr/>
                    <a:lstStyle/>
                    <a:p>
                      <a:pPr algn="ctr" fontAlgn="b"/>
                      <a:r>
                        <a:rPr lang="en-US" sz="1400" b="1" i="0" u="none" strike="noStrike">
                          <a:solidFill>
                            <a:srgbClr val="000000"/>
                          </a:solidFill>
                          <a:effectLst/>
                          <a:latin typeface="Arial" panose="020B0604020202020204" pitchFamily="34" charset="0"/>
                        </a:rPr>
                        <a:t>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3,961.04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4,966.18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5,252.33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5,251.96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4,948.86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5755">
                <a:tc>
                  <a:txBody>
                    <a:bodyPr/>
                    <a:lstStyle/>
                    <a:p>
                      <a:pPr algn="ctr" fontAlgn="b"/>
                      <a:r>
                        <a:rPr lang="en-US" sz="1400" b="1" i="0" u="none" strike="noStrike">
                          <a:solidFill>
                            <a:srgbClr val="000000"/>
                          </a:solidFill>
                          <a:effectLst/>
                          <a:latin typeface="Arial" panose="020B0604020202020204" pitchFamily="34" charset="0"/>
                        </a:rPr>
                        <a:t>Oct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4,686.75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5,789.04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5,188.10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5,539.59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5,178.20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5755">
                <a:tc>
                  <a:txBody>
                    <a:bodyPr/>
                    <a:lstStyle/>
                    <a:p>
                      <a:pPr algn="ctr" fontAlgn="b"/>
                      <a:r>
                        <a:rPr lang="en-US" sz="1400" b="1" i="0" u="none" strike="noStrike">
                          <a:solidFill>
                            <a:srgbClr val="000000"/>
                          </a:solidFill>
                          <a:effectLst/>
                          <a:latin typeface="Arial" panose="020B0604020202020204" pitchFamily="34" charset="0"/>
                        </a:rPr>
                        <a:t>Nov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4,439.48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5,407.82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5,658.03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5,228.63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4,827.20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5755">
                <a:tc>
                  <a:txBody>
                    <a:bodyPr/>
                    <a:lstStyle/>
                    <a:p>
                      <a:pPr algn="ctr" fontAlgn="b"/>
                      <a:r>
                        <a:rPr lang="en-US" sz="1400" b="1" i="0" u="none" strike="noStrike">
                          <a:solidFill>
                            <a:srgbClr val="000000"/>
                          </a:solidFill>
                          <a:effectLst/>
                          <a:latin typeface="Arial" panose="020B0604020202020204" pitchFamily="34" charset="0"/>
                        </a:rPr>
                        <a:t>Dec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0" i="0" u="none" strike="noStrike">
                          <a:solidFill>
                            <a:srgbClr val="000000"/>
                          </a:solidFill>
                          <a:effectLst/>
                          <a:latin typeface="Arial" panose="020B0604020202020204" pitchFamily="34" charset="0"/>
                        </a:rPr>
                        <a:t>4,232.48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5,366.05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5,205.97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5,278.39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Arial" panose="020B0604020202020204" pitchFamily="34" charset="0"/>
                        </a:rPr>
                        <a:t>4,886.43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5755">
                <a:tc>
                  <a:txBody>
                    <a:bodyPr/>
                    <a:lstStyle/>
                    <a:p>
                      <a:pPr algn="ctr" fontAlgn="b"/>
                      <a:r>
                        <a:rPr lang="en-US" sz="1400" b="1" i="0" u="none" strike="noStrike" dirty="0">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46,573.86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60,842.10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60,036.04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59,271.38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dirty="0">
                          <a:solidFill>
                            <a:srgbClr val="000000"/>
                          </a:solidFill>
                          <a:effectLst/>
                          <a:latin typeface="Arial" panose="020B0604020202020204" pitchFamily="34" charset="0"/>
                        </a:rPr>
                        <a:t>54,569.99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0225" y="228600"/>
            <a:ext cx="9070975"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2484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ClrTx/>
              <a:buFontTx/>
              <a:buNone/>
            </a:pPr>
            <a:r>
              <a:rPr lang="en-US" altLang="en-US" sz="2800" b="1">
                <a:solidFill>
                  <a:schemeClr val="tx1"/>
                </a:solidFill>
              </a:rPr>
              <a:t>Total Air Imports (In Tons) Quarterly</a:t>
            </a:r>
          </a:p>
        </p:txBody>
      </p:sp>
      <p:sp>
        <p:nvSpPr>
          <p:cNvPr id="5123" name="Rectangle 4"/>
          <p:cNvSpPr>
            <a:spLocks noChangeArrowheads="1"/>
          </p:cNvSpPr>
          <p:nvPr/>
        </p:nvSpPr>
        <p:spPr bwMode="auto">
          <a:xfrm>
            <a:off x="150890" y="6592619"/>
            <a:ext cx="9766223" cy="803408"/>
          </a:xfrm>
          <a:prstGeom prst="rect">
            <a:avLst/>
          </a:prstGeom>
          <a:solidFill>
            <a:srgbClr val="00B0F0">
              <a:alpha val="63136"/>
            </a:srgbClr>
          </a:solidFill>
          <a:ln w="9525" algn="ctr">
            <a:solidFill>
              <a:schemeClr val="tx1"/>
            </a:solidFill>
            <a:round/>
            <a:headEnd/>
            <a:tailEnd/>
          </a:ln>
        </p:spPr>
        <p:txBody>
          <a:bodyPr/>
          <a:lstStyle/>
          <a:p>
            <a:pPr marL="285750" indent="-285750">
              <a:buFont typeface="Arial" panose="020B0604020202020204" pitchFamily="34" charset="0"/>
              <a:buChar char="•"/>
            </a:pPr>
            <a:r>
              <a:rPr lang="en-US" altLang="en-US" sz="1400" b="1" dirty="0" smtClean="0"/>
              <a:t>2019 Q4 has exceeded the Q3 import volume, by about 800 tons</a:t>
            </a:r>
          </a:p>
          <a:p>
            <a:pPr marL="285750" indent="-285750">
              <a:buFont typeface="Arial" panose="020B0604020202020204" pitchFamily="34" charset="0"/>
              <a:buChar char="•"/>
            </a:pPr>
            <a:r>
              <a:rPr lang="en-US" altLang="en-US" sz="1400" b="1" dirty="0" smtClean="0"/>
              <a:t>Full year 2019 volume is considerably less than 2018, 2017 and 2016 overall volumes. The import volume has been consistently behind that of 2018 since Q2</a:t>
            </a:r>
          </a:p>
          <a:p>
            <a:endParaRPr lang="en-US" altLang="en-US" sz="1200" dirty="0"/>
          </a:p>
        </p:txBody>
      </p:sp>
      <p:graphicFrame>
        <p:nvGraphicFramePr>
          <p:cNvPr id="6" name="Chart 5"/>
          <p:cNvGraphicFramePr>
            <a:graphicFrameLocks/>
          </p:cNvGraphicFramePr>
          <p:nvPr>
            <p:extLst>
              <p:ext uri="{D42A27DB-BD31-4B8C-83A1-F6EECF244321}">
                <p14:modId xmlns="" xmlns:p14="http://schemas.microsoft.com/office/powerpoint/2010/main" val="1409979677"/>
              </p:ext>
            </p:extLst>
          </p:nvPr>
        </p:nvGraphicFramePr>
        <p:xfrm>
          <a:off x="150890" y="1218337"/>
          <a:ext cx="9690024" cy="31296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 xmlns:p14="http://schemas.microsoft.com/office/powerpoint/2010/main" val="1519565520"/>
              </p:ext>
            </p:extLst>
          </p:nvPr>
        </p:nvGraphicFramePr>
        <p:xfrm>
          <a:off x="185736" y="4465637"/>
          <a:ext cx="9655177" cy="2126982"/>
        </p:xfrm>
        <a:graphic>
          <a:graphicData uri="http://schemas.openxmlformats.org/drawingml/2006/table">
            <a:tbl>
              <a:tblPr/>
              <a:tblGrid>
                <a:gridCol w="1830240"/>
                <a:gridCol w="1511937"/>
                <a:gridCol w="1511937"/>
                <a:gridCol w="1511937"/>
                <a:gridCol w="1511937"/>
                <a:gridCol w="1777189"/>
              </a:tblGrid>
              <a:tr h="354497">
                <a:tc>
                  <a:txBody>
                    <a:bodyPr/>
                    <a:lstStyle/>
                    <a:p>
                      <a:pPr algn="l" fontAlgn="b"/>
                      <a:r>
                        <a:rPr lang="en-US" sz="1800" b="0" i="0" u="none" strike="noStrike" dirty="0">
                          <a:solidFill>
                            <a:schemeClr val="bg1"/>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bg1"/>
                          </a:solidFill>
                          <a:effectLst/>
                          <a:latin typeface="Arial" panose="020B060402020202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800" b="1" i="0" u="none" strike="noStrike">
                          <a:solidFill>
                            <a:schemeClr val="bg1"/>
                          </a:solidFill>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800" b="1" i="0" u="none" strike="noStrike">
                          <a:solidFill>
                            <a:schemeClr val="bg1"/>
                          </a:solidFill>
                          <a:effectLst/>
                          <a:latin typeface="Arial" panose="020B060402020202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800" b="1" i="0" u="none" strike="noStrike">
                          <a:solidFill>
                            <a:schemeClr val="bg1"/>
                          </a:solidFill>
                          <a:effectLst/>
                          <a:latin typeface="Arial" panose="020B060402020202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800" b="1" i="0" u="none" strike="noStrike">
                          <a:solidFill>
                            <a:schemeClr val="bg1"/>
                          </a:solidFill>
                          <a:effectLst/>
                          <a:latin typeface="Arial" panose="020B060402020202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354497">
                <a:tc>
                  <a:txBody>
                    <a:bodyPr/>
                    <a:lstStyle/>
                    <a:p>
                      <a:pPr algn="ctr" fontAlgn="b"/>
                      <a:r>
                        <a:rPr lang="en-US" sz="1800" b="1" i="0" u="none" strike="noStrike">
                          <a:solidFill>
                            <a:schemeClr val="bg1"/>
                          </a:solidFill>
                          <a:effectLst/>
                          <a:latin typeface="Arial" panose="020B0604020202020204" pitchFamily="34" charset="0"/>
                        </a:rPr>
                        <a:t>1st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800" b="0" i="0" u="none" strike="noStrike" dirty="0">
                          <a:solidFill>
                            <a:schemeClr val="bg1"/>
                          </a:solidFill>
                          <a:effectLst/>
                          <a:latin typeface="Arial" panose="020B0604020202020204" pitchFamily="34" charset="0"/>
                        </a:rPr>
                        <a:t>10,734.07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dirty="0">
                          <a:solidFill>
                            <a:schemeClr val="bg1"/>
                          </a:solidFill>
                          <a:effectLst/>
                          <a:latin typeface="Arial" panose="020B0604020202020204" pitchFamily="34" charset="0"/>
                        </a:rPr>
                        <a:t>13,578.36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14,665.93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13,606.26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13,442.18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54497">
                <a:tc>
                  <a:txBody>
                    <a:bodyPr/>
                    <a:lstStyle/>
                    <a:p>
                      <a:pPr algn="ctr" fontAlgn="b"/>
                      <a:r>
                        <a:rPr lang="en-US" sz="1800" b="1" i="0" u="none" strike="noStrike">
                          <a:solidFill>
                            <a:schemeClr val="bg1"/>
                          </a:solidFill>
                          <a:effectLst/>
                          <a:latin typeface="Arial" panose="020B0604020202020204" pitchFamily="34" charset="0"/>
                        </a:rPr>
                        <a:t>2nd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800" b="0" i="0" u="none" strike="noStrike">
                          <a:solidFill>
                            <a:schemeClr val="bg1"/>
                          </a:solidFill>
                          <a:effectLst/>
                          <a:latin typeface="Arial" panose="020B0604020202020204" pitchFamily="34" charset="0"/>
                        </a:rPr>
                        <a:t>10,952.36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dirty="0">
                          <a:solidFill>
                            <a:schemeClr val="bg1"/>
                          </a:solidFill>
                          <a:effectLst/>
                          <a:latin typeface="Arial" panose="020B0604020202020204" pitchFamily="34" charset="0"/>
                        </a:rPr>
                        <a:t>15,826.35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dirty="0">
                          <a:solidFill>
                            <a:schemeClr val="bg1"/>
                          </a:solidFill>
                          <a:effectLst/>
                          <a:latin typeface="Arial" panose="020B0604020202020204" pitchFamily="34" charset="0"/>
                        </a:rPr>
                        <a:t>13,993.52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13,587.01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12,126.14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54497">
                <a:tc>
                  <a:txBody>
                    <a:bodyPr/>
                    <a:lstStyle/>
                    <a:p>
                      <a:pPr algn="ctr" fontAlgn="b"/>
                      <a:r>
                        <a:rPr lang="en-US" sz="1800" b="1" i="0" u="none" strike="noStrike">
                          <a:solidFill>
                            <a:schemeClr val="bg1"/>
                          </a:solidFill>
                          <a:effectLst/>
                          <a:latin typeface="Arial" panose="020B0604020202020204" pitchFamily="34" charset="0"/>
                        </a:rPr>
                        <a:t>3rd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800" b="0" i="0" u="none" strike="noStrike">
                          <a:solidFill>
                            <a:schemeClr val="bg1"/>
                          </a:solidFill>
                          <a:effectLst/>
                          <a:latin typeface="Arial" panose="020B0604020202020204" pitchFamily="34" charset="0"/>
                        </a:rPr>
                        <a:t>11,528.73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14,874.50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dirty="0">
                          <a:solidFill>
                            <a:schemeClr val="bg1"/>
                          </a:solidFill>
                          <a:effectLst/>
                          <a:latin typeface="Arial" panose="020B0604020202020204" pitchFamily="34" charset="0"/>
                        </a:rPr>
                        <a:t>15,324.50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dirty="0">
                          <a:solidFill>
                            <a:schemeClr val="bg1"/>
                          </a:solidFill>
                          <a:effectLst/>
                          <a:latin typeface="Arial" panose="020B0604020202020204" pitchFamily="34" charset="0"/>
                        </a:rPr>
                        <a:t>16,031.50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14,109.84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54497">
                <a:tc>
                  <a:txBody>
                    <a:bodyPr/>
                    <a:lstStyle/>
                    <a:p>
                      <a:pPr algn="ctr" fontAlgn="b"/>
                      <a:r>
                        <a:rPr lang="en-US" sz="1800" b="1" i="0" u="none" strike="noStrike">
                          <a:solidFill>
                            <a:schemeClr val="bg1"/>
                          </a:solidFill>
                          <a:effectLst/>
                          <a:latin typeface="Arial" panose="020B0604020202020204" pitchFamily="34" charset="0"/>
                        </a:rPr>
                        <a:t>4th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800" b="0" i="0" u="none" strike="noStrike" dirty="0">
                          <a:solidFill>
                            <a:schemeClr val="bg1"/>
                          </a:solidFill>
                          <a:effectLst/>
                          <a:latin typeface="Arial" panose="020B0604020202020204" pitchFamily="34" charset="0"/>
                        </a:rPr>
                        <a:t>13,358.71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16,562.90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16,052.10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dirty="0">
                          <a:solidFill>
                            <a:schemeClr val="bg1"/>
                          </a:solidFill>
                          <a:effectLst/>
                          <a:latin typeface="Arial" panose="020B0604020202020204" pitchFamily="34" charset="0"/>
                        </a:rPr>
                        <a:t>16,046.61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dirty="0">
                          <a:solidFill>
                            <a:schemeClr val="bg1"/>
                          </a:solidFill>
                          <a:effectLst/>
                          <a:latin typeface="Arial" panose="020B0604020202020204" pitchFamily="34" charset="0"/>
                        </a:rPr>
                        <a:t>14,891.83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54497">
                <a:tc>
                  <a:txBody>
                    <a:bodyPr/>
                    <a:lstStyle/>
                    <a:p>
                      <a:pPr algn="ctr" fontAlgn="b"/>
                      <a:r>
                        <a:rPr lang="en-US" sz="1800" b="1" i="0" u="none" strike="noStrike" dirty="0">
                          <a:solidFill>
                            <a:schemeClr val="bg1"/>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800" b="1" i="0" u="none" strike="noStrike">
                          <a:solidFill>
                            <a:schemeClr val="bg1"/>
                          </a:solidFill>
                          <a:effectLst/>
                          <a:latin typeface="Arial" panose="020B0604020202020204" pitchFamily="34" charset="0"/>
                        </a:rPr>
                        <a:t>46,573.87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800" b="1" i="0" u="none" strike="noStrike" dirty="0">
                          <a:solidFill>
                            <a:schemeClr val="bg1"/>
                          </a:solidFill>
                          <a:effectLst/>
                          <a:latin typeface="Arial" panose="020B0604020202020204" pitchFamily="34" charset="0"/>
                        </a:rPr>
                        <a:t>60,842.11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800" b="1" i="0" u="none" strike="noStrike" dirty="0">
                          <a:solidFill>
                            <a:schemeClr val="bg1"/>
                          </a:solidFill>
                          <a:effectLst/>
                          <a:latin typeface="Arial" panose="020B0604020202020204" pitchFamily="34" charset="0"/>
                        </a:rPr>
                        <a:t>60,036.05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800" b="1" i="0" u="none" strike="noStrike">
                          <a:solidFill>
                            <a:schemeClr val="bg1"/>
                          </a:solidFill>
                          <a:effectLst/>
                          <a:latin typeface="Arial" panose="020B0604020202020204" pitchFamily="34" charset="0"/>
                        </a:rPr>
                        <a:t>59,271.39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800" b="1" i="0" u="none" strike="noStrike" dirty="0">
                          <a:solidFill>
                            <a:schemeClr val="bg1"/>
                          </a:solidFill>
                          <a:effectLst/>
                          <a:latin typeface="Arial" panose="020B0604020202020204" pitchFamily="34" charset="0"/>
                        </a:rPr>
                        <a:t>54,569.99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0225" y="228600"/>
            <a:ext cx="9070975"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2484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ClrTx/>
              <a:buFontTx/>
              <a:buNone/>
            </a:pPr>
            <a:r>
              <a:rPr lang="en-US" altLang="en-US" sz="2800" b="1" dirty="0">
                <a:solidFill>
                  <a:schemeClr val="tx1"/>
                </a:solidFill>
              </a:rPr>
              <a:t>Total Air Transshipments (In Tons) Quarterly</a:t>
            </a:r>
          </a:p>
        </p:txBody>
      </p:sp>
      <p:sp>
        <p:nvSpPr>
          <p:cNvPr id="7171" name="Rectangle 4"/>
          <p:cNvSpPr>
            <a:spLocks noChangeArrowheads="1"/>
          </p:cNvSpPr>
          <p:nvPr/>
        </p:nvSpPr>
        <p:spPr bwMode="auto">
          <a:xfrm>
            <a:off x="163514" y="6599236"/>
            <a:ext cx="9753600" cy="685801"/>
          </a:xfrm>
          <a:prstGeom prst="rect">
            <a:avLst/>
          </a:prstGeom>
          <a:solidFill>
            <a:srgbClr val="00B0F0">
              <a:alpha val="63136"/>
            </a:srgbClr>
          </a:solidFill>
          <a:ln w="9525" algn="ctr">
            <a:solidFill>
              <a:schemeClr val="tx1"/>
            </a:solidFill>
            <a:round/>
            <a:headEnd/>
            <a:tailEnd/>
          </a:ln>
        </p:spPr>
        <p:txBody>
          <a:bodyPr/>
          <a:lstStyle/>
          <a:p>
            <a:pPr>
              <a:buFont typeface="Arial" panose="020B0604020202020204" pitchFamily="34" charset="0"/>
              <a:buChar char="•"/>
            </a:pPr>
            <a:r>
              <a:rPr lang="en-US" altLang="en-US" sz="1400" b="1" dirty="0" smtClean="0"/>
              <a:t>Q4 has shown an improvement in transshipments compared to Q3.</a:t>
            </a:r>
          </a:p>
          <a:p>
            <a:pPr>
              <a:buFont typeface="Arial" panose="020B0604020202020204" pitchFamily="34" charset="0"/>
              <a:buChar char="•"/>
            </a:pPr>
            <a:r>
              <a:rPr lang="en-US" altLang="en-US" sz="1400" b="1" dirty="0" smtClean="0"/>
              <a:t>However 2019 </a:t>
            </a:r>
            <a:r>
              <a:rPr lang="en-US" altLang="en-US" sz="1400" b="1" dirty="0"/>
              <a:t>f</a:t>
            </a:r>
            <a:r>
              <a:rPr lang="en-US" altLang="en-US" sz="1400" b="1" dirty="0" smtClean="0"/>
              <a:t>ull </a:t>
            </a:r>
            <a:r>
              <a:rPr lang="en-US" altLang="en-US" sz="1400" b="1" dirty="0"/>
              <a:t>y</a:t>
            </a:r>
            <a:r>
              <a:rPr lang="en-US" altLang="en-US" sz="1400" b="1" dirty="0" smtClean="0"/>
              <a:t>ear </a:t>
            </a:r>
            <a:r>
              <a:rPr lang="en-US" altLang="en-US" sz="1400" b="1" dirty="0"/>
              <a:t>v</a:t>
            </a:r>
            <a:r>
              <a:rPr lang="en-US" altLang="en-US" sz="1400" b="1" dirty="0" smtClean="0"/>
              <a:t>olume is 11.09% behind the volume handled in 2018, except for Q4 all other quarters has consistently been behind that of 2018</a:t>
            </a:r>
            <a:endParaRPr lang="en-US" altLang="en-US" sz="1400" b="1" dirty="0"/>
          </a:p>
          <a:p>
            <a:endParaRPr lang="en-US" altLang="en-US" sz="1200" b="1" dirty="0"/>
          </a:p>
        </p:txBody>
      </p:sp>
      <p:graphicFrame>
        <p:nvGraphicFramePr>
          <p:cNvPr id="7" name="Chart 6"/>
          <p:cNvGraphicFramePr>
            <a:graphicFrameLocks/>
          </p:cNvGraphicFramePr>
          <p:nvPr>
            <p:extLst>
              <p:ext uri="{D42A27DB-BD31-4B8C-83A1-F6EECF244321}">
                <p14:modId xmlns="" xmlns:p14="http://schemas.microsoft.com/office/powerpoint/2010/main" val="1180579494"/>
              </p:ext>
            </p:extLst>
          </p:nvPr>
        </p:nvGraphicFramePr>
        <p:xfrm>
          <a:off x="163513" y="993774"/>
          <a:ext cx="9677399" cy="2900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 xmlns:p14="http://schemas.microsoft.com/office/powerpoint/2010/main" val="1263728129"/>
              </p:ext>
            </p:extLst>
          </p:nvPr>
        </p:nvGraphicFramePr>
        <p:xfrm>
          <a:off x="164632" y="4046530"/>
          <a:ext cx="9676281" cy="2400306"/>
        </p:xfrm>
        <a:graphic>
          <a:graphicData uri="http://schemas.openxmlformats.org/drawingml/2006/table">
            <a:tbl>
              <a:tblPr/>
              <a:tblGrid>
                <a:gridCol w="1771764"/>
                <a:gridCol w="1588106"/>
                <a:gridCol w="2106670"/>
                <a:gridCol w="1469268"/>
                <a:gridCol w="1588106"/>
                <a:gridCol w="1152367"/>
              </a:tblGrid>
              <a:tr h="400051">
                <a:tc>
                  <a:txBody>
                    <a:bodyPr/>
                    <a:lstStyle/>
                    <a:p>
                      <a:pPr algn="l" fontAlgn="b"/>
                      <a:r>
                        <a:rPr lang="en-US" sz="1800" b="0" i="0" u="none" strike="noStrike" dirty="0">
                          <a:solidFill>
                            <a:schemeClr val="bg1"/>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bg1"/>
                          </a:solidFill>
                          <a:effectLst/>
                          <a:latin typeface="Arial" panose="020B060402020202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800" b="1" i="0" u="none" strike="noStrike">
                          <a:solidFill>
                            <a:schemeClr val="bg1"/>
                          </a:solidFill>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800" b="1" i="0" u="none" strike="noStrike">
                          <a:solidFill>
                            <a:schemeClr val="bg1"/>
                          </a:solidFill>
                          <a:effectLst/>
                          <a:latin typeface="Arial" panose="020B060402020202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800" b="1" i="0" u="none" strike="noStrike">
                          <a:solidFill>
                            <a:schemeClr val="bg1"/>
                          </a:solidFill>
                          <a:effectLst/>
                          <a:latin typeface="Arial" panose="020B060402020202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800" b="1" i="0" u="none" strike="noStrike">
                          <a:solidFill>
                            <a:schemeClr val="bg1"/>
                          </a:solidFill>
                          <a:effectLst/>
                          <a:latin typeface="Arial" panose="020B060402020202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400051">
                <a:tc>
                  <a:txBody>
                    <a:bodyPr/>
                    <a:lstStyle/>
                    <a:p>
                      <a:pPr algn="ctr" fontAlgn="b"/>
                      <a:r>
                        <a:rPr lang="en-US" sz="1800" b="1" i="0" u="none" strike="noStrike">
                          <a:solidFill>
                            <a:schemeClr val="bg1"/>
                          </a:solidFill>
                          <a:effectLst/>
                          <a:latin typeface="Arial" panose="020B0604020202020204" pitchFamily="34" charset="0"/>
                        </a:rPr>
                        <a:t>1st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800" b="0" i="0" u="none" strike="noStrike" dirty="0">
                          <a:solidFill>
                            <a:schemeClr val="bg1"/>
                          </a:solidFill>
                          <a:effectLst/>
                          <a:latin typeface="Arial" panose="020B0604020202020204" pitchFamily="34" charset="0"/>
                        </a:rPr>
                        <a:t>9,526.23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dirty="0">
                          <a:solidFill>
                            <a:schemeClr val="bg1"/>
                          </a:solidFill>
                          <a:effectLst/>
                          <a:latin typeface="Arial" panose="020B0604020202020204" pitchFamily="34" charset="0"/>
                        </a:rPr>
                        <a:t>9,174.83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dirty="0">
                          <a:solidFill>
                            <a:schemeClr val="bg1"/>
                          </a:solidFill>
                          <a:effectLst/>
                          <a:latin typeface="Arial" panose="020B0604020202020204" pitchFamily="34" charset="0"/>
                        </a:rPr>
                        <a:t>8,266.84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12,560.46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10,890.86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00051">
                <a:tc>
                  <a:txBody>
                    <a:bodyPr/>
                    <a:lstStyle/>
                    <a:p>
                      <a:pPr algn="ctr" fontAlgn="b"/>
                      <a:r>
                        <a:rPr lang="en-US" sz="1800" b="1" i="0" u="none" strike="noStrike">
                          <a:solidFill>
                            <a:schemeClr val="bg1"/>
                          </a:solidFill>
                          <a:effectLst/>
                          <a:latin typeface="Arial" panose="020B0604020202020204" pitchFamily="34" charset="0"/>
                        </a:rPr>
                        <a:t>2nd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800" b="0" i="0" u="none" strike="noStrike">
                          <a:solidFill>
                            <a:schemeClr val="bg1"/>
                          </a:solidFill>
                          <a:effectLst/>
                          <a:latin typeface="Arial" panose="020B0604020202020204" pitchFamily="34" charset="0"/>
                        </a:rPr>
                        <a:t>9,482.16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10,348.89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dirty="0">
                          <a:solidFill>
                            <a:schemeClr val="bg1"/>
                          </a:solidFill>
                          <a:effectLst/>
                          <a:latin typeface="Arial" panose="020B0604020202020204" pitchFamily="34" charset="0"/>
                        </a:rPr>
                        <a:t>10,766.31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dirty="0">
                          <a:solidFill>
                            <a:schemeClr val="bg1"/>
                          </a:solidFill>
                          <a:effectLst/>
                          <a:latin typeface="Arial" panose="020B0604020202020204" pitchFamily="34" charset="0"/>
                        </a:rPr>
                        <a:t>12,720.85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10,366.65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00051">
                <a:tc>
                  <a:txBody>
                    <a:bodyPr/>
                    <a:lstStyle/>
                    <a:p>
                      <a:pPr algn="ctr" fontAlgn="b"/>
                      <a:r>
                        <a:rPr lang="en-US" sz="1800" b="1" i="0" u="none" strike="noStrike">
                          <a:solidFill>
                            <a:schemeClr val="bg1"/>
                          </a:solidFill>
                          <a:effectLst/>
                          <a:latin typeface="Arial" panose="020B0604020202020204" pitchFamily="34" charset="0"/>
                        </a:rPr>
                        <a:t>3rd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800" b="0" i="0" u="none" strike="noStrike">
                          <a:solidFill>
                            <a:schemeClr val="bg1"/>
                          </a:solidFill>
                          <a:effectLst/>
                          <a:latin typeface="Arial" panose="020B0604020202020204" pitchFamily="34" charset="0"/>
                        </a:rPr>
                        <a:t>7,998.68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10,304.68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12,036.99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dirty="0">
                          <a:solidFill>
                            <a:schemeClr val="bg1"/>
                          </a:solidFill>
                          <a:effectLst/>
                          <a:latin typeface="Arial" panose="020B0604020202020204" pitchFamily="34" charset="0"/>
                        </a:rPr>
                        <a:t>11,380.16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10,084.46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00051">
                <a:tc>
                  <a:txBody>
                    <a:bodyPr/>
                    <a:lstStyle/>
                    <a:p>
                      <a:pPr algn="ctr" fontAlgn="b"/>
                      <a:r>
                        <a:rPr lang="en-US" sz="1800" b="1" i="0" u="none" strike="noStrike">
                          <a:solidFill>
                            <a:schemeClr val="bg1"/>
                          </a:solidFill>
                          <a:effectLst/>
                          <a:latin typeface="Arial" panose="020B0604020202020204" pitchFamily="34" charset="0"/>
                        </a:rPr>
                        <a:t>4th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800" b="0" i="0" u="none" strike="noStrike">
                          <a:solidFill>
                            <a:schemeClr val="bg1"/>
                          </a:solidFill>
                          <a:effectLst/>
                          <a:latin typeface="Arial" panose="020B0604020202020204" pitchFamily="34" charset="0"/>
                        </a:rPr>
                        <a:t>8,870.78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10,011.97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a:solidFill>
                            <a:schemeClr val="bg1"/>
                          </a:solidFill>
                          <a:effectLst/>
                          <a:latin typeface="Arial" panose="020B0604020202020204" pitchFamily="34" charset="0"/>
                        </a:rPr>
                        <a:t>13,320.18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dirty="0">
                          <a:solidFill>
                            <a:schemeClr val="bg1"/>
                          </a:solidFill>
                          <a:effectLst/>
                          <a:latin typeface="Arial" panose="020B0604020202020204" pitchFamily="34" charset="0"/>
                        </a:rPr>
                        <a:t>10,815.24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0" i="0" u="none" strike="noStrike" dirty="0">
                          <a:solidFill>
                            <a:schemeClr val="bg1"/>
                          </a:solidFill>
                          <a:effectLst/>
                          <a:latin typeface="Arial" panose="020B0604020202020204" pitchFamily="34" charset="0"/>
                        </a:rPr>
                        <a:t>10,869.28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00051">
                <a:tc>
                  <a:txBody>
                    <a:bodyPr/>
                    <a:lstStyle/>
                    <a:p>
                      <a:pPr algn="ctr" fontAlgn="b"/>
                      <a:r>
                        <a:rPr lang="en-US" sz="1800" b="1" i="0" u="none" strike="noStrike" dirty="0">
                          <a:solidFill>
                            <a:schemeClr val="bg1"/>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800" b="1" i="0" u="none" strike="noStrike">
                          <a:solidFill>
                            <a:schemeClr val="bg1"/>
                          </a:solidFill>
                          <a:effectLst/>
                          <a:latin typeface="Arial" panose="020B0604020202020204" pitchFamily="34" charset="0"/>
                        </a:rPr>
                        <a:t>35,877.85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800" b="1" i="0" u="none" strike="noStrike">
                          <a:solidFill>
                            <a:schemeClr val="bg1"/>
                          </a:solidFill>
                          <a:effectLst/>
                          <a:latin typeface="Arial" panose="020B0604020202020204" pitchFamily="34" charset="0"/>
                        </a:rPr>
                        <a:t>39,840.37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800" b="1" i="0" u="none" strike="noStrike">
                          <a:solidFill>
                            <a:schemeClr val="bg1"/>
                          </a:solidFill>
                          <a:effectLst/>
                          <a:latin typeface="Arial" panose="020B0604020202020204" pitchFamily="34" charset="0"/>
                        </a:rPr>
                        <a:t>44,390.31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800" b="1" i="0" u="none" strike="noStrike">
                          <a:solidFill>
                            <a:schemeClr val="bg1"/>
                          </a:solidFill>
                          <a:effectLst/>
                          <a:latin typeface="Arial" panose="020B0604020202020204" pitchFamily="34" charset="0"/>
                        </a:rPr>
                        <a:t>47,476.71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800" b="1" i="0" u="none" strike="noStrike" dirty="0">
                          <a:solidFill>
                            <a:schemeClr val="bg1"/>
                          </a:solidFill>
                          <a:effectLst/>
                          <a:latin typeface="Arial" panose="020B0604020202020204" pitchFamily="34" charset="0"/>
                        </a:rPr>
                        <a:t>42,211.25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0" y="0"/>
            <a:ext cx="10080625" cy="1258888"/>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1" dirty="0" smtClean="0">
                <a:solidFill>
                  <a:schemeClr val="bg1"/>
                </a:solidFill>
              </a:rPr>
              <a:t>Air Freight throughput (Exports, Imports &amp; Transshipments) in Ton’s</a:t>
            </a:r>
            <a:br>
              <a:rPr lang="en-US" altLang="en-US" sz="2400" b="1" dirty="0" smtClean="0">
                <a:solidFill>
                  <a:schemeClr val="bg1"/>
                </a:solidFill>
              </a:rPr>
            </a:br>
            <a:endParaRPr lang="en-US" altLang="en-US" sz="2400" b="1" dirty="0" smtClean="0">
              <a:solidFill>
                <a:schemeClr val="bg1"/>
              </a:solidFill>
            </a:endParaRPr>
          </a:p>
        </p:txBody>
      </p:sp>
      <p:graphicFrame>
        <p:nvGraphicFramePr>
          <p:cNvPr id="3" name="Table 2"/>
          <p:cNvGraphicFramePr>
            <a:graphicFrameLocks noGrp="1"/>
          </p:cNvGraphicFramePr>
          <p:nvPr>
            <p:extLst>
              <p:ext uri="{D42A27DB-BD31-4B8C-83A1-F6EECF244321}">
                <p14:modId xmlns="" xmlns:p14="http://schemas.microsoft.com/office/powerpoint/2010/main" val="820644956"/>
              </p:ext>
            </p:extLst>
          </p:nvPr>
        </p:nvGraphicFramePr>
        <p:xfrm>
          <a:off x="169235" y="884237"/>
          <a:ext cx="9519276" cy="2414988"/>
        </p:xfrm>
        <a:graphic>
          <a:graphicData uri="http://schemas.openxmlformats.org/drawingml/2006/table">
            <a:tbl>
              <a:tblPr/>
              <a:tblGrid>
                <a:gridCol w="1978658"/>
                <a:gridCol w="1773553"/>
                <a:gridCol w="2352673"/>
                <a:gridCol w="1640839"/>
                <a:gridCol w="1773553"/>
              </a:tblGrid>
              <a:tr h="995763">
                <a:tc>
                  <a:txBody>
                    <a:bodyPr/>
                    <a:lstStyle/>
                    <a:p>
                      <a:pPr algn="ctr" rtl="0" fontAlgn="t"/>
                      <a:r>
                        <a:rPr lang="en-US" sz="1800" b="1" i="0" u="none" strike="noStrike" dirty="0">
                          <a:solidFill>
                            <a:srgbClr val="FFFFFF"/>
                          </a:solidFill>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CC"/>
                    </a:solidFill>
                  </a:tcPr>
                </a:tc>
                <a:tc>
                  <a:txBody>
                    <a:bodyPr/>
                    <a:lstStyle/>
                    <a:p>
                      <a:pPr algn="ctr" rtl="0" fontAlgn="t"/>
                      <a:r>
                        <a:rPr lang="en-US" sz="1800" b="1" i="0" u="none" strike="noStrike">
                          <a:solidFill>
                            <a:srgbClr val="FFFFFF"/>
                          </a:solidFill>
                          <a:effectLst/>
                          <a:latin typeface="Arial" panose="020B0604020202020204" pitchFamily="34" charset="0"/>
                        </a:rPr>
                        <a:t>UPLIFT (Tons)</a:t>
                      </a:r>
                      <a:r>
                        <a:rPr lang="en-US" sz="2400" b="0" i="0" u="none" strike="noStrike">
                          <a:solidFill>
                            <a:srgbClr val="FFFFFF"/>
                          </a:solidFill>
                          <a:effectLst/>
                          <a:latin typeface="Arial" panose="020B0604020202020204" pitchFamily="34" charset="0"/>
                        </a:rPr>
                        <a:t> </a:t>
                      </a:r>
                      <a:endParaRPr lang="en-US" sz="1800" b="1" i="0" u="none" strike="noStrike">
                        <a:solidFill>
                          <a:srgbClr val="FFFFFF"/>
                        </a:solidFill>
                        <a:effectLst/>
                        <a:latin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CC"/>
                    </a:solidFill>
                  </a:tcPr>
                </a:tc>
                <a:tc>
                  <a:txBody>
                    <a:bodyPr/>
                    <a:lstStyle/>
                    <a:p>
                      <a:pPr algn="ctr" rtl="0" fontAlgn="t"/>
                      <a:r>
                        <a:rPr lang="en-US" sz="1800" b="1" i="0" u="none" strike="noStrike">
                          <a:solidFill>
                            <a:srgbClr val="FFFFFF"/>
                          </a:solidFill>
                          <a:effectLst/>
                          <a:latin typeface="Arial" panose="020B0604020202020204" pitchFamily="34" charset="0"/>
                        </a:rPr>
                        <a:t>DISCHARGE (Tons) Excluding Transshipment</a:t>
                      </a:r>
                      <a:r>
                        <a:rPr lang="en-US" sz="2400" b="0" i="0" u="none" strike="noStrike">
                          <a:solidFill>
                            <a:srgbClr val="FFFFFF"/>
                          </a:solidFill>
                          <a:effectLst/>
                          <a:latin typeface="Arial" panose="020B0604020202020204" pitchFamily="34" charset="0"/>
                        </a:rPr>
                        <a:t> </a:t>
                      </a:r>
                      <a:endParaRPr lang="en-US" sz="1800" b="1" i="0" u="none" strike="noStrike">
                        <a:solidFill>
                          <a:srgbClr val="FFFFFF"/>
                        </a:solidFill>
                        <a:effectLst/>
                        <a:latin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CC"/>
                    </a:solidFill>
                  </a:tcPr>
                </a:tc>
                <a:tc>
                  <a:txBody>
                    <a:bodyPr/>
                    <a:lstStyle/>
                    <a:p>
                      <a:pPr algn="ctr" rtl="0" fontAlgn="t"/>
                      <a:r>
                        <a:rPr lang="en-US" sz="1800" b="1" i="0" u="none" strike="noStrike">
                          <a:solidFill>
                            <a:srgbClr val="FFFFFF"/>
                          </a:solidFill>
                          <a:effectLst/>
                          <a:latin typeface="Arial" panose="020B0604020202020204" pitchFamily="34" charset="0"/>
                        </a:rPr>
                        <a:t>TRANSSHIPMENT  (Tons)</a:t>
                      </a:r>
                      <a:r>
                        <a:rPr lang="en-US" sz="2400" b="0" i="0" u="none" strike="noStrike">
                          <a:solidFill>
                            <a:srgbClr val="FFFFFF"/>
                          </a:solidFill>
                          <a:effectLst/>
                          <a:latin typeface="Arial" panose="020B0604020202020204" pitchFamily="34" charset="0"/>
                        </a:rPr>
                        <a:t> </a:t>
                      </a:r>
                      <a:endParaRPr lang="en-US" sz="1800" b="1" i="0" u="none" strike="noStrike">
                        <a:solidFill>
                          <a:srgbClr val="FFFFFF"/>
                        </a:solidFill>
                        <a:effectLst/>
                        <a:latin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CC"/>
                    </a:solidFill>
                  </a:tcPr>
                </a:tc>
                <a:tc>
                  <a:txBody>
                    <a:bodyPr/>
                    <a:lstStyle/>
                    <a:p>
                      <a:pPr algn="ctr" rtl="0" fontAlgn="t"/>
                      <a:r>
                        <a:rPr lang="en-US" sz="1800" b="1" i="0" u="none" strike="noStrike">
                          <a:solidFill>
                            <a:srgbClr val="FFFFFF"/>
                          </a:solidFill>
                          <a:effectLst/>
                          <a:latin typeface="Arial" panose="020B0604020202020204" pitchFamily="34" charset="0"/>
                        </a:rPr>
                        <a:t>TTL (Tons)</a:t>
                      </a:r>
                      <a:r>
                        <a:rPr lang="en-US" sz="2400" b="0" i="0" u="none" strike="noStrike">
                          <a:solidFill>
                            <a:srgbClr val="FFFFFF"/>
                          </a:solidFill>
                          <a:effectLst/>
                          <a:latin typeface="Arial" panose="020B0604020202020204" pitchFamily="34" charset="0"/>
                        </a:rPr>
                        <a:t> </a:t>
                      </a:r>
                      <a:endParaRPr lang="en-US" sz="1800" b="1" i="0" u="none" strike="noStrike">
                        <a:solidFill>
                          <a:srgbClr val="FFFFFF"/>
                        </a:solidFill>
                        <a:effectLst/>
                        <a:latin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CC"/>
                    </a:solidFill>
                  </a:tcPr>
                </a:tc>
              </a:tr>
              <a:tr h="273287">
                <a:tc>
                  <a:txBody>
                    <a:bodyPr/>
                    <a:lstStyle/>
                    <a:p>
                      <a:pPr algn="ctr" rtl="0" fontAlgn="t"/>
                      <a:r>
                        <a:rPr lang="en-US" sz="1800" b="0" i="0" u="none" strike="noStrike">
                          <a:solidFill>
                            <a:srgbClr val="FFFFFF"/>
                          </a:solidFill>
                          <a:effectLst/>
                          <a:latin typeface="Arial" panose="020B0604020202020204" pitchFamily="34" charset="0"/>
                        </a:rPr>
                        <a:t>2015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129,826.11</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46,573.87</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35,877.85</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212,277.83</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r>
              <a:tr h="273287">
                <a:tc>
                  <a:txBody>
                    <a:bodyPr/>
                    <a:lstStyle/>
                    <a:p>
                      <a:pPr algn="ctr" rtl="0" fontAlgn="t"/>
                      <a:r>
                        <a:rPr lang="en-US" sz="1800" b="0" i="0" u="none" strike="noStrike">
                          <a:solidFill>
                            <a:srgbClr val="FFFFFF"/>
                          </a:solidFill>
                          <a:effectLst/>
                          <a:latin typeface="Arial" panose="020B0604020202020204" pitchFamily="34" charset="0"/>
                        </a:rPr>
                        <a:t>2016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138,952.77</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60,842.11</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39,840.37</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239,635.25</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r>
              <a:tr h="273287">
                <a:tc>
                  <a:txBody>
                    <a:bodyPr/>
                    <a:lstStyle/>
                    <a:p>
                      <a:pPr algn="ctr" rtl="0" fontAlgn="t"/>
                      <a:r>
                        <a:rPr lang="en-US" sz="1800" b="0" i="0" u="none" strike="noStrike">
                          <a:solidFill>
                            <a:srgbClr val="FFFFFF"/>
                          </a:solidFill>
                          <a:effectLst/>
                          <a:latin typeface="Arial" panose="020B0604020202020204" pitchFamily="34" charset="0"/>
                        </a:rPr>
                        <a:t>2017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162,114.70</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60,036.04</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44,390.32</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266,541.06</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r>
              <a:tr h="273287">
                <a:tc>
                  <a:txBody>
                    <a:bodyPr/>
                    <a:lstStyle/>
                    <a:p>
                      <a:pPr algn="ctr" rtl="0" fontAlgn="t"/>
                      <a:r>
                        <a:rPr lang="en-US" sz="1800" b="0" i="0" u="none" strike="noStrike">
                          <a:solidFill>
                            <a:srgbClr val="FFFFFF"/>
                          </a:solidFill>
                          <a:effectLst/>
                          <a:latin typeface="Arial" panose="020B0604020202020204" pitchFamily="34" charset="0"/>
                        </a:rPr>
                        <a:t>2018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171,995.03</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dirty="0">
                          <a:solidFill>
                            <a:srgbClr val="FFFFFF"/>
                          </a:solidFill>
                          <a:effectLst/>
                          <a:latin typeface="Arial" panose="020B0604020202020204" pitchFamily="34" charset="0"/>
                        </a:rPr>
                        <a:t>59,271.38</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47,476.71</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278,743.12</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r>
              <a:tr h="273287">
                <a:tc>
                  <a:txBody>
                    <a:bodyPr/>
                    <a:lstStyle/>
                    <a:p>
                      <a:pPr algn="ctr" rtl="0" fontAlgn="t"/>
                      <a:r>
                        <a:rPr lang="en-US" sz="1800" b="0" i="0" u="none" strike="noStrike">
                          <a:solidFill>
                            <a:srgbClr val="FFFFFF"/>
                          </a:solidFill>
                          <a:effectLst/>
                          <a:latin typeface="Arial" panose="020B0604020202020204" pitchFamily="34" charset="0"/>
                        </a:rPr>
                        <a:t>2019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162,307.53</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54,569.99</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a:solidFill>
                            <a:srgbClr val="FFFFFF"/>
                          </a:solidFill>
                          <a:effectLst/>
                          <a:latin typeface="Arial" panose="020B0604020202020204" pitchFamily="34" charset="0"/>
                        </a:rPr>
                        <a:t>42,211.25</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800" b="0" i="0" u="none" strike="noStrike" dirty="0">
                          <a:solidFill>
                            <a:srgbClr val="FFFFFF"/>
                          </a:solidFill>
                          <a:effectLst/>
                          <a:latin typeface="Arial" panose="020B0604020202020204" pitchFamily="34" charset="0"/>
                        </a:rPr>
                        <a:t>259,088.76</a:t>
                      </a:r>
                    </a:p>
                  </a:txBody>
                  <a:tcPr marL="9525" marR="3429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r>
            </a:tbl>
          </a:graphicData>
        </a:graphic>
      </p:graphicFrame>
      <p:graphicFrame>
        <p:nvGraphicFramePr>
          <p:cNvPr id="7" name="Chart 6"/>
          <p:cNvGraphicFramePr>
            <a:graphicFrameLocks/>
          </p:cNvGraphicFramePr>
          <p:nvPr>
            <p:extLst>
              <p:ext uri="{D42A27DB-BD31-4B8C-83A1-F6EECF244321}">
                <p14:modId xmlns="" xmlns:p14="http://schemas.microsoft.com/office/powerpoint/2010/main" val="3512749698"/>
              </p:ext>
            </p:extLst>
          </p:nvPr>
        </p:nvGraphicFramePr>
        <p:xfrm>
          <a:off x="169235" y="3301541"/>
          <a:ext cx="9519276" cy="35052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a:spLocks noChangeArrowheads="1"/>
          </p:cNvSpPr>
          <p:nvPr/>
        </p:nvSpPr>
        <p:spPr bwMode="auto">
          <a:xfrm>
            <a:off x="163512" y="6776578"/>
            <a:ext cx="9753600" cy="685801"/>
          </a:xfrm>
          <a:prstGeom prst="rect">
            <a:avLst/>
          </a:prstGeom>
          <a:solidFill>
            <a:srgbClr val="00B0F0">
              <a:alpha val="63136"/>
            </a:srgbClr>
          </a:solidFill>
          <a:ln w="9525" algn="ctr">
            <a:solidFill>
              <a:schemeClr val="tx1"/>
            </a:solidFill>
            <a:round/>
            <a:headEnd/>
            <a:tailEnd/>
          </a:ln>
        </p:spPr>
        <p:txBody>
          <a:bodyPr/>
          <a:lstStyle/>
          <a:p>
            <a:pPr marL="285750" indent="-285750">
              <a:buFont typeface="Arial" panose="020B0604020202020204" pitchFamily="34" charset="0"/>
              <a:buChar char="•"/>
            </a:pPr>
            <a:r>
              <a:rPr lang="en-US" altLang="en-US" sz="1600" b="1" dirty="0" smtClean="0"/>
              <a:t>The throughput of 2019 is 19,000 tons behind that of 2018 and is expected with weak performance in all 3 contributing aspects </a:t>
            </a:r>
            <a:endParaRPr lang="en-US" altLang="en-US" sz="1600" b="1" dirty="0"/>
          </a:p>
          <a:p>
            <a:endParaRPr lang="en-US" altLang="en-US" sz="14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9067800" cy="1258888"/>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1" dirty="0" smtClean="0"/>
              <a:t>2019 Ocean Freight Exports in TEU’s Quarterly</a:t>
            </a:r>
          </a:p>
        </p:txBody>
      </p:sp>
      <p:sp>
        <p:nvSpPr>
          <p:cNvPr id="9" name="Rectangle 4"/>
          <p:cNvSpPr>
            <a:spLocks noChangeArrowheads="1"/>
          </p:cNvSpPr>
          <p:nvPr/>
        </p:nvSpPr>
        <p:spPr bwMode="auto">
          <a:xfrm>
            <a:off x="163512" y="6838264"/>
            <a:ext cx="9753600" cy="688672"/>
          </a:xfrm>
          <a:prstGeom prst="rect">
            <a:avLst/>
          </a:prstGeom>
          <a:solidFill>
            <a:srgbClr val="00B0F0">
              <a:alpha val="63136"/>
            </a:srgbClr>
          </a:solidFill>
          <a:ln w="9525" algn="ctr">
            <a:solidFill>
              <a:schemeClr val="tx1"/>
            </a:solidFill>
            <a:round/>
            <a:headEnd/>
            <a:tailEnd/>
          </a:ln>
        </p:spPr>
        <p:txBody>
          <a:bodyPr/>
          <a:lstStyle/>
          <a:p>
            <a:pPr marL="171450" indent="-171450">
              <a:buFont typeface="Arial" panose="020B0604020202020204" pitchFamily="34" charset="0"/>
              <a:buChar char="•"/>
            </a:pPr>
            <a:r>
              <a:rPr lang="en-US" altLang="en-US" sz="1400" b="1" dirty="0" smtClean="0"/>
              <a:t>Q4 of 2019 saw a surge of laden containers following the same trend so far in 2019. A good sign, however this may have also been contributed by the shift of modes from air to sea.</a:t>
            </a:r>
            <a:endParaRPr lang="en-US" altLang="en-US" sz="1400" b="1" dirty="0"/>
          </a:p>
          <a:p>
            <a:pPr>
              <a:buFont typeface="Arial" panose="020B0604020202020204" pitchFamily="34" charset="0"/>
              <a:buChar char="•"/>
            </a:pPr>
            <a:r>
              <a:rPr lang="en-US" altLang="en-US" sz="1400" b="1" dirty="0" smtClean="0"/>
              <a:t>  2019 overall laden </a:t>
            </a:r>
            <a:r>
              <a:rPr lang="en-US" altLang="en-US" sz="1400" b="1" dirty="0"/>
              <a:t>v</a:t>
            </a:r>
            <a:r>
              <a:rPr lang="en-US" altLang="en-US" sz="1400" b="1" dirty="0" smtClean="0"/>
              <a:t>olume is 4.54% above than what was handled in 2018. </a:t>
            </a:r>
            <a:endParaRPr lang="en-US" altLang="en-US" sz="1400" b="1" dirty="0"/>
          </a:p>
          <a:p>
            <a:r>
              <a:rPr lang="en-US" altLang="en-US" sz="1200" b="1" dirty="0" smtClean="0"/>
              <a:t>.</a:t>
            </a:r>
            <a:endParaRPr lang="en-US" altLang="en-US" sz="1200" b="1" dirty="0"/>
          </a:p>
          <a:p>
            <a:endParaRPr lang="en-US" altLang="en-US" sz="1200" dirty="0"/>
          </a:p>
        </p:txBody>
      </p:sp>
      <p:graphicFrame>
        <p:nvGraphicFramePr>
          <p:cNvPr id="6" name="Chart 5"/>
          <p:cNvGraphicFramePr>
            <a:graphicFrameLocks/>
          </p:cNvGraphicFramePr>
          <p:nvPr>
            <p:extLst>
              <p:ext uri="{D42A27DB-BD31-4B8C-83A1-F6EECF244321}">
                <p14:modId xmlns="" xmlns:p14="http://schemas.microsoft.com/office/powerpoint/2010/main" val="1009626515"/>
              </p:ext>
            </p:extLst>
          </p:nvPr>
        </p:nvGraphicFramePr>
        <p:xfrm>
          <a:off x="163510" y="960438"/>
          <a:ext cx="9677402"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 xmlns:p14="http://schemas.microsoft.com/office/powerpoint/2010/main" val="623083370"/>
              </p:ext>
            </p:extLst>
          </p:nvPr>
        </p:nvGraphicFramePr>
        <p:xfrm>
          <a:off x="620710" y="4313237"/>
          <a:ext cx="8915402" cy="2452356"/>
        </p:xfrm>
        <a:graphic>
          <a:graphicData uri="http://schemas.openxmlformats.org/drawingml/2006/table">
            <a:tbl>
              <a:tblPr>
                <a:tableStyleId>{5C22544A-7EE6-4342-B048-85BDC9FD1C3A}</a:tableStyleId>
              </a:tblPr>
              <a:tblGrid>
                <a:gridCol w="1224433"/>
                <a:gridCol w="1224433"/>
                <a:gridCol w="1224433"/>
                <a:gridCol w="1224433"/>
                <a:gridCol w="1224433"/>
                <a:gridCol w="1568804"/>
                <a:gridCol w="1224433"/>
              </a:tblGrid>
              <a:tr h="230826">
                <a:tc>
                  <a:txBody>
                    <a:bodyPr/>
                    <a:lstStyle/>
                    <a:p>
                      <a:pPr algn="l" fontAlgn="b"/>
                      <a:endParaRPr lang="en-US" sz="1600" b="0" i="0" u="none" strike="noStrike" dirty="0">
                        <a:effectLst/>
                        <a:latin typeface="Arial" panose="020B0604020202020204" pitchFamily="34" charset="0"/>
                      </a:endParaRPr>
                    </a:p>
                  </a:txBody>
                  <a:tcPr marL="9525" marR="9525" marT="9525" marB="0" anchor="b"/>
                </a:tc>
                <a:tc gridSpan="2">
                  <a:txBody>
                    <a:bodyPr/>
                    <a:lstStyle/>
                    <a:p>
                      <a:pPr algn="ctr" fontAlgn="ctr"/>
                      <a:r>
                        <a:rPr lang="en-US" sz="1600" u="none" strike="noStrike">
                          <a:effectLst/>
                        </a:rPr>
                        <a:t>2017</a:t>
                      </a:r>
                      <a:endParaRPr lang="en-US" sz="1600" b="1" i="0" u="none" strike="noStrike">
                        <a:effectLst/>
                        <a:latin typeface="Arial" panose="020B0604020202020204" pitchFamily="34" charset="0"/>
                      </a:endParaRPr>
                    </a:p>
                  </a:txBody>
                  <a:tcPr marL="9525" marR="9525" marT="9525" marB="0" anchor="ctr"/>
                </a:tc>
                <a:tc hMerge="1">
                  <a:txBody>
                    <a:bodyPr/>
                    <a:lstStyle/>
                    <a:p>
                      <a:endParaRPr lang="en-US"/>
                    </a:p>
                  </a:txBody>
                  <a:tcPr/>
                </a:tc>
                <a:tc gridSpan="2">
                  <a:txBody>
                    <a:bodyPr/>
                    <a:lstStyle/>
                    <a:p>
                      <a:pPr algn="ctr" fontAlgn="ctr"/>
                      <a:r>
                        <a:rPr lang="en-US" sz="1600" u="none" strike="noStrike" dirty="0">
                          <a:effectLst/>
                        </a:rPr>
                        <a:t>2018</a:t>
                      </a:r>
                      <a:endParaRPr lang="en-US" sz="1600" b="1" i="0" u="none" strike="noStrike" dirty="0">
                        <a:effectLst/>
                        <a:latin typeface="Arial" panose="020B0604020202020204" pitchFamily="34" charset="0"/>
                      </a:endParaRPr>
                    </a:p>
                  </a:txBody>
                  <a:tcPr marL="9525" marR="9525" marT="9525" marB="0" anchor="ctr"/>
                </a:tc>
                <a:tc hMerge="1">
                  <a:txBody>
                    <a:bodyPr/>
                    <a:lstStyle/>
                    <a:p>
                      <a:endParaRPr lang="en-US"/>
                    </a:p>
                  </a:txBody>
                  <a:tcPr/>
                </a:tc>
                <a:tc gridSpan="2">
                  <a:txBody>
                    <a:bodyPr/>
                    <a:lstStyle/>
                    <a:p>
                      <a:pPr algn="ctr" fontAlgn="ctr"/>
                      <a:r>
                        <a:rPr lang="en-US" sz="1600" u="none" strike="noStrike">
                          <a:effectLst/>
                        </a:rPr>
                        <a:t>2019</a:t>
                      </a:r>
                      <a:endParaRPr lang="en-US" sz="1600" b="1" i="0" u="none" strike="noStrike">
                        <a:effectLst/>
                        <a:latin typeface="Arial" panose="020B0604020202020204" pitchFamily="34" charset="0"/>
                      </a:endParaRPr>
                    </a:p>
                  </a:txBody>
                  <a:tcPr marL="9525" marR="9525" marT="9525" marB="0" anchor="ctr"/>
                </a:tc>
                <a:tc hMerge="1">
                  <a:txBody>
                    <a:bodyPr/>
                    <a:lstStyle/>
                    <a:p>
                      <a:endParaRPr lang="en-US"/>
                    </a:p>
                  </a:txBody>
                  <a:tcPr/>
                </a:tc>
              </a:tr>
              <a:tr h="230826">
                <a:tc rowSpan="2">
                  <a:txBody>
                    <a:bodyPr/>
                    <a:lstStyle/>
                    <a:p>
                      <a:pPr algn="l" fontAlgn="ctr"/>
                      <a:r>
                        <a:rPr lang="en-US" sz="1600" u="none" strike="noStrike">
                          <a:effectLst/>
                        </a:rPr>
                        <a:t> </a:t>
                      </a:r>
                      <a:endParaRPr lang="en-US" sz="1600" b="1" i="0" u="none" strike="noStrike">
                        <a:effectLst/>
                        <a:latin typeface="Arial" panose="020B0604020202020204" pitchFamily="34" charset="0"/>
                      </a:endParaRPr>
                    </a:p>
                  </a:txBody>
                  <a:tcPr marL="9525" marR="9525" marT="9525" marB="0" anchor="ctr"/>
                </a:tc>
                <a:tc gridSpan="2">
                  <a:txBody>
                    <a:bodyPr/>
                    <a:lstStyle/>
                    <a:p>
                      <a:pPr algn="ctr" fontAlgn="ctr"/>
                      <a:r>
                        <a:rPr lang="en-US" sz="1600" u="none" strike="noStrike">
                          <a:effectLst/>
                        </a:rPr>
                        <a:t>Loading</a:t>
                      </a:r>
                      <a:endParaRPr lang="en-US" sz="1600" b="1" i="0" u="none" strike="noStrike">
                        <a:effectLst/>
                        <a:latin typeface="Arial" panose="020B0604020202020204" pitchFamily="34" charset="0"/>
                      </a:endParaRPr>
                    </a:p>
                  </a:txBody>
                  <a:tcPr marL="9525" marR="9525" marT="9525" marB="0" anchor="ctr"/>
                </a:tc>
                <a:tc hMerge="1">
                  <a:txBody>
                    <a:bodyPr/>
                    <a:lstStyle/>
                    <a:p>
                      <a:endParaRPr lang="en-US"/>
                    </a:p>
                  </a:txBody>
                  <a:tcPr/>
                </a:tc>
                <a:tc gridSpan="2">
                  <a:txBody>
                    <a:bodyPr/>
                    <a:lstStyle/>
                    <a:p>
                      <a:pPr algn="ctr" fontAlgn="ctr"/>
                      <a:r>
                        <a:rPr lang="en-US" sz="1600" u="none" strike="noStrike">
                          <a:effectLst/>
                        </a:rPr>
                        <a:t>Loading</a:t>
                      </a:r>
                      <a:endParaRPr lang="en-US" sz="1600" b="1" i="0" u="none" strike="noStrike">
                        <a:effectLst/>
                        <a:latin typeface="Arial" panose="020B0604020202020204" pitchFamily="34" charset="0"/>
                      </a:endParaRPr>
                    </a:p>
                  </a:txBody>
                  <a:tcPr marL="9525" marR="9525" marT="9525" marB="0" anchor="ctr"/>
                </a:tc>
                <a:tc hMerge="1">
                  <a:txBody>
                    <a:bodyPr/>
                    <a:lstStyle/>
                    <a:p>
                      <a:endParaRPr lang="en-US"/>
                    </a:p>
                  </a:txBody>
                  <a:tcPr/>
                </a:tc>
                <a:tc gridSpan="2">
                  <a:txBody>
                    <a:bodyPr/>
                    <a:lstStyle/>
                    <a:p>
                      <a:pPr algn="ctr" fontAlgn="ctr"/>
                      <a:r>
                        <a:rPr lang="en-US" sz="1600" u="none" strike="noStrike">
                          <a:effectLst/>
                        </a:rPr>
                        <a:t>Loading</a:t>
                      </a:r>
                      <a:endParaRPr lang="en-US" sz="1600" b="1" i="0" u="none" strike="noStrike">
                        <a:effectLst/>
                        <a:latin typeface="Arial" panose="020B0604020202020204" pitchFamily="34" charset="0"/>
                      </a:endParaRPr>
                    </a:p>
                  </a:txBody>
                  <a:tcPr marL="9525" marR="9525" marT="9525" marB="0" anchor="ctr"/>
                </a:tc>
                <a:tc hMerge="1">
                  <a:txBody>
                    <a:bodyPr/>
                    <a:lstStyle/>
                    <a:p>
                      <a:endParaRPr lang="en-US"/>
                    </a:p>
                  </a:txBody>
                  <a:tcPr/>
                </a:tc>
              </a:tr>
              <a:tr h="230826">
                <a:tc vMerge="1">
                  <a:txBody>
                    <a:bodyPr/>
                    <a:lstStyle/>
                    <a:p>
                      <a:endParaRPr lang="en-US"/>
                    </a:p>
                  </a:txBody>
                  <a:tcPr/>
                </a:tc>
                <a:tc>
                  <a:txBody>
                    <a:bodyPr/>
                    <a:lstStyle/>
                    <a:p>
                      <a:pPr algn="l" fontAlgn="b"/>
                      <a:r>
                        <a:rPr lang="en-US" sz="1600" u="none" strike="noStrike">
                          <a:effectLst/>
                        </a:rPr>
                        <a:t>Laden</a:t>
                      </a:r>
                      <a:endParaRPr lang="en-US" sz="1600" b="1" i="0" u="none" strike="noStrike">
                        <a:effectLst/>
                        <a:latin typeface="Arial" panose="020B0604020202020204" pitchFamily="34" charset="0"/>
                      </a:endParaRPr>
                    </a:p>
                  </a:txBody>
                  <a:tcPr marL="9525" marR="9525" marT="9525" marB="0" anchor="b"/>
                </a:tc>
                <a:tc>
                  <a:txBody>
                    <a:bodyPr/>
                    <a:lstStyle/>
                    <a:p>
                      <a:pPr algn="l" fontAlgn="b"/>
                      <a:r>
                        <a:rPr lang="en-US" sz="1600" u="none" strike="noStrike">
                          <a:effectLst/>
                        </a:rPr>
                        <a:t>Empty</a:t>
                      </a:r>
                      <a:endParaRPr lang="en-US" sz="1600" b="1" i="0" u="none" strike="noStrike">
                        <a:effectLst/>
                        <a:latin typeface="Arial" panose="020B0604020202020204" pitchFamily="34" charset="0"/>
                      </a:endParaRPr>
                    </a:p>
                  </a:txBody>
                  <a:tcPr marL="9525" marR="9525" marT="9525" marB="0" anchor="b"/>
                </a:tc>
                <a:tc>
                  <a:txBody>
                    <a:bodyPr/>
                    <a:lstStyle/>
                    <a:p>
                      <a:pPr algn="l" fontAlgn="b"/>
                      <a:r>
                        <a:rPr lang="en-US" sz="1600" u="none" strike="noStrike">
                          <a:effectLst/>
                        </a:rPr>
                        <a:t>Laden</a:t>
                      </a:r>
                      <a:endParaRPr lang="en-US" sz="1600" b="1" i="0" u="none" strike="noStrike">
                        <a:effectLst/>
                        <a:latin typeface="Arial" panose="020B0604020202020204" pitchFamily="34" charset="0"/>
                      </a:endParaRPr>
                    </a:p>
                  </a:txBody>
                  <a:tcPr marL="9525" marR="9525" marT="9525" marB="0" anchor="b"/>
                </a:tc>
                <a:tc>
                  <a:txBody>
                    <a:bodyPr/>
                    <a:lstStyle/>
                    <a:p>
                      <a:pPr algn="l" fontAlgn="b"/>
                      <a:r>
                        <a:rPr lang="en-US" sz="1600" u="none" strike="noStrike">
                          <a:effectLst/>
                        </a:rPr>
                        <a:t>Empty</a:t>
                      </a:r>
                      <a:endParaRPr lang="en-US" sz="1600" b="1" i="0" u="none" strike="noStrike">
                        <a:effectLst/>
                        <a:latin typeface="Arial" panose="020B0604020202020204" pitchFamily="34" charset="0"/>
                      </a:endParaRPr>
                    </a:p>
                  </a:txBody>
                  <a:tcPr marL="9525" marR="9525" marT="9525" marB="0" anchor="b"/>
                </a:tc>
                <a:tc>
                  <a:txBody>
                    <a:bodyPr/>
                    <a:lstStyle/>
                    <a:p>
                      <a:pPr algn="l" fontAlgn="b"/>
                      <a:r>
                        <a:rPr lang="en-US" sz="1600" u="none" strike="noStrike">
                          <a:effectLst/>
                        </a:rPr>
                        <a:t>Laden</a:t>
                      </a:r>
                      <a:endParaRPr lang="en-US" sz="1600" b="1" i="0" u="none" strike="noStrike">
                        <a:effectLst/>
                        <a:latin typeface="Arial" panose="020B0604020202020204" pitchFamily="34" charset="0"/>
                      </a:endParaRPr>
                    </a:p>
                  </a:txBody>
                  <a:tcPr marL="9525" marR="9525" marT="9525" marB="0" anchor="b"/>
                </a:tc>
                <a:tc>
                  <a:txBody>
                    <a:bodyPr/>
                    <a:lstStyle/>
                    <a:p>
                      <a:pPr algn="l" fontAlgn="b"/>
                      <a:r>
                        <a:rPr lang="en-US" sz="1600" u="none" strike="noStrike">
                          <a:effectLst/>
                        </a:rPr>
                        <a:t>Empty</a:t>
                      </a:r>
                      <a:endParaRPr lang="en-US" sz="1600" b="1" i="0" u="none" strike="noStrike">
                        <a:effectLst/>
                        <a:latin typeface="Arial" panose="020B0604020202020204" pitchFamily="34" charset="0"/>
                      </a:endParaRPr>
                    </a:p>
                  </a:txBody>
                  <a:tcPr marL="9525" marR="9525" marT="9525" marB="0" anchor="b"/>
                </a:tc>
              </a:tr>
              <a:tr h="359724">
                <a:tc>
                  <a:txBody>
                    <a:bodyPr/>
                    <a:lstStyle/>
                    <a:p>
                      <a:pPr algn="l" fontAlgn="b"/>
                      <a:r>
                        <a:rPr lang="en-US" sz="1600" u="none" strike="noStrike">
                          <a:effectLst/>
                        </a:rPr>
                        <a:t>1st Quarter</a:t>
                      </a:r>
                      <a:endParaRPr lang="en-US" sz="1600" b="1"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73785</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101930</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76437</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103482</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80896</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75381</a:t>
                      </a:r>
                      <a:endParaRPr lang="en-US" sz="1600" b="0" i="0" u="none" strike="noStrike">
                        <a:effectLst/>
                        <a:latin typeface="Arial" panose="020B0604020202020204" pitchFamily="34" charset="0"/>
                      </a:endParaRPr>
                    </a:p>
                  </a:txBody>
                  <a:tcPr marL="9525" marR="9525" marT="9525" marB="0" anchor="b"/>
                </a:tc>
              </a:tr>
              <a:tr h="359724">
                <a:tc>
                  <a:txBody>
                    <a:bodyPr/>
                    <a:lstStyle/>
                    <a:p>
                      <a:pPr algn="l" fontAlgn="b"/>
                      <a:r>
                        <a:rPr lang="en-US" sz="1600" u="none" strike="noStrike">
                          <a:effectLst/>
                        </a:rPr>
                        <a:t>2nd Quarter</a:t>
                      </a:r>
                      <a:endParaRPr lang="en-US" sz="1600" b="1"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70515</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92253</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70265</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93287</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77125</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82566</a:t>
                      </a:r>
                      <a:endParaRPr lang="en-US" sz="1600" b="0" i="0" u="none" strike="noStrike">
                        <a:effectLst/>
                        <a:latin typeface="Arial" panose="020B0604020202020204" pitchFamily="34" charset="0"/>
                      </a:endParaRPr>
                    </a:p>
                  </a:txBody>
                  <a:tcPr marL="9525" marR="9525" marT="9525" marB="0" anchor="b"/>
                </a:tc>
              </a:tr>
              <a:tr h="359724">
                <a:tc>
                  <a:txBody>
                    <a:bodyPr/>
                    <a:lstStyle/>
                    <a:p>
                      <a:pPr algn="l" fontAlgn="b"/>
                      <a:r>
                        <a:rPr lang="en-US" sz="1600" u="none" strike="noStrike">
                          <a:effectLst/>
                        </a:rPr>
                        <a:t>3rd Quarter</a:t>
                      </a:r>
                      <a:endParaRPr lang="en-US" sz="1600" b="1"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77725</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97959</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80991</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87271</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82320</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74483</a:t>
                      </a:r>
                      <a:endParaRPr lang="en-US" sz="1600" b="0" i="0" u="none" strike="noStrike">
                        <a:effectLst/>
                        <a:latin typeface="Arial" panose="020B0604020202020204" pitchFamily="34" charset="0"/>
                      </a:endParaRPr>
                    </a:p>
                  </a:txBody>
                  <a:tcPr marL="9525" marR="9525" marT="9525" marB="0" anchor="b"/>
                </a:tc>
              </a:tr>
              <a:tr h="359724">
                <a:tc>
                  <a:txBody>
                    <a:bodyPr/>
                    <a:lstStyle/>
                    <a:p>
                      <a:pPr algn="l" fontAlgn="b"/>
                      <a:r>
                        <a:rPr lang="en-US" sz="1600" u="none" strike="noStrike">
                          <a:effectLst/>
                        </a:rPr>
                        <a:t>4th Quarter</a:t>
                      </a:r>
                      <a:endParaRPr lang="en-US" sz="1600" b="1"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74002</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105710</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77500</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85614</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a:effectLst/>
                        </a:rPr>
                        <a:t>78697</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85654</a:t>
                      </a:r>
                      <a:endParaRPr lang="en-US" sz="1600" b="0" i="0" u="none" strike="noStrike">
                        <a:effectLst/>
                        <a:latin typeface="Arial" panose="020B0604020202020204" pitchFamily="34" charset="0"/>
                      </a:endParaRPr>
                    </a:p>
                  </a:txBody>
                  <a:tcPr marL="9525" marR="9525" marT="9525" marB="0" anchor="b"/>
                </a:tc>
              </a:tr>
              <a:tr h="230826">
                <a:tc>
                  <a:txBody>
                    <a:bodyPr/>
                    <a:lstStyle/>
                    <a:p>
                      <a:pPr algn="l" fontAlgn="b"/>
                      <a:r>
                        <a:rPr lang="en-US" sz="1600" u="none" strike="noStrike">
                          <a:effectLst/>
                        </a:rPr>
                        <a:t>Total</a:t>
                      </a:r>
                      <a:endParaRPr lang="en-US" sz="1600" b="1"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296027</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397852</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305193</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369654</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319038</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318084</a:t>
                      </a:r>
                      <a:endParaRPr lang="en-US" sz="1600" b="0" i="0" u="none" strike="noStrike" dirty="0">
                        <a:effectLst/>
                        <a:latin typeface="Arial" panose="020B0604020202020204" pitchFamily="34" charset="0"/>
                      </a:endParaRPr>
                    </a:p>
                  </a:txBody>
                  <a:tcPr marL="9525" marR="9525" marT="9525" marB="0" anchor="b"/>
                </a:tc>
              </a:tr>
            </a:tbl>
          </a:graphicData>
        </a:graphic>
      </p:graphicFrame>
    </p:spTree>
    <p:extLst>
      <p:ext uri="{BB962C8B-B14F-4D97-AF65-F5344CB8AC3E}">
        <p14:creationId xmlns="" xmlns:p14="http://schemas.microsoft.com/office/powerpoint/2010/main" val="21820008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44513" y="234949"/>
            <a:ext cx="9067800" cy="1258888"/>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800" b="1" dirty="0" smtClean="0"/>
              <a:t>Total Ocean Exports (In TEU’s)</a:t>
            </a:r>
          </a:p>
        </p:txBody>
      </p:sp>
      <p:graphicFrame>
        <p:nvGraphicFramePr>
          <p:cNvPr id="7" name="Chart 6"/>
          <p:cNvGraphicFramePr>
            <a:graphicFrameLocks/>
          </p:cNvGraphicFramePr>
          <p:nvPr>
            <p:extLst>
              <p:ext uri="{D42A27DB-BD31-4B8C-83A1-F6EECF244321}">
                <p14:modId xmlns="" xmlns:p14="http://schemas.microsoft.com/office/powerpoint/2010/main" val="14545550"/>
              </p:ext>
            </p:extLst>
          </p:nvPr>
        </p:nvGraphicFramePr>
        <p:xfrm>
          <a:off x="315913" y="864394"/>
          <a:ext cx="9296400" cy="558244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4"/>
          <p:cNvSpPr>
            <a:spLocks noChangeArrowheads="1"/>
          </p:cNvSpPr>
          <p:nvPr/>
        </p:nvSpPr>
        <p:spPr bwMode="auto">
          <a:xfrm>
            <a:off x="163512" y="6672565"/>
            <a:ext cx="9753600" cy="688672"/>
          </a:xfrm>
          <a:prstGeom prst="rect">
            <a:avLst/>
          </a:prstGeom>
          <a:solidFill>
            <a:srgbClr val="00B0F0">
              <a:alpha val="63136"/>
            </a:srgbClr>
          </a:solidFill>
          <a:ln w="9525" algn="ctr">
            <a:solidFill>
              <a:schemeClr val="tx1"/>
            </a:solidFill>
            <a:round/>
            <a:headEnd/>
            <a:tailEnd/>
          </a:ln>
        </p:spPr>
        <p:txBody>
          <a:bodyPr/>
          <a:lstStyle/>
          <a:p>
            <a:pPr marL="171450" indent="-171450">
              <a:buFont typeface="Arial" panose="020B0604020202020204" pitchFamily="34" charset="0"/>
              <a:buChar char="•"/>
            </a:pPr>
            <a:r>
              <a:rPr lang="en-US" altLang="en-US" sz="1400" b="1" dirty="0" smtClean="0"/>
              <a:t>Same observations as the previous slide.  </a:t>
            </a:r>
            <a:endParaRPr lang="en-US" altLang="en-US" sz="1400" b="1" dirty="0"/>
          </a:p>
          <a:p>
            <a:r>
              <a:rPr lang="en-US" altLang="en-US" sz="1200" b="1" dirty="0" smtClean="0"/>
              <a:t>.</a:t>
            </a:r>
            <a:endParaRPr lang="en-US" altLang="en-US" sz="1200" b="1" dirty="0"/>
          </a:p>
          <a:p>
            <a:endParaRPr lang="en-US" altLang="en-US" sz="1200" dirty="0"/>
          </a:p>
        </p:txBody>
      </p:sp>
    </p:spTree>
    <p:extLst>
      <p:ext uri="{BB962C8B-B14F-4D97-AF65-F5344CB8AC3E}">
        <p14:creationId xmlns="" xmlns:p14="http://schemas.microsoft.com/office/powerpoint/2010/main" val="38639137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F20B7C8E-B819-43F3-AAF9-EE50B1A8363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0</TotalTime>
  <Words>1033</Words>
  <Application>Microsoft Office PowerPoint</Application>
  <PresentationFormat>Custom</PresentationFormat>
  <Paragraphs>511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Wisp</vt:lpstr>
      <vt:lpstr>Slide 1</vt:lpstr>
      <vt:lpstr>Slide 2</vt:lpstr>
      <vt:lpstr>Slide 3</vt:lpstr>
      <vt:lpstr>Slide 4</vt:lpstr>
      <vt:lpstr>Slide 5</vt:lpstr>
      <vt:lpstr>Slide 6</vt:lpstr>
      <vt:lpstr>Air Freight throughput (Exports, Imports &amp; Transshipments) in Ton’s </vt:lpstr>
      <vt:lpstr>2019 Ocean Freight Exports in TEU’s Quarterly</vt:lpstr>
      <vt:lpstr>Total Ocean Exports (In TEU’s)</vt:lpstr>
      <vt:lpstr>2019 Ocean Freight Imports in TEU’s Quarterly</vt:lpstr>
      <vt:lpstr>Total Ocean Imports (In TEU’s)</vt:lpstr>
      <vt:lpstr>2019 Ocean Freight Transshipments in TEU’s Quarterly</vt:lpstr>
      <vt:lpstr>Total Ocean Transshipments(In TEU’s)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2012-10-31T07:56:12Z</dcterms:created>
  <dcterms:modified xsi:type="dcterms:W3CDTF">2020-08-04T07:19:54Z</dcterms:modified>
</cp:coreProperties>
</file>