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Override PartName="/ppt/charts/style11.xml" ContentType="application/vnd.ms-office.chartstyl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olors10.xml" ContentType="application/vnd.ms-office.chartcolorstyle+xml"/>
  <Override PartName="/ppt/charts/style7.xml" ContentType="application/vnd.ms-office.chartstyle+xml"/>
  <Override PartName="/ppt/charts/style9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style5.xml" ContentType="application/vnd.ms-office.chartstyle+xml"/>
  <Override PartName="/ppt/charts/style6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charts/colors9.xml" ContentType="application/vnd.ms-office.chartcolor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style10.xml" ContentType="application/vnd.ms-office.chartstyl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olors1.xml" ContentType="application/vnd.ms-office.chartcolorstyle+xml"/>
  <Override PartName="/ppt/charts/colors1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charts/style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81" r:id="rId1"/>
  </p:sldMasterIdLst>
  <p:notesMasterIdLst>
    <p:notesMasterId r:id="rId14"/>
  </p:notesMasterIdLst>
  <p:sldIdLst>
    <p:sldId id="256" r:id="rId2"/>
    <p:sldId id="262" r:id="rId3"/>
    <p:sldId id="270" r:id="rId4"/>
    <p:sldId id="264" r:id="rId5"/>
    <p:sldId id="271" r:id="rId6"/>
    <p:sldId id="272" r:id="rId7"/>
    <p:sldId id="276" r:id="rId8"/>
    <p:sldId id="265" r:id="rId9"/>
    <p:sldId id="273" r:id="rId10"/>
    <p:sldId id="266" r:id="rId11"/>
    <p:sldId id="274" r:id="rId12"/>
    <p:sldId id="275" r:id="rId13"/>
  </p:sldIdLst>
  <p:sldSz cx="10080625" cy="7559675"/>
  <p:notesSz cx="7559675" cy="10691813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66FFFF"/>
    <a:srgbClr val="0000FF"/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3" autoAdjust="0"/>
    <p:restoredTop sz="95422" autoAdjust="0"/>
  </p:normalViewPr>
  <p:slideViewPr>
    <p:cSldViewPr>
      <p:cViewPr varScale="1">
        <p:scale>
          <a:sx n="59" d="100"/>
          <a:sy n="59" d="100"/>
        </p:scale>
        <p:origin x="-1168" y="-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Uplifts</a:t>
            </a:r>
          </a:p>
        </c:rich>
      </c:tx>
      <c:layout/>
      <c:spPr>
        <a:noFill/>
        <a:ln>
          <a:noFill/>
        </a:ln>
        <a:effectLst/>
      </c:spPr>
    </c:title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4"/>
          <c:order val="0"/>
          <c:tx>
            <c:strRef>
              <c:f>'air uplift'!$C$40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cat>
            <c:strRef>
              <c:f>('air uplift'!$B$41:$B$52,'air uplift'!$G$41:$G$52)</c:f>
              <c:strCache>
                <c:ptCount val="2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14,028.34</c:v>
                </c:pt>
                <c:pt idx="13">
                  <c:v>13,801.10</c:v>
                </c:pt>
                <c:pt idx="14">
                  <c:v>16,244.86</c:v>
                </c:pt>
                <c:pt idx="15">
                  <c:v>14,901.63</c:v>
                </c:pt>
                <c:pt idx="16">
                  <c:v>14,472.57</c:v>
                </c:pt>
                <c:pt idx="17">
                  <c:v>13,375.31</c:v>
                </c:pt>
                <c:pt idx="18">
                  <c:v>14,094.70</c:v>
                </c:pt>
                <c:pt idx="19">
                  <c:v>14,868.58</c:v>
                </c:pt>
                <c:pt idx="20">
                  <c:v>13,845.34</c:v>
                </c:pt>
                <c:pt idx="21">
                  <c:v>14,457.10</c:v>
                </c:pt>
                <c:pt idx="22">
                  <c:v>14,011.27</c:v>
                </c:pt>
                <c:pt idx="23">
                  <c:v>13,894.25</c:v>
                </c:pt>
              </c:strCache>
            </c:strRef>
          </c:cat>
          <c:val>
            <c:numRef>
              <c:f>'air uplift'!$C$41:$C$52</c:f>
              <c:numCache>
                <c:formatCode>#,##0.00</c:formatCode>
                <c:ptCount val="12"/>
                <c:pt idx="0">
                  <c:v>9619.1470000000008</c:v>
                </c:pt>
                <c:pt idx="1">
                  <c:v>9144.7919999999976</c:v>
                </c:pt>
                <c:pt idx="2">
                  <c:v>11315.276</c:v>
                </c:pt>
                <c:pt idx="3">
                  <c:v>10046.275</c:v>
                </c:pt>
                <c:pt idx="4">
                  <c:v>10539.367999999999</c:v>
                </c:pt>
                <c:pt idx="5">
                  <c:v>10559.754999999997</c:v>
                </c:pt>
                <c:pt idx="6">
                  <c:v>11351.454999999998</c:v>
                </c:pt>
                <c:pt idx="7">
                  <c:v>10757.083000000002</c:v>
                </c:pt>
                <c:pt idx="8">
                  <c:v>10301.011</c:v>
                </c:pt>
                <c:pt idx="9">
                  <c:v>10788.325000000001</c:v>
                </c:pt>
                <c:pt idx="10">
                  <c:v>10789.41</c:v>
                </c:pt>
                <c:pt idx="11">
                  <c:v>11059.33</c:v>
                </c:pt>
              </c:numCache>
            </c:numRef>
          </c:val>
        </c:ser>
        <c:ser>
          <c:idx val="5"/>
          <c:order val="1"/>
          <c:tx>
            <c:strRef>
              <c:f>'air uplift'!$D$40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cat>
            <c:strRef>
              <c:f>('air uplift'!$B$41:$B$52,'air uplift'!$G$41:$G$52)</c:f>
              <c:strCache>
                <c:ptCount val="2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14,028.34</c:v>
                </c:pt>
                <c:pt idx="13">
                  <c:v>13,801.10</c:v>
                </c:pt>
                <c:pt idx="14">
                  <c:v>16,244.86</c:v>
                </c:pt>
                <c:pt idx="15">
                  <c:v>14,901.63</c:v>
                </c:pt>
                <c:pt idx="16">
                  <c:v>14,472.57</c:v>
                </c:pt>
                <c:pt idx="17">
                  <c:v>13,375.31</c:v>
                </c:pt>
                <c:pt idx="18">
                  <c:v>14,094.70</c:v>
                </c:pt>
                <c:pt idx="19">
                  <c:v>14,868.58</c:v>
                </c:pt>
                <c:pt idx="20">
                  <c:v>13,845.34</c:v>
                </c:pt>
                <c:pt idx="21">
                  <c:v>14,457.10</c:v>
                </c:pt>
                <c:pt idx="22">
                  <c:v>14,011.27</c:v>
                </c:pt>
                <c:pt idx="23">
                  <c:v>13,894.25</c:v>
                </c:pt>
              </c:strCache>
            </c:strRef>
          </c:cat>
          <c:val>
            <c:numRef>
              <c:f>'air uplift'!$D$41:$D$52</c:f>
              <c:numCache>
                <c:formatCode>#,##0.00</c:formatCode>
                <c:ptCount val="12"/>
                <c:pt idx="0">
                  <c:v>9782.152</c:v>
                </c:pt>
                <c:pt idx="1">
                  <c:v>9866.9840000000004</c:v>
                </c:pt>
                <c:pt idx="2">
                  <c:v>12260.245999999997</c:v>
                </c:pt>
                <c:pt idx="3">
                  <c:v>10729.694000000001</c:v>
                </c:pt>
                <c:pt idx="4">
                  <c:v>11110.2</c:v>
                </c:pt>
                <c:pt idx="5">
                  <c:v>10573.239000000001</c:v>
                </c:pt>
                <c:pt idx="6">
                  <c:v>11552.145</c:v>
                </c:pt>
                <c:pt idx="7">
                  <c:v>10875.085999999996</c:v>
                </c:pt>
                <c:pt idx="8">
                  <c:v>10617.862999999996</c:v>
                </c:pt>
                <c:pt idx="9">
                  <c:v>10960.847</c:v>
                </c:pt>
                <c:pt idx="10">
                  <c:v>10582.434999999998</c:v>
                </c:pt>
                <c:pt idx="11">
                  <c:v>10915.227999999997</c:v>
                </c:pt>
              </c:numCache>
            </c:numRef>
          </c:val>
        </c:ser>
        <c:ser>
          <c:idx val="0"/>
          <c:order val="2"/>
          <c:tx>
            <c:strRef>
              <c:f>'air uplift'!$E$40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cat>
            <c:strRef>
              <c:f>('air uplift'!$B$41:$B$52,'air uplift'!$G$41:$G$52)</c:f>
              <c:strCache>
                <c:ptCount val="2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14,028.34</c:v>
                </c:pt>
                <c:pt idx="13">
                  <c:v>13,801.10</c:v>
                </c:pt>
                <c:pt idx="14">
                  <c:v>16,244.86</c:v>
                </c:pt>
                <c:pt idx="15">
                  <c:v>14,901.63</c:v>
                </c:pt>
                <c:pt idx="16">
                  <c:v>14,472.57</c:v>
                </c:pt>
                <c:pt idx="17">
                  <c:v>13,375.31</c:v>
                </c:pt>
                <c:pt idx="18">
                  <c:v>14,094.70</c:v>
                </c:pt>
                <c:pt idx="19">
                  <c:v>14,868.58</c:v>
                </c:pt>
                <c:pt idx="20">
                  <c:v>13,845.34</c:v>
                </c:pt>
                <c:pt idx="21">
                  <c:v>14,457.10</c:v>
                </c:pt>
                <c:pt idx="22">
                  <c:v>14,011.27</c:v>
                </c:pt>
                <c:pt idx="23">
                  <c:v>13,894.25</c:v>
                </c:pt>
              </c:strCache>
            </c:strRef>
          </c:cat>
          <c:val>
            <c:numRef>
              <c:f>'air uplift'!$E$41:$E$52</c:f>
              <c:numCache>
                <c:formatCode>#,##0.00</c:formatCode>
                <c:ptCount val="12"/>
                <c:pt idx="0">
                  <c:v>10601.33</c:v>
                </c:pt>
                <c:pt idx="1">
                  <c:v>10870.11</c:v>
                </c:pt>
                <c:pt idx="2">
                  <c:v>12555.19</c:v>
                </c:pt>
                <c:pt idx="3">
                  <c:v>10989.349</c:v>
                </c:pt>
                <c:pt idx="4">
                  <c:v>11259.308000000001</c:v>
                </c:pt>
                <c:pt idx="5">
                  <c:v>11478.273999999998</c:v>
                </c:pt>
                <c:pt idx="6">
                  <c:v>11780.230000000001</c:v>
                </c:pt>
                <c:pt idx="7">
                  <c:v>11778.75</c:v>
                </c:pt>
                <c:pt idx="8">
                  <c:v>11483.48</c:v>
                </c:pt>
                <c:pt idx="9">
                  <c:v>12267.373</c:v>
                </c:pt>
                <c:pt idx="10">
                  <c:v>11931.316000000001</c:v>
                </c:pt>
                <c:pt idx="11">
                  <c:v>11958.06</c:v>
                </c:pt>
              </c:numCache>
            </c:numRef>
          </c:val>
        </c:ser>
        <c:ser>
          <c:idx val="1"/>
          <c:order val="3"/>
          <c:tx>
            <c:strRef>
              <c:f>'air uplift'!$F$40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cat>
            <c:strRef>
              <c:f>('air uplift'!$B$41:$B$52,'air uplift'!$G$41:$G$52)</c:f>
              <c:strCache>
                <c:ptCount val="2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14,028.34</c:v>
                </c:pt>
                <c:pt idx="13">
                  <c:v>13,801.10</c:v>
                </c:pt>
                <c:pt idx="14">
                  <c:v>16,244.86</c:v>
                </c:pt>
                <c:pt idx="15">
                  <c:v>14,901.63</c:v>
                </c:pt>
                <c:pt idx="16">
                  <c:v>14,472.57</c:v>
                </c:pt>
                <c:pt idx="17">
                  <c:v>13,375.31</c:v>
                </c:pt>
                <c:pt idx="18">
                  <c:v>14,094.70</c:v>
                </c:pt>
                <c:pt idx="19">
                  <c:v>14,868.58</c:v>
                </c:pt>
                <c:pt idx="20">
                  <c:v>13,845.34</c:v>
                </c:pt>
                <c:pt idx="21">
                  <c:v>14,457.10</c:v>
                </c:pt>
                <c:pt idx="22">
                  <c:v>14,011.27</c:v>
                </c:pt>
                <c:pt idx="23">
                  <c:v>13,894.25</c:v>
                </c:pt>
              </c:strCache>
            </c:strRef>
          </c:cat>
          <c:val>
            <c:numRef>
              <c:f>'air uplift'!$F$41:$F$52</c:f>
              <c:numCache>
                <c:formatCode>#,##0.00</c:formatCode>
                <c:ptCount val="12"/>
                <c:pt idx="0">
                  <c:v>10601.33</c:v>
                </c:pt>
                <c:pt idx="1">
                  <c:v>10870.111999999997</c:v>
                </c:pt>
                <c:pt idx="2">
                  <c:v>12555.191000000003</c:v>
                </c:pt>
                <c:pt idx="3">
                  <c:v>10989.349</c:v>
                </c:pt>
                <c:pt idx="4">
                  <c:v>11259.308000000001</c:v>
                </c:pt>
                <c:pt idx="5">
                  <c:v>11478.273999999998</c:v>
                </c:pt>
                <c:pt idx="6">
                  <c:v>11780.234000000002</c:v>
                </c:pt>
                <c:pt idx="7">
                  <c:v>11778.754000000003</c:v>
                </c:pt>
                <c:pt idx="8">
                  <c:v>11483.48</c:v>
                </c:pt>
                <c:pt idx="9">
                  <c:v>12267.373</c:v>
                </c:pt>
                <c:pt idx="10">
                  <c:v>11931.316000000001</c:v>
                </c:pt>
                <c:pt idx="11">
                  <c:v>11958.063</c:v>
                </c:pt>
              </c:numCache>
            </c:numRef>
          </c:val>
        </c:ser>
        <c:ser>
          <c:idx val="2"/>
          <c:order val="4"/>
          <c:tx>
            <c:strRef>
              <c:f>'air uplift'!$G$40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cat>
            <c:strRef>
              <c:f>('air uplift'!$B$41:$B$52,'air uplift'!$G$41:$G$52)</c:f>
              <c:strCache>
                <c:ptCount val="2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14,028.34</c:v>
                </c:pt>
                <c:pt idx="13">
                  <c:v>13,801.10</c:v>
                </c:pt>
                <c:pt idx="14">
                  <c:v>16,244.86</c:v>
                </c:pt>
                <c:pt idx="15">
                  <c:v>14,901.63</c:v>
                </c:pt>
                <c:pt idx="16">
                  <c:v>14,472.57</c:v>
                </c:pt>
                <c:pt idx="17">
                  <c:v>13,375.31</c:v>
                </c:pt>
                <c:pt idx="18">
                  <c:v>14,094.70</c:v>
                </c:pt>
                <c:pt idx="19">
                  <c:v>14,868.58</c:v>
                </c:pt>
                <c:pt idx="20">
                  <c:v>13,845.34</c:v>
                </c:pt>
                <c:pt idx="21">
                  <c:v>14,457.10</c:v>
                </c:pt>
                <c:pt idx="22">
                  <c:v>14,011.27</c:v>
                </c:pt>
                <c:pt idx="23">
                  <c:v>13,894.25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/>
        <c:gapWidth val="65"/>
        <c:shape val="box"/>
        <c:axId val="146105856"/>
        <c:axId val="146107392"/>
        <c:axId val="0"/>
      </c:bar3DChart>
      <c:catAx>
        <c:axId val="1461058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07392"/>
        <c:crosses val="autoZero"/>
        <c:auto val="1"/>
        <c:lblAlgn val="ctr"/>
        <c:lblOffset val="100"/>
      </c:catAx>
      <c:valAx>
        <c:axId val="1461073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0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Sheet4!$B$113:$B$115</c:f>
              <c:strCache>
                <c:ptCount val="3"/>
                <c:pt idx="0">
                  <c:v>2016</c:v>
                </c:pt>
                <c:pt idx="1">
                  <c:v>Discharging</c:v>
                </c:pt>
                <c:pt idx="2">
                  <c:v>Laden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cat>
            <c:strRef>
              <c:f>Sheet4!$A$116:$A$119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Sheet4!$B$116:$B$119</c:f>
              <c:numCache>
                <c:formatCode>General</c:formatCode>
                <c:ptCount val="4"/>
                <c:pt idx="0">
                  <c:v>151329</c:v>
                </c:pt>
                <c:pt idx="1">
                  <c:v>143257</c:v>
                </c:pt>
                <c:pt idx="2">
                  <c:v>152054</c:v>
                </c:pt>
                <c:pt idx="3">
                  <c:v>166415</c:v>
                </c:pt>
              </c:numCache>
            </c:numRef>
          </c:val>
        </c:ser>
        <c:ser>
          <c:idx val="1"/>
          <c:order val="1"/>
          <c:tx>
            <c:strRef>
              <c:f>Sheet4!$C$113:$C$115</c:f>
              <c:strCache>
                <c:ptCount val="3"/>
                <c:pt idx="0">
                  <c:v>2016</c:v>
                </c:pt>
                <c:pt idx="1">
                  <c:v>Discharging</c:v>
                </c:pt>
                <c:pt idx="2">
                  <c:v>Empty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cat>
            <c:strRef>
              <c:f>Sheet4!$A$116:$A$119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Sheet4!$C$116:$C$119</c:f>
              <c:numCache>
                <c:formatCode>General</c:formatCode>
                <c:ptCount val="4"/>
                <c:pt idx="0">
                  <c:v>11486</c:v>
                </c:pt>
                <c:pt idx="1">
                  <c:v>8145</c:v>
                </c:pt>
                <c:pt idx="2">
                  <c:v>10951</c:v>
                </c:pt>
                <c:pt idx="3">
                  <c:v>8331</c:v>
                </c:pt>
              </c:numCache>
            </c:numRef>
          </c:val>
        </c:ser>
        <c:ser>
          <c:idx val="2"/>
          <c:order val="2"/>
          <c:tx>
            <c:strRef>
              <c:f>Sheet4!$D$113:$D$115</c:f>
              <c:strCache>
                <c:ptCount val="3"/>
                <c:pt idx="0">
                  <c:v>2017</c:v>
                </c:pt>
                <c:pt idx="1">
                  <c:v>Discharging</c:v>
                </c:pt>
                <c:pt idx="2">
                  <c:v>Laden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cat>
            <c:strRef>
              <c:f>Sheet4!$A$116:$A$119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Sheet4!$D$116:$D$119</c:f>
              <c:numCache>
                <c:formatCode>General</c:formatCode>
                <c:ptCount val="4"/>
                <c:pt idx="0">
                  <c:v>167929</c:v>
                </c:pt>
                <c:pt idx="1">
                  <c:v>147825</c:v>
                </c:pt>
                <c:pt idx="2">
                  <c:v>161755</c:v>
                </c:pt>
                <c:pt idx="3">
                  <c:v>172753</c:v>
                </c:pt>
              </c:numCache>
            </c:numRef>
          </c:val>
        </c:ser>
        <c:ser>
          <c:idx val="3"/>
          <c:order val="3"/>
          <c:tx>
            <c:strRef>
              <c:f>Sheet4!$E$113:$E$115</c:f>
              <c:strCache>
                <c:ptCount val="3"/>
                <c:pt idx="0">
                  <c:v>2017</c:v>
                </c:pt>
                <c:pt idx="1">
                  <c:v>Discharging</c:v>
                </c:pt>
                <c:pt idx="2">
                  <c:v>Empty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cat>
            <c:strRef>
              <c:f>Sheet4!$A$116:$A$119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Sheet4!$E$116:$E$119</c:f>
              <c:numCache>
                <c:formatCode>General</c:formatCode>
                <c:ptCount val="4"/>
                <c:pt idx="0">
                  <c:v>9698</c:v>
                </c:pt>
                <c:pt idx="1">
                  <c:v>8351</c:v>
                </c:pt>
                <c:pt idx="2">
                  <c:v>12685</c:v>
                </c:pt>
                <c:pt idx="3">
                  <c:v>8176</c:v>
                </c:pt>
              </c:numCache>
            </c:numRef>
          </c:val>
        </c:ser>
        <c:ser>
          <c:idx val="4"/>
          <c:order val="4"/>
          <c:tx>
            <c:strRef>
              <c:f>Sheet4!$F$113:$F$115</c:f>
              <c:strCache>
                <c:ptCount val="3"/>
                <c:pt idx="0">
                  <c:v>2018</c:v>
                </c:pt>
                <c:pt idx="1">
                  <c:v>Discharging</c:v>
                </c:pt>
                <c:pt idx="2">
                  <c:v>Laden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cat>
            <c:strRef>
              <c:f>Sheet4!$A$116:$A$119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Sheet4!$F$116:$F$119</c:f>
              <c:numCache>
                <c:formatCode>General</c:formatCode>
                <c:ptCount val="4"/>
                <c:pt idx="0">
                  <c:v>170160</c:v>
                </c:pt>
                <c:pt idx="1">
                  <c:v>150753</c:v>
                </c:pt>
                <c:pt idx="2">
                  <c:v>155745</c:v>
                </c:pt>
                <c:pt idx="3">
                  <c:v>153856</c:v>
                </c:pt>
              </c:numCache>
            </c:numRef>
          </c:val>
        </c:ser>
        <c:ser>
          <c:idx val="5"/>
          <c:order val="5"/>
          <c:tx>
            <c:strRef>
              <c:f>Sheet4!$G$113:$G$115</c:f>
              <c:strCache>
                <c:ptCount val="3"/>
                <c:pt idx="0">
                  <c:v>2018</c:v>
                </c:pt>
                <c:pt idx="1">
                  <c:v>Discharging</c:v>
                </c:pt>
                <c:pt idx="2">
                  <c:v>Empty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cat>
            <c:strRef>
              <c:f>Sheet4!$A$116:$A$119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Sheet4!$G$116:$G$119</c:f>
              <c:numCache>
                <c:formatCode>General</c:formatCode>
                <c:ptCount val="4"/>
                <c:pt idx="0">
                  <c:v>9113</c:v>
                </c:pt>
                <c:pt idx="1">
                  <c:v>8395</c:v>
                </c:pt>
                <c:pt idx="2">
                  <c:v>11263</c:v>
                </c:pt>
                <c:pt idx="3">
                  <c:v>9617</c:v>
                </c:pt>
              </c:numCache>
            </c:numRef>
          </c:val>
        </c:ser>
        <c:dLbls/>
        <c:gapWidth val="65"/>
        <c:shape val="cylinder"/>
        <c:axId val="175451520"/>
        <c:axId val="175465600"/>
        <c:axId val="0"/>
      </c:bar3DChart>
      <c:catAx>
        <c:axId val="1754515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465600"/>
        <c:crosses val="autoZero"/>
        <c:auto val="1"/>
        <c:lblAlgn val="ctr"/>
        <c:lblOffset val="100"/>
      </c:catAx>
      <c:valAx>
        <c:axId val="1754656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45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Sheet4!$R$113:$R$115</c:f>
              <c:strCache>
                <c:ptCount val="3"/>
                <c:pt idx="0">
                  <c:v>2016</c:v>
                </c:pt>
                <c:pt idx="1">
                  <c:v>Transshipment</c:v>
                </c:pt>
                <c:pt idx="2">
                  <c:v>Laden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cat>
            <c:strRef>
              <c:f>Sheet4!$Q$116:$Q$119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Sheet4!$R$116:$R$119</c:f>
              <c:numCache>
                <c:formatCode>General</c:formatCode>
                <c:ptCount val="4"/>
                <c:pt idx="0">
                  <c:v>467420</c:v>
                </c:pt>
                <c:pt idx="1">
                  <c:v>470135</c:v>
                </c:pt>
                <c:pt idx="2">
                  <c:v>505509</c:v>
                </c:pt>
                <c:pt idx="3">
                  <c:v>485869</c:v>
                </c:pt>
              </c:numCache>
            </c:numRef>
          </c:val>
        </c:ser>
        <c:ser>
          <c:idx val="1"/>
          <c:order val="1"/>
          <c:tx>
            <c:strRef>
              <c:f>Sheet4!$S$113:$S$115</c:f>
              <c:strCache>
                <c:ptCount val="3"/>
                <c:pt idx="0">
                  <c:v>2016</c:v>
                </c:pt>
                <c:pt idx="1">
                  <c:v>Transshipment</c:v>
                </c:pt>
                <c:pt idx="2">
                  <c:v>Empty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cat>
            <c:strRef>
              <c:f>Sheet4!$Q$116:$Q$119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Sheet4!$S$116:$S$119</c:f>
              <c:numCache>
                <c:formatCode>General</c:formatCode>
                <c:ptCount val="4"/>
                <c:pt idx="0">
                  <c:v>63632</c:v>
                </c:pt>
                <c:pt idx="1">
                  <c:v>60702</c:v>
                </c:pt>
                <c:pt idx="2">
                  <c:v>52986</c:v>
                </c:pt>
                <c:pt idx="3">
                  <c:v>69204</c:v>
                </c:pt>
              </c:numCache>
            </c:numRef>
          </c:val>
        </c:ser>
        <c:ser>
          <c:idx val="2"/>
          <c:order val="2"/>
          <c:tx>
            <c:strRef>
              <c:f>Sheet4!$T$113:$T$115</c:f>
              <c:strCache>
                <c:ptCount val="3"/>
                <c:pt idx="0">
                  <c:v>2017</c:v>
                </c:pt>
                <c:pt idx="1">
                  <c:v>Transshipment</c:v>
                </c:pt>
                <c:pt idx="2">
                  <c:v>Laden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cat>
            <c:strRef>
              <c:f>Sheet4!$Q$116:$Q$119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Sheet4!$T$116:$T$119</c:f>
              <c:numCache>
                <c:formatCode>General</c:formatCode>
                <c:ptCount val="4"/>
                <c:pt idx="0">
                  <c:v>501971</c:v>
                </c:pt>
                <c:pt idx="1">
                  <c:v>516539</c:v>
                </c:pt>
                <c:pt idx="2">
                  <c:v>542697</c:v>
                </c:pt>
                <c:pt idx="3">
                  <c:v>552856</c:v>
                </c:pt>
              </c:numCache>
            </c:numRef>
          </c:val>
        </c:ser>
        <c:ser>
          <c:idx val="3"/>
          <c:order val="3"/>
          <c:tx>
            <c:strRef>
              <c:f>Sheet4!$U$113:$U$115</c:f>
              <c:strCache>
                <c:ptCount val="3"/>
                <c:pt idx="0">
                  <c:v>2017</c:v>
                </c:pt>
                <c:pt idx="1">
                  <c:v>Transshipment</c:v>
                </c:pt>
                <c:pt idx="2">
                  <c:v>Empty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cat>
            <c:strRef>
              <c:f>Sheet4!$Q$116:$Q$119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Sheet4!$U$116:$U$119</c:f>
              <c:numCache>
                <c:formatCode>General</c:formatCode>
                <c:ptCount val="4"/>
                <c:pt idx="0">
                  <c:v>47596</c:v>
                </c:pt>
                <c:pt idx="1">
                  <c:v>53162</c:v>
                </c:pt>
                <c:pt idx="2">
                  <c:v>62981</c:v>
                </c:pt>
                <c:pt idx="3">
                  <c:v>89642</c:v>
                </c:pt>
              </c:numCache>
            </c:numRef>
          </c:val>
        </c:ser>
        <c:ser>
          <c:idx val="4"/>
          <c:order val="4"/>
          <c:tx>
            <c:strRef>
              <c:f>Sheet4!$V$113:$V$115</c:f>
              <c:strCache>
                <c:ptCount val="3"/>
                <c:pt idx="0">
                  <c:v>2018</c:v>
                </c:pt>
                <c:pt idx="1">
                  <c:v>Transshipment</c:v>
                </c:pt>
                <c:pt idx="2">
                  <c:v>Laden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cat>
            <c:strRef>
              <c:f>Sheet4!$Q$116:$Q$119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Sheet4!$V$116:$V$119</c:f>
              <c:numCache>
                <c:formatCode>General</c:formatCode>
                <c:ptCount val="4"/>
                <c:pt idx="0">
                  <c:v>577055</c:v>
                </c:pt>
                <c:pt idx="1">
                  <c:v>601213</c:v>
                </c:pt>
                <c:pt idx="2">
                  <c:v>633184</c:v>
                </c:pt>
                <c:pt idx="3">
                  <c:v>627073</c:v>
                </c:pt>
              </c:numCache>
            </c:numRef>
          </c:val>
        </c:ser>
        <c:ser>
          <c:idx val="5"/>
          <c:order val="5"/>
          <c:tx>
            <c:strRef>
              <c:f>Sheet4!$W$113:$W$115</c:f>
              <c:strCache>
                <c:ptCount val="3"/>
                <c:pt idx="0">
                  <c:v>2018</c:v>
                </c:pt>
                <c:pt idx="1">
                  <c:v>Transshipment</c:v>
                </c:pt>
                <c:pt idx="2">
                  <c:v>Empty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cat>
            <c:strRef>
              <c:f>Sheet4!$Q$116:$Q$119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Sheet4!$W$116:$W$119</c:f>
              <c:numCache>
                <c:formatCode>General</c:formatCode>
                <c:ptCount val="4"/>
                <c:pt idx="0">
                  <c:v>88620</c:v>
                </c:pt>
                <c:pt idx="1">
                  <c:v>75165</c:v>
                </c:pt>
                <c:pt idx="2">
                  <c:v>89294</c:v>
                </c:pt>
                <c:pt idx="3">
                  <c:v>105430</c:v>
                </c:pt>
              </c:numCache>
            </c:numRef>
          </c:val>
        </c:ser>
        <c:dLbls/>
        <c:gapWidth val="65"/>
        <c:shape val="cylinder"/>
        <c:axId val="175996928"/>
        <c:axId val="175998464"/>
        <c:axId val="0"/>
      </c:bar3DChart>
      <c:catAx>
        <c:axId val="1759969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998464"/>
        <c:crosses val="autoZero"/>
        <c:auto val="1"/>
        <c:lblAlgn val="ctr"/>
        <c:lblOffset val="100"/>
      </c:catAx>
      <c:valAx>
        <c:axId val="1759984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99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'air uplift'!$B$58</c:f>
              <c:strCache>
                <c:ptCount val="1"/>
                <c:pt idx="0">
                  <c:v>1st Quarter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'air uplift'!$C$57:$G$57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'air uplift'!$C$58:$G$58</c:f>
              <c:numCache>
                <c:formatCode>#,##0.00</c:formatCode>
                <c:ptCount val="5"/>
                <c:pt idx="0">
                  <c:v>30079.22</c:v>
                </c:pt>
                <c:pt idx="1">
                  <c:v>31909.38</c:v>
                </c:pt>
                <c:pt idx="2">
                  <c:v>34026.629999999997</c:v>
                </c:pt>
                <c:pt idx="3">
                  <c:v>36475.56</c:v>
                </c:pt>
                <c:pt idx="4">
                  <c:v>44074.302000000003</c:v>
                </c:pt>
              </c:numCache>
            </c:numRef>
          </c:val>
        </c:ser>
        <c:ser>
          <c:idx val="1"/>
          <c:order val="1"/>
          <c:tx>
            <c:strRef>
              <c:f>'air uplift'!$B$59</c:f>
              <c:strCache>
                <c:ptCount val="1"/>
                <c:pt idx="0">
                  <c:v>2nd Quarter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'air uplift'!$C$57:$G$57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'air uplift'!$C$59:$G$59</c:f>
              <c:numCache>
                <c:formatCode>#,##0.00</c:formatCode>
                <c:ptCount val="5"/>
                <c:pt idx="0">
                  <c:v>31145.4</c:v>
                </c:pt>
                <c:pt idx="1">
                  <c:v>32413.129999999997</c:v>
                </c:pt>
                <c:pt idx="2">
                  <c:v>33726.93</c:v>
                </c:pt>
                <c:pt idx="3">
                  <c:v>37700.310000000005</c:v>
                </c:pt>
                <c:pt idx="4">
                  <c:v>42749.498000000007</c:v>
                </c:pt>
              </c:numCache>
            </c:numRef>
          </c:val>
        </c:ser>
        <c:ser>
          <c:idx val="2"/>
          <c:order val="2"/>
          <c:tx>
            <c:strRef>
              <c:f>'air uplift'!$B$60</c:f>
              <c:strCache>
                <c:ptCount val="1"/>
                <c:pt idx="0">
                  <c:v>3rd Quarter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'air uplift'!$C$57:$G$57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'air uplift'!$C$60:$G$60</c:f>
              <c:numCache>
                <c:formatCode>#,##0.00</c:formatCode>
                <c:ptCount val="5"/>
                <c:pt idx="0">
                  <c:v>32409.55</c:v>
                </c:pt>
                <c:pt idx="1">
                  <c:v>33045.090000000004</c:v>
                </c:pt>
                <c:pt idx="2">
                  <c:v>35042.46</c:v>
                </c:pt>
                <c:pt idx="3">
                  <c:v>43418.46</c:v>
                </c:pt>
                <c:pt idx="4">
                  <c:v>42808.61</c:v>
                </c:pt>
              </c:numCache>
            </c:numRef>
          </c:val>
        </c:ser>
        <c:ser>
          <c:idx val="3"/>
          <c:order val="3"/>
          <c:tx>
            <c:strRef>
              <c:f>'air uplift'!$B$61</c:f>
              <c:strCache>
                <c:ptCount val="1"/>
                <c:pt idx="0">
                  <c:v>4th Quarter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'air uplift'!$C$57:$G$57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'air uplift'!$C$61:$G$61</c:f>
              <c:numCache>
                <c:formatCode>#,##0.00</c:formatCode>
                <c:ptCount val="5"/>
                <c:pt idx="0">
                  <c:v>32637.07</c:v>
                </c:pt>
                <c:pt idx="1">
                  <c:v>32458.51</c:v>
                </c:pt>
                <c:pt idx="2">
                  <c:v>36156.75</c:v>
                </c:pt>
                <c:pt idx="3">
                  <c:v>44520.37</c:v>
                </c:pt>
                <c:pt idx="4">
                  <c:v>42362.61</c:v>
                </c:pt>
              </c:numCache>
            </c:numRef>
          </c:val>
        </c:ser>
        <c:dLbls>
          <c:showVal val="1"/>
        </c:dLbls>
        <c:overlap val="100"/>
        <c:axId val="145257984"/>
        <c:axId val="145259520"/>
      </c:barChart>
      <c:catAx>
        <c:axId val="1452579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259520"/>
        <c:crosses val="autoZero"/>
        <c:auto val="1"/>
        <c:lblAlgn val="ctr"/>
        <c:lblOffset val="100"/>
      </c:catAx>
      <c:valAx>
        <c:axId val="1452595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0" sourceLinked="1"/>
        <c:majorTickMark val="none"/>
        <c:tickLblPos val="none"/>
        <c:crossAx val="14525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Discharge</a:t>
            </a:r>
          </a:p>
        </c:rich>
      </c:tx>
      <c:layout/>
      <c:spPr>
        <a:noFill/>
        <a:ln>
          <a:noFill/>
        </a:ln>
        <a:effectLst/>
      </c:spPr>
    </c:title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4"/>
          <c:order val="0"/>
          <c:tx>
            <c:strRef>
              <c:f>'air discharge'!$C$44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cat>
            <c:strRef>
              <c:f>'air discharge'!$B$45:$B$56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'air discharge'!$C$45:$C$56</c:f>
              <c:numCache>
                <c:formatCode>#,##0.00</c:formatCode>
                <c:ptCount val="12"/>
                <c:pt idx="0">
                  <c:v>3043.232</c:v>
                </c:pt>
                <c:pt idx="1">
                  <c:v>2399.8560000000002</c:v>
                </c:pt>
                <c:pt idx="2">
                  <c:v>3707.14</c:v>
                </c:pt>
                <c:pt idx="3">
                  <c:v>2814.0709999999999</c:v>
                </c:pt>
                <c:pt idx="4">
                  <c:v>3353.1109999999999</c:v>
                </c:pt>
                <c:pt idx="5">
                  <c:v>3233.05</c:v>
                </c:pt>
                <c:pt idx="6">
                  <c:v>3243.0059999999999</c:v>
                </c:pt>
                <c:pt idx="7">
                  <c:v>3203.9740000000002</c:v>
                </c:pt>
                <c:pt idx="8">
                  <c:v>3634.5129999999999</c:v>
                </c:pt>
                <c:pt idx="9">
                  <c:v>4004.779</c:v>
                </c:pt>
                <c:pt idx="10">
                  <c:v>4091.8409999999999</c:v>
                </c:pt>
                <c:pt idx="11">
                  <c:v>3867.8609999999999</c:v>
                </c:pt>
              </c:numCache>
            </c:numRef>
          </c:val>
        </c:ser>
        <c:ser>
          <c:idx val="5"/>
          <c:order val="1"/>
          <c:tx>
            <c:strRef>
              <c:f>'air discharge'!$D$44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cat>
            <c:strRef>
              <c:f>'air discharge'!$B$45:$B$56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'air discharge'!$D$45:$D$56</c:f>
              <c:numCache>
                <c:formatCode>#,##0.00</c:formatCode>
                <c:ptCount val="12"/>
                <c:pt idx="0">
                  <c:v>3429.9229999999998</c:v>
                </c:pt>
                <c:pt idx="1">
                  <c:v>3120.154</c:v>
                </c:pt>
                <c:pt idx="2">
                  <c:v>4183.99</c:v>
                </c:pt>
                <c:pt idx="3">
                  <c:v>3298.2619999999997</c:v>
                </c:pt>
                <c:pt idx="4">
                  <c:v>3859.0360000000001</c:v>
                </c:pt>
                <c:pt idx="5">
                  <c:v>3795.0590000000002</c:v>
                </c:pt>
                <c:pt idx="6">
                  <c:v>3870.4850000000001</c:v>
                </c:pt>
                <c:pt idx="7">
                  <c:v>3697.2049999999995</c:v>
                </c:pt>
                <c:pt idx="8">
                  <c:v>3961.04</c:v>
                </c:pt>
                <c:pt idx="9">
                  <c:v>4686.7510000000002</c:v>
                </c:pt>
                <c:pt idx="10">
                  <c:v>4439.4800000000005</c:v>
                </c:pt>
                <c:pt idx="11">
                  <c:v>4232.4789999999994</c:v>
                </c:pt>
              </c:numCache>
            </c:numRef>
          </c:val>
        </c:ser>
        <c:ser>
          <c:idx val="0"/>
          <c:order val="2"/>
          <c:tx>
            <c:strRef>
              <c:f>'air discharge'!$E$44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cat>
            <c:strRef>
              <c:f>'air discharge'!$B$45:$B$56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'air discharge'!$E$45:$E$56</c:f>
              <c:numCache>
                <c:formatCode>#,##0.00</c:formatCode>
                <c:ptCount val="12"/>
                <c:pt idx="0">
                  <c:v>4085.154</c:v>
                </c:pt>
                <c:pt idx="1">
                  <c:v>3848.8980000000001</c:v>
                </c:pt>
                <c:pt idx="2">
                  <c:v>5644.3040000000001</c:v>
                </c:pt>
                <c:pt idx="3">
                  <c:v>4310.2650000000003</c:v>
                </c:pt>
                <c:pt idx="4">
                  <c:v>5458.2640000000001</c:v>
                </c:pt>
                <c:pt idx="5">
                  <c:v>6057.8240000000014</c:v>
                </c:pt>
                <c:pt idx="6">
                  <c:v>5064.2620000000015</c:v>
                </c:pt>
                <c:pt idx="7">
                  <c:v>4844.0590000000002</c:v>
                </c:pt>
                <c:pt idx="8">
                  <c:v>4966.1750000000002</c:v>
                </c:pt>
                <c:pt idx="9">
                  <c:v>5789.0350000000008</c:v>
                </c:pt>
                <c:pt idx="10">
                  <c:v>5407.8150000000014</c:v>
                </c:pt>
                <c:pt idx="11">
                  <c:v>5366.0460000000003</c:v>
                </c:pt>
              </c:numCache>
            </c:numRef>
          </c:val>
        </c:ser>
        <c:ser>
          <c:idx val="1"/>
          <c:order val="3"/>
          <c:tx>
            <c:strRef>
              <c:f>'air discharge'!$F$44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cat>
            <c:strRef>
              <c:f>'air discharge'!$B$45:$B$56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'air discharge'!$F$45:$F$56</c:f>
              <c:numCache>
                <c:formatCode>#,##0.00</c:formatCode>
                <c:ptCount val="12"/>
                <c:pt idx="0">
                  <c:v>4085.154</c:v>
                </c:pt>
                <c:pt idx="1">
                  <c:v>3848.8980000000001</c:v>
                </c:pt>
                <c:pt idx="2">
                  <c:v>5644.3040000000001</c:v>
                </c:pt>
                <c:pt idx="3">
                  <c:v>4310.2650000000003</c:v>
                </c:pt>
                <c:pt idx="4">
                  <c:v>5458.2640000000001</c:v>
                </c:pt>
                <c:pt idx="5">
                  <c:v>6057.8240000000014</c:v>
                </c:pt>
                <c:pt idx="6">
                  <c:v>5064.2620000000015</c:v>
                </c:pt>
                <c:pt idx="7">
                  <c:v>4844.0590000000002</c:v>
                </c:pt>
                <c:pt idx="8">
                  <c:v>4966.1750000000002</c:v>
                </c:pt>
                <c:pt idx="9">
                  <c:v>5789.0350000000008</c:v>
                </c:pt>
                <c:pt idx="10">
                  <c:v>5407.8150000000014</c:v>
                </c:pt>
                <c:pt idx="11">
                  <c:v>5366.0460000000003</c:v>
                </c:pt>
              </c:numCache>
            </c:numRef>
          </c:val>
        </c:ser>
        <c:ser>
          <c:idx val="2"/>
          <c:order val="4"/>
          <c:tx>
            <c:strRef>
              <c:f>'air discharge'!$G$44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cat>
            <c:strRef>
              <c:f>'air discharge'!$B$45:$B$56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'air discharge'!$G$45:$G$56</c:f>
              <c:numCache>
                <c:formatCode>#,##0.00</c:formatCode>
                <c:ptCount val="12"/>
                <c:pt idx="0">
                  <c:v>4649.3360000000002</c:v>
                </c:pt>
                <c:pt idx="1">
                  <c:v>4104.6040000000003</c:v>
                </c:pt>
                <c:pt idx="2">
                  <c:v>4852.3210000000008</c:v>
                </c:pt>
                <c:pt idx="3">
                  <c:v>4055.558</c:v>
                </c:pt>
                <c:pt idx="4">
                  <c:v>4774.0060000000003</c:v>
                </c:pt>
                <c:pt idx="5">
                  <c:v>4757.45</c:v>
                </c:pt>
                <c:pt idx="6">
                  <c:v>5526.7429999999995</c:v>
                </c:pt>
                <c:pt idx="7">
                  <c:v>5252.79</c:v>
                </c:pt>
                <c:pt idx="8">
                  <c:v>5251.9620000000004</c:v>
                </c:pt>
                <c:pt idx="9">
                  <c:v>5539.5869999999995</c:v>
                </c:pt>
                <c:pt idx="10">
                  <c:v>5228.6270000000004</c:v>
                </c:pt>
                <c:pt idx="11">
                  <c:v>5278.3910000000005</c:v>
                </c:pt>
              </c:numCache>
            </c:numRef>
          </c:val>
        </c:ser>
        <c:dLbls/>
        <c:gapWidth val="65"/>
        <c:shape val="box"/>
        <c:axId val="157470720"/>
        <c:axId val="157472256"/>
        <c:axId val="0"/>
      </c:bar3DChart>
      <c:catAx>
        <c:axId val="1574707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472256"/>
        <c:crosses val="autoZero"/>
        <c:auto val="1"/>
        <c:lblAlgn val="ctr"/>
        <c:lblOffset val="100"/>
      </c:catAx>
      <c:valAx>
        <c:axId val="1574722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47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'air discharge'!$B$61</c:f>
              <c:strCache>
                <c:ptCount val="1"/>
                <c:pt idx="0">
                  <c:v>1st Quarter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'air discharge'!$C$60:$G$60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'air discharge'!$C$61:$G$61</c:f>
              <c:numCache>
                <c:formatCode>#,##0.00</c:formatCode>
                <c:ptCount val="5"/>
                <c:pt idx="0">
                  <c:v>9150.2300000000014</c:v>
                </c:pt>
                <c:pt idx="1">
                  <c:v>10734.07</c:v>
                </c:pt>
                <c:pt idx="2">
                  <c:v>13578.359999999999</c:v>
                </c:pt>
                <c:pt idx="3">
                  <c:v>14665.93</c:v>
                </c:pt>
                <c:pt idx="4">
                  <c:v>13606.261</c:v>
                </c:pt>
              </c:numCache>
            </c:numRef>
          </c:val>
        </c:ser>
        <c:ser>
          <c:idx val="1"/>
          <c:order val="1"/>
          <c:tx>
            <c:strRef>
              <c:f>'air discharge'!$B$62</c:f>
              <c:strCache>
                <c:ptCount val="1"/>
                <c:pt idx="0">
                  <c:v>2nd Quarter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'air discharge'!$C$60:$G$60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'air discharge'!$C$62:$G$62</c:f>
              <c:numCache>
                <c:formatCode>#,##0.00</c:formatCode>
                <c:ptCount val="5"/>
                <c:pt idx="0">
                  <c:v>9400.2300000000014</c:v>
                </c:pt>
                <c:pt idx="1">
                  <c:v>10952.359999999999</c:v>
                </c:pt>
                <c:pt idx="2">
                  <c:v>15826.349999999999</c:v>
                </c:pt>
                <c:pt idx="3">
                  <c:v>13993.52</c:v>
                </c:pt>
                <c:pt idx="4">
                  <c:v>13587.013999999997</c:v>
                </c:pt>
              </c:numCache>
            </c:numRef>
          </c:val>
        </c:ser>
        <c:ser>
          <c:idx val="2"/>
          <c:order val="2"/>
          <c:tx>
            <c:strRef>
              <c:f>'air discharge'!$B$63</c:f>
              <c:strCache>
                <c:ptCount val="1"/>
                <c:pt idx="0">
                  <c:v>3rd Quarter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'air discharge'!$C$60:$G$60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'air discharge'!$C$63:$G$63</c:f>
              <c:numCache>
                <c:formatCode>#,##0.00</c:formatCode>
                <c:ptCount val="5"/>
                <c:pt idx="0">
                  <c:v>10081.49</c:v>
                </c:pt>
                <c:pt idx="1">
                  <c:v>11528.730000000001</c:v>
                </c:pt>
                <c:pt idx="2">
                  <c:v>14874.5</c:v>
                </c:pt>
                <c:pt idx="3">
                  <c:v>15324.5</c:v>
                </c:pt>
                <c:pt idx="4">
                  <c:v>16031.5</c:v>
                </c:pt>
              </c:numCache>
            </c:numRef>
          </c:val>
        </c:ser>
        <c:ser>
          <c:idx val="3"/>
          <c:order val="3"/>
          <c:tx>
            <c:strRef>
              <c:f>'air discharge'!$B$64</c:f>
              <c:strCache>
                <c:ptCount val="1"/>
                <c:pt idx="0">
                  <c:v>4th Quarter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'air discharge'!$C$60:$G$60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'air discharge'!$C$64:$G$64</c:f>
              <c:numCache>
                <c:formatCode>#,##0.00</c:formatCode>
                <c:ptCount val="5"/>
                <c:pt idx="0">
                  <c:v>11964.48</c:v>
                </c:pt>
                <c:pt idx="1">
                  <c:v>13358.710000000001</c:v>
                </c:pt>
                <c:pt idx="2">
                  <c:v>16562.900000000001</c:v>
                </c:pt>
                <c:pt idx="3">
                  <c:v>16052.1</c:v>
                </c:pt>
                <c:pt idx="4">
                  <c:v>16046.61</c:v>
                </c:pt>
              </c:numCache>
            </c:numRef>
          </c:val>
        </c:ser>
        <c:dLbls>
          <c:showVal val="1"/>
        </c:dLbls>
        <c:overlap val="100"/>
        <c:axId val="162758016"/>
        <c:axId val="162768000"/>
      </c:barChart>
      <c:catAx>
        <c:axId val="1627580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768000"/>
        <c:crosses val="autoZero"/>
        <c:auto val="1"/>
        <c:lblAlgn val="ctr"/>
        <c:lblOffset val="100"/>
      </c:catAx>
      <c:valAx>
        <c:axId val="1627680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0" sourceLinked="1"/>
        <c:majorTickMark val="none"/>
        <c:tickLblPos val="none"/>
        <c:crossAx val="162758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'air transshipment'!$A$33</c:f>
              <c:strCache>
                <c:ptCount val="1"/>
                <c:pt idx="0">
                  <c:v>1st Quarter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'air transshipment'!$C$32:$F$32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'air transshipment'!$C$33:$F$33</c:f>
              <c:numCache>
                <c:formatCode>#,##0.00</c:formatCode>
                <c:ptCount val="4"/>
                <c:pt idx="0">
                  <c:v>9526.2300000000014</c:v>
                </c:pt>
                <c:pt idx="1">
                  <c:v>9174.83</c:v>
                </c:pt>
                <c:pt idx="2">
                  <c:v>8266.84</c:v>
                </c:pt>
                <c:pt idx="3">
                  <c:v>12560.458000000001</c:v>
                </c:pt>
              </c:numCache>
            </c:numRef>
          </c:val>
        </c:ser>
        <c:ser>
          <c:idx val="1"/>
          <c:order val="1"/>
          <c:tx>
            <c:strRef>
              <c:f>'air transshipment'!$A$34</c:f>
              <c:strCache>
                <c:ptCount val="1"/>
                <c:pt idx="0">
                  <c:v>2nd Quarter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'air transshipment'!$C$32:$F$32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'air transshipment'!$C$34:$F$34</c:f>
              <c:numCache>
                <c:formatCode>#,##0.00</c:formatCode>
                <c:ptCount val="4"/>
                <c:pt idx="0">
                  <c:v>9482.1549999999988</c:v>
                </c:pt>
                <c:pt idx="1">
                  <c:v>10348.89</c:v>
                </c:pt>
                <c:pt idx="2">
                  <c:v>10766.304999999998</c:v>
                </c:pt>
                <c:pt idx="3">
                  <c:v>12720.846</c:v>
                </c:pt>
              </c:numCache>
            </c:numRef>
          </c:val>
        </c:ser>
        <c:ser>
          <c:idx val="2"/>
          <c:order val="2"/>
          <c:tx>
            <c:strRef>
              <c:f>'air transshipment'!$A$35</c:f>
              <c:strCache>
                <c:ptCount val="1"/>
                <c:pt idx="0">
                  <c:v>3rd Quarter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'air transshipment'!$C$32:$F$32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'air transshipment'!$C$35:$F$35</c:f>
              <c:numCache>
                <c:formatCode>#,##0.00</c:formatCode>
                <c:ptCount val="4"/>
                <c:pt idx="0">
                  <c:v>7998.6810000000014</c:v>
                </c:pt>
                <c:pt idx="1">
                  <c:v>10304.68</c:v>
                </c:pt>
                <c:pt idx="2">
                  <c:v>12036.99</c:v>
                </c:pt>
                <c:pt idx="3">
                  <c:v>11380.159</c:v>
                </c:pt>
              </c:numCache>
            </c:numRef>
          </c:val>
        </c:ser>
        <c:ser>
          <c:idx val="3"/>
          <c:order val="3"/>
          <c:tx>
            <c:strRef>
              <c:f>'air transshipment'!$A$36</c:f>
              <c:strCache>
                <c:ptCount val="1"/>
                <c:pt idx="0">
                  <c:v>4th Quarter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'air transshipment'!$C$32:$F$32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'air transshipment'!$C$36:$F$36</c:f>
              <c:numCache>
                <c:formatCode>#,##0.00</c:formatCode>
                <c:ptCount val="4"/>
                <c:pt idx="0">
                  <c:v>8870.7800000000007</c:v>
                </c:pt>
                <c:pt idx="1">
                  <c:v>10011.967000000001</c:v>
                </c:pt>
                <c:pt idx="2">
                  <c:v>13320.177</c:v>
                </c:pt>
                <c:pt idx="3">
                  <c:v>10815.244000000004</c:v>
                </c:pt>
              </c:numCache>
            </c:numRef>
          </c:val>
        </c:ser>
        <c:dLbls>
          <c:showVal val="1"/>
        </c:dLbls>
        <c:overlap val="100"/>
        <c:axId val="164164736"/>
        <c:axId val="164166656"/>
      </c:barChart>
      <c:catAx>
        <c:axId val="1641647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66656"/>
        <c:crosses val="autoZero"/>
        <c:auto val="1"/>
        <c:lblAlgn val="ctr"/>
        <c:lblOffset val="100"/>
      </c:catAx>
      <c:valAx>
        <c:axId val="1641666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0" sourceLinked="1"/>
        <c:majorTickMark val="none"/>
        <c:tickLblPos val="none"/>
        <c:crossAx val="16416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Total Air Uplift, Discharge &amp; Transhipment </a:t>
            </a:r>
          </a:p>
        </c:rich>
      </c:tx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'air transshipment'!$B$3</c:f>
              <c:strCache>
                <c:ptCount val="1"/>
                <c:pt idx="0">
                  <c:v>UPLIFT (Tons) 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'air transshipment'!$A$4:$A$8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'air transshipment'!$B$4:$B$8</c:f>
              <c:numCache>
                <c:formatCode>#,##0.00</c:formatCode>
                <c:ptCount val="5"/>
                <c:pt idx="0">
                  <c:v>126271.23999999999</c:v>
                </c:pt>
                <c:pt idx="1">
                  <c:v>129826.11</c:v>
                </c:pt>
                <c:pt idx="2">
                  <c:v>138952.76999999999</c:v>
                </c:pt>
                <c:pt idx="3">
                  <c:v>162114.70000000001</c:v>
                </c:pt>
                <c:pt idx="4">
                  <c:v>171995.03</c:v>
                </c:pt>
              </c:numCache>
            </c:numRef>
          </c:val>
        </c:ser>
        <c:ser>
          <c:idx val="1"/>
          <c:order val="1"/>
          <c:tx>
            <c:strRef>
              <c:f>'air transshipment'!$C$3</c:f>
              <c:strCache>
                <c:ptCount val="1"/>
                <c:pt idx="0">
                  <c:v>DISCHARGE (Tons) Excluding Transshipment 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'air transshipment'!$A$4:$A$8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'air transshipment'!$C$4:$C$8</c:f>
              <c:numCache>
                <c:formatCode>#,##0.00</c:formatCode>
                <c:ptCount val="5"/>
                <c:pt idx="0">
                  <c:v>40596.43</c:v>
                </c:pt>
                <c:pt idx="1">
                  <c:v>46573.87</c:v>
                </c:pt>
                <c:pt idx="2">
                  <c:v>60842.11</c:v>
                </c:pt>
                <c:pt idx="3">
                  <c:v>60036.04</c:v>
                </c:pt>
                <c:pt idx="4">
                  <c:v>59271.380000000005</c:v>
                </c:pt>
              </c:numCache>
            </c:numRef>
          </c:val>
        </c:ser>
        <c:ser>
          <c:idx val="2"/>
          <c:order val="2"/>
          <c:tx>
            <c:strRef>
              <c:f>'air transshipment'!$D$3</c:f>
              <c:strCache>
                <c:ptCount val="1"/>
                <c:pt idx="0">
                  <c:v>TRANSSHIPMENT  (Tons) 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'air transshipment'!$A$4:$A$8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'air transshipment'!$D$4:$D$8</c:f>
              <c:numCache>
                <c:formatCode>#,##0.00;[Red]#,##0.00</c:formatCode>
                <c:ptCount val="5"/>
                <c:pt idx="0">
                  <c:v>32789.020000000004</c:v>
                </c:pt>
                <c:pt idx="1">
                  <c:v>35877.848000000005</c:v>
                </c:pt>
                <c:pt idx="2">
                  <c:v>39840.370000000003</c:v>
                </c:pt>
                <c:pt idx="3" formatCode="#,##0.00">
                  <c:v>44390.32</c:v>
                </c:pt>
                <c:pt idx="4" formatCode="#,##0.00">
                  <c:v>47476.71</c:v>
                </c:pt>
              </c:numCache>
            </c:numRef>
          </c:val>
        </c:ser>
        <c:dLbls>
          <c:showVal val="1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axId val="166108160"/>
        <c:axId val="166126336"/>
      </c:lineChart>
      <c:catAx>
        <c:axId val="1661081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126336"/>
        <c:crosses val="autoZero"/>
        <c:auto val="1"/>
        <c:lblAlgn val="ctr"/>
        <c:lblOffset val="100"/>
      </c:catAx>
      <c:valAx>
        <c:axId val="166126336"/>
        <c:scaling>
          <c:orientation val="minMax"/>
        </c:scaling>
        <c:axPos val="l"/>
        <c:numFmt formatCode="#,##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10816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Annual Export Container Throughputs (TEU's)</a:t>
            </a:r>
          </a:p>
        </c:rich>
      </c:tx>
      <c:layout>
        <c:manualLayout>
          <c:xMode val="edge"/>
          <c:yMode val="edge"/>
          <c:x val="7.402053830723633E-2"/>
          <c:y val="1.4769832737697457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4081646685314381"/>
          <c:y val="0.21771256939101671"/>
          <c:w val="0.83061307259752948"/>
          <c:h val="0.50184592266403871"/>
        </c:manualLayout>
      </c:layout>
      <c:barChart>
        <c:barDir val="col"/>
        <c:grouping val="clustered"/>
        <c:ser>
          <c:idx val="1"/>
          <c:order val="0"/>
          <c:tx>
            <c:strRef>
              <c:f>Sheet4!$D$17</c:f>
              <c:strCache>
                <c:ptCount val="1"/>
                <c:pt idx="0">
                  <c:v>Laden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Sheet4!$C$18:$C$22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Sheet4!$D$18:$D$22</c:f>
              <c:numCache>
                <c:formatCode>General</c:formatCode>
                <c:ptCount val="5"/>
                <c:pt idx="0">
                  <c:v>277130</c:v>
                </c:pt>
                <c:pt idx="1">
                  <c:v>280158</c:v>
                </c:pt>
                <c:pt idx="2">
                  <c:v>287040</c:v>
                </c:pt>
                <c:pt idx="3">
                  <c:v>296027</c:v>
                </c:pt>
                <c:pt idx="4">
                  <c:v>301593</c:v>
                </c:pt>
              </c:numCache>
            </c:numRef>
          </c:val>
        </c:ser>
        <c:ser>
          <c:idx val="2"/>
          <c:order val="1"/>
          <c:tx>
            <c:strRef>
              <c:f>Sheet4!$E$17</c:f>
              <c:strCache>
                <c:ptCount val="1"/>
                <c:pt idx="0">
                  <c:v>Empty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Sheet4!$C$18:$C$22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Sheet4!$E$18:$E$22</c:f>
              <c:numCache>
                <c:formatCode>General</c:formatCode>
                <c:ptCount val="5"/>
                <c:pt idx="0">
                  <c:v>282812</c:v>
                </c:pt>
                <c:pt idx="1">
                  <c:v>330899</c:v>
                </c:pt>
                <c:pt idx="2">
                  <c:v>360842</c:v>
                </c:pt>
                <c:pt idx="3">
                  <c:v>397852</c:v>
                </c:pt>
                <c:pt idx="4">
                  <c:v>369654</c:v>
                </c:pt>
              </c:numCache>
            </c:numRef>
          </c:val>
        </c:ser>
        <c:dLbls>
          <c:showVal val="1"/>
        </c:dLbls>
        <c:gapWidth val="65"/>
        <c:axId val="166737792"/>
        <c:axId val="166739328"/>
      </c:barChart>
      <c:catAx>
        <c:axId val="1667377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739328"/>
        <c:crosses val="autoZero"/>
        <c:auto val="1"/>
        <c:lblAlgn val="ctr"/>
        <c:lblOffset val="100"/>
        <c:tickLblSkip val="1"/>
        <c:tickMarkSkip val="1"/>
      </c:catAx>
      <c:valAx>
        <c:axId val="1667393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66737792"/>
        <c:crosses val="autoZero"/>
        <c:crossBetween val="between"/>
      </c:valAx>
      <c:dTable>
        <c:showHorzBorder val="1"/>
        <c:showVertBorder val="1"/>
        <c:showOutline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Sheet4!$J$113:$J$115</c:f>
              <c:strCache>
                <c:ptCount val="3"/>
                <c:pt idx="0">
                  <c:v>2016</c:v>
                </c:pt>
                <c:pt idx="1">
                  <c:v>Loading</c:v>
                </c:pt>
                <c:pt idx="2">
                  <c:v>Laden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cat>
            <c:strRef>
              <c:f>Sheet4!$I$116:$I$119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Sheet4!$J$116:$J$119</c:f>
              <c:numCache>
                <c:formatCode>General</c:formatCode>
                <c:ptCount val="4"/>
                <c:pt idx="0">
                  <c:v>71730</c:v>
                </c:pt>
                <c:pt idx="1">
                  <c:v>67977</c:v>
                </c:pt>
                <c:pt idx="2">
                  <c:v>74811</c:v>
                </c:pt>
                <c:pt idx="3">
                  <c:v>72522</c:v>
                </c:pt>
              </c:numCache>
            </c:numRef>
          </c:val>
        </c:ser>
        <c:ser>
          <c:idx val="1"/>
          <c:order val="1"/>
          <c:tx>
            <c:strRef>
              <c:f>Sheet4!$K$113:$K$115</c:f>
              <c:strCache>
                <c:ptCount val="3"/>
                <c:pt idx="0">
                  <c:v>2016</c:v>
                </c:pt>
                <c:pt idx="1">
                  <c:v>Loading</c:v>
                </c:pt>
                <c:pt idx="2">
                  <c:v>Empty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cat>
            <c:strRef>
              <c:f>Sheet4!$I$116:$I$119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Sheet4!$K$116:$K$119</c:f>
              <c:numCache>
                <c:formatCode>General</c:formatCode>
                <c:ptCount val="4"/>
                <c:pt idx="0">
                  <c:v>89135</c:v>
                </c:pt>
                <c:pt idx="1">
                  <c:v>86115</c:v>
                </c:pt>
                <c:pt idx="2">
                  <c:v>84152</c:v>
                </c:pt>
                <c:pt idx="3">
                  <c:v>101440</c:v>
                </c:pt>
              </c:numCache>
            </c:numRef>
          </c:val>
        </c:ser>
        <c:ser>
          <c:idx val="2"/>
          <c:order val="2"/>
          <c:tx>
            <c:strRef>
              <c:f>Sheet4!$L$113:$L$115</c:f>
              <c:strCache>
                <c:ptCount val="3"/>
                <c:pt idx="0">
                  <c:v>2017</c:v>
                </c:pt>
                <c:pt idx="1">
                  <c:v>Loading</c:v>
                </c:pt>
                <c:pt idx="2">
                  <c:v>Laden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cat>
            <c:strRef>
              <c:f>Sheet4!$I$116:$I$119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Sheet4!$L$116:$L$119</c:f>
              <c:numCache>
                <c:formatCode>General</c:formatCode>
                <c:ptCount val="4"/>
                <c:pt idx="0">
                  <c:v>73785</c:v>
                </c:pt>
                <c:pt idx="1">
                  <c:v>70515</c:v>
                </c:pt>
                <c:pt idx="2">
                  <c:v>77725</c:v>
                </c:pt>
                <c:pt idx="3">
                  <c:v>74002</c:v>
                </c:pt>
              </c:numCache>
            </c:numRef>
          </c:val>
        </c:ser>
        <c:ser>
          <c:idx val="3"/>
          <c:order val="3"/>
          <c:tx>
            <c:strRef>
              <c:f>Sheet4!$M$113:$M$115</c:f>
              <c:strCache>
                <c:ptCount val="3"/>
                <c:pt idx="0">
                  <c:v>2017</c:v>
                </c:pt>
                <c:pt idx="1">
                  <c:v>Loading</c:v>
                </c:pt>
                <c:pt idx="2">
                  <c:v>Empty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cat>
            <c:strRef>
              <c:f>Sheet4!$I$116:$I$119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Sheet4!$M$116:$M$119</c:f>
              <c:numCache>
                <c:formatCode>General</c:formatCode>
                <c:ptCount val="4"/>
                <c:pt idx="0">
                  <c:v>101930</c:v>
                </c:pt>
                <c:pt idx="1">
                  <c:v>92253</c:v>
                </c:pt>
                <c:pt idx="2">
                  <c:v>97959</c:v>
                </c:pt>
                <c:pt idx="3">
                  <c:v>105710</c:v>
                </c:pt>
              </c:numCache>
            </c:numRef>
          </c:val>
        </c:ser>
        <c:ser>
          <c:idx val="4"/>
          <c:order val="4"/>
          <c:tx>
            <c:strRef>
              <c:f>Sheet4!$N$113:$N$115</c:f>
              <c:strCache>
                <c:ptCount val="3"/>
                <c:pt idx="0">
                  <c:v>2018</c:v>
                </c:pt>
                <c:pt idx="1">
                  <c:v>Loading</c:v>
                </c:pt>
                <c:pt idx="2">
                  <c:v>Laden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cat>
            <c:strRef>
              <c:f>Sheet4!$I$116:$I$119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Sheet4!$N$116:$N$119</c:f>
              <c:numCache>
                <c:formatCode>General</c:formatCode>
                <c:ptCount val="4"/>
                <c:pt idx="0">
                  <c:v>76437</c:v>
                </c:pt>
                <c:pt idx="1">
                  <c:v>70265</c:v>
                </c:pt>
                <c:pt idx="2">
                  <c:v>80991</c:v>
                </c:pt>
                <c:pt idx="3">
                  <c:v>77500</c:v>
                </c:pt>
              </c:numCache>
            </c:numRef>
          </c:val>
        </c:ser>
        <c:ser>
          <c:idx val="5"/>
          <c:order val="5"/>
          <c:tx>
            <c:strRef>
              <c:f>Sheet4!$O$113:$O$115</c:f>
              <c:strCache>
                <c:ptCount val="3"/>
                <c:pt idx="0">
                  <c:v>2018</c:v>
                </c:pt>
                <c:pt idx="1">
                  <c:v>Loading</c:v>
                </c:pt>
                <c:pt idx="2">
                  <c:v>Empty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cat>
            <c:strRef>
              <c:f>Sheet4!$I$116:$I$119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Sheet4!$O$116:$O$119</c:f>
              <c:numCache>
                <c:formatCode>General</c:formatCode>
                <c:ptCount val="4"/>
                <c:pt idx="0">
                  <c:v>103482</c:v>
                </c:pt>
                <c:pt idx="1">
                  <c:v>93287</c:v>
                </c:pt>
                <c:pt idx="2">
                  <c:v>87271</c:v>
                </c:pt>
                <c:pt idx="3">
                  <c:v>85614</c:v>
                </c:pt>
              </c:numCache>
            </c:numRef>
          </c:val>
        </c:ser>
        <c:dLbls/>
        <c:gapWidth val="65"/>
        <c:shape val="cylinder"/>
        <c:axId val="167227392"/>
        <c:axId val="167228928"/>
        <c:axId val="0"/>
      </c:bar3DChart>
      <c:catAx>
        <c:axId val="1672273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228928"/>
        <c:crosses val="autoZero"/>
        <c:auto val="1"/>
        <c:lblAlgn val="ctr"/>
        <c:lblOffset val="100"/>
      </c:catAx>
      <c:valAx>
        <c:axId val="1672289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22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Annual Discharge Container Throughputs (TEU's)</a:t>
            </a:r>
          </a:p>
        </c:rich>
      </c:tx>
      <c:layout>
        <c:manualLayout>
          <c:xMode val="edge"/>
          <c:yMode val="edge"/>
          <c:x val="3.4965393030975095E-2"/>
          <c:y val="1.9834059204137954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4081646685314381"/>
          <c:y val="0.21771256939101671"/>
          <c:w val="0.83061307259752948"/>
          <c:h val="0.50184592266403871"/>
        </c:manualLayout>
      </c:layout>
      <c:barChart>
        <c:barDir val="col"/>
        <c:grouping val="clustered"/>
        <c:ser>
          <c:idx val="1"/>
          <c:order val="0"/>
          <c:tx>
            <c:strRef>
              <c:f>Sheet4!$D$9</c:f>
              <c:strCache>
                <c:ptCount val="1"/>
                <c:pt idx="0">
                  <c:v>Laden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Sheet4!$C$10:$C$14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Sheet4!$D$10:$D$14</c:f>
              <c:numCache>
                <c:formatCode>General</c:formatCode>
                <c:ptCount val="5"/>
                <c:pt idx="0">
                  <c:v>506660</c:v>
                </c:pt>
                <c:pt idx="1">
                  <c:v>555373</c:v>
                </c:pt>
                <c:pt idx="2">
                  <c:v>613055</c:v>
                </c:pt>
                <c:pt idx="3">
                  <c:v>650262</c:v>
                </c:pt>
                <c:pt idx="4">
                  <c:v>630514</c:v>
                </c:pt>
              </c:numCache>
            </c:numRef>
          </c:val>
        </c:ser>
        <c:ser>
          <c:idx val="2"/>
          <c:order val="1"/>
          <c:tx>
            <c:strRef>
              <c:f>Sheet4!$E$9</c:f>
              <c:strCache>
                <c:ptCount val="1"/>
                <c:pt idx="0">
                  <c:v>Empty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Sheet4!$C$10:$C$14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Sheet4!$E$10:$E$14</c:f>
              <c:numCache>
                <c:formatCode>General</c:formatCode>
                <c:ptCount val="5"/>
                <c:pt idx="0">
                  <c:v>61043</c:v>
                </c:pt>
                <c:pt idx="1">
                  <c:v>51541</c:v>
                </c:pt>
                <c:pt idx="2">
                  <c:v>38913</c:v>
                </c:pt>
                <c:pt idx="3">
                  <c:v>38910</c:v>
                </c:pt>
                <c:pt idx="4">
                  <c:v>38388</c:v>
                </c:pt>
              </c:numCache>
            </c:numRef>
          </c:val>
        </c:ser>
        <c:dLbls>
          <c:showVal val="1"/>
        </c:dLbls>
        <c:gapWidth val="65"/>
        <c:axId val="175367296"/>
        <c:axId val="175368832"/>
      </c:barChart>
      <c:catAx>
        <c:axId val="1753672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368832"/>
        <c:crosses val="autoZero"/>
        <c:auto val="1"/>
        <c:lblAlgn val="ctr"/>
        <c:lblOffset val="100"/>
        <c:tickLblSkip val="1"/>
        <c:tickMarkSkip val="1"/>
      </c:catAx>
      <c:valAx>
        <c:axId val="1753688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75367296"/>
        <c:crosses val="autoZero"/>
        <c:crossBetween val="between"/>
      </c:valAx>
      <c:dTable>
        <c:showHorzBorder val="1"/>
        <c:showVertBorder val="1"/>
        <c:showOutline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fld id="{2584065B-E360-448F-B17B-AE62335467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94101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/>
            <a:fld id="{11F347CE-19E9-4DF0-86A7-9A045769283E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 eaLnBrk="1"/>
              <a:t>1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454428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/>
            <a:fld id="{75E7A322-457D-4333-99DE-26B941BA8ED2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 eaLnBrk="1"/>
              <a:t>11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03538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/>
            <a:fld id="{75E7A322-457D-4333-99DE-26B941BA8ED2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 eaLnBrk="1"/>
              <a:t>12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116981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/>
            <a:fld id="{F95C636E-E200-42DE-8E07-52A4C693E4E5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 eaLnBrk="1"/>
              <a:t>2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766470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/>
            <a:fld id="{52A4A739-CC62-44B5-992C-04B5A16D1EEA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 eaLnBrk="1"/>
              <a:t>3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4140107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/>
            <a:fld id="{FC074834-CA19-4DDC-8F9F-A270DEAA3EBD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 eaLnBrk="1"/>
              <a:t>4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847987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/>
            <a:fld id="{6790DF0A-A6A2-4F8A-B6EC-930EFD3A883C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 eaLnBrk="1"/>
              <a:t>5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39011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/>
            <a:fld id="{5F1F4472-263A-48E1-A800-BC01AC152BB0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 eaLnBrk="1"/>
              <a:t>6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009243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/>
            <a:fld id="{0BBB1AE2-F0CB-45AD-97EF-9BA6D55D828F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 eaLnBrk="1"/>
              <a:t>8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499598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/>
            <a:fld id="{75E7A322-457D-4333-99DE-26B941BA8ED2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 eaLnBrk="1"/>
              <a:t>9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468707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/>
            <a:fld id="{05B68D34-C9BB-4F6E-A723-8308E1343F3D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 eaLnBrk="1"/>
              <a:t>10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025508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256" y="836604"/>
            <a:ext cx="8316516" cy="3931031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818" spc="-5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547" y="4911497"/>
            <a:ext cx="8316516" cy="1259946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646" cap="all" spc="220" baseline="0">
                <a:solidFill>
                  <a:schemeClr val="tx2"/>
                </a:solidFill>
                <a:latin typeface="+mj-lt"/>
              </a:defRPr>
            </a:lvl1pPr>
            <a:lvl2pPr marL="503972" indent="0" algn="ctr">
              <a:buNone/>
              <a:defRPr sz="2646"/>
            </a:lvl2pPr>
            <a:lvl3pPr marL="1007943" indent="0" algn="ctr">
              <a:buNone/>
              <a:defRPr sz="2646"/>
            </a:lvl3pPr>
            <a:lvl4pPr marL="1511915" indent="0" algn="ctr">
              <a:buNone/>
              <a:defRPr sz="2205"/>
            </a:lvl4pPr>
            <a:lvl5pPr marL="2015886" indent="0" algn="ctr">
              <a:buNone/>
              <a:defRPr sz="2205"/>
            </a:lvl5pPr>
            <a:lvl6pPr marL="2519858" indent="0" algn="ctr">
              <a:buNone/>
              <a:defRPr sz="2205"/>
            </a:lvl6pPr>
            <a:lvl7pPr marL="3023829" indent="0" algn="ctr">
              <a:buNone/>
              <a:defRPr sz="2205"/>
            </a:lvl7pPr>
            <a:lvl8pPr marL="3527801" indent="0" algn="ctr">
              <a:buNone/>
              <a:defRPr sz="2205"/>
            </a:lvl8pPr>
            <a:lvl9pPr marL="4031772" indent="0" algn="ctr">
              <a:buNone/>
              <a:defRPr sz="2205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1B888-D8CC-4BA1-8B86-0553F74F646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3596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DA0A-D287-4C6A-B0AC-6CBB74D45C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1152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57218"/>
            <a:ext cx="2173635" cy="634649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57217"/>
            <a:ext cx="6394896" cy="6346489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4509-BC07-41CF-A59E-A0395381777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91960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160588"/>
            <a:ext cx="4457700" cy="4595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13338" y="2160588"/>
            <a:ext cx="4457700" cy="2220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13338" y="4533900"/>
            <a:ext cx="4457700" cy="222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2A964-75DD-4015-9861-6416FD7834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83952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AED4-72DA-4DB5-992A-6853E6742B8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9668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6" y="836604"/>
            <a:ext cx="8316516" cy="3931031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81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4908749"/>
            <a:ext cx="8316516" cy="1259946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646" cap="all" spc="220" baseline="0">
                <a:solidFill>
                  <a:schemeClr val="tx2"/>
                </a:solidFill>
                <a:latin typeface="+mj-lt"/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E957-057F-4877-BD65-587F9F8B18E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98520" y="4787794"/>
            <a:ext cx="81653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7917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7256" y="2034580"/>
            <a:ext cx="4082653" cy="44350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1119" y="2034583"/>
            <a:ext cx="4082653" cy="4435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9D39-5B48-41C1-AE58-B09E053A1F4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5611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2034930"/>
            <a:ext cx="4082653" cy="81161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5" b="0" cap="all" baseline="0">
                <a:solidFill>
                  <a:schemeClr val="tx2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7256" y="2846545"/>
            <a:ext cx="4082653" cy="36230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1119" y="2034930"/>
            <a:ext cx="4082653" cy="81161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5" b="0" cap="all" baseline="0">
                <a:solidFill>
                  <a:schemeClr val="tx2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1119" y="2846545"/>
            <a:ext cx="4082653" cy="36230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2DEA-8F75-458F-95DA-32B6C1512C1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8630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0DA8-60F3-4AB6-A670-D7D503C9C2F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4493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DF3A-6915-4896-BDAE-3E2B6C894EB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665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349287" cy="7559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340423" y="0"/>
            <a:ext cx="52923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23" y="655171"/>
            <a:ext cx="2646164" cy="2519892"/>
          </a:xfrm>
        </p:spPr>
        <p:txBody>
          <a:bodyPr anchor="b">
            <a:normAutofit/>
          </a:bodyPr>
          <a:lstStyle>
            <a:lvl1pPr>
              <a:defRPr sz="3968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4672" y="806365"/>
            <a:ext cx="5522508" cy="57957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023" y="3225462"/>
            <a:ext cx="2646164" cy="3724858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53">
                <a:solidFill>
                  <a:srgbClr val="FFFFFF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4896" y="7120718"/>
            <a:ext cx="2165045" cy="40248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9246" y="7120718"/>
            <a:ext cx="3843238" cy="40248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147AC4-6C24-425C-9A2D-BC53DBF46E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768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459765"/>
            <a:ext cx="10078000" cy="20999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5417961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6" y="5594160"/>
            <a:ext cx="8366919" cy="907161"/>
          </a:xfrm>
        </p:spPr>
        <p:txBody>
          <a:bodyPr tIns="0" bIns="0" anchor="b">
            <a:noAutofit/>
          </a:bodyPr>
          <a:lstStyle>
            <a:lvl1pPr>
              <a:defRPr sz="3968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10080613" cy="5417961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527">
                <a:solidFill>
                  <a:schemeClr val="bg1"/>
                </a:solidFill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255" y="6511400"/>
            <a:ext cx="8366919" cy="65517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61"/>
              </a:spcAft>
              <a:buNone/>
              <a:defRPr sz="1653">
                <a:solidFill>
                  <a:srgbClr val="FFFFFF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D5C9-F8B9-47E9-A018-84DA1E5C664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2420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2034580"/>
            <a:ext cx="8316517" cy="44350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7258" y="7120718"/>
            <a:ext cx="204413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823" y="7120718"/>
            <a:ext cx="398760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926" y="7120718"/>
            <a:ext cx="108481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7">
                <a:solidFill>
                  <a:srgbClr val="FFFFFF"/>
                </a:solidFill>
              </a:defRPr>
            </a:lvl1pPr>
          </a:lstStyle>
          <a:p>
            <a:fld id="{EE5084CC-FCD1-4C5A-AB8F-2246CB61D4B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8969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4" r:id="rId12"/>
  </p:sldLayoutIdLst>
  <p:txStyles>
    <p:titleStyle>
      <a:lvl1pPr algn="l" defTabSz="1007943" rtl="0" eaLnBrk="1" latinLnBrk="0" hangingPunct="1">
        <a:lnSpc>
          <a:spcPct val="85000"/>
        </a:lnSpc>
        <a:spcBef>
          <a:spcPct val="0"/>
        </a:spcBef>
        <a:buNone/>
        <a:defRPr sz="5291" kern="1200" spc="-5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0794" indent="-100794" algn="l" defTabSz="1007943" rtl="0" eaLnBrk="1" latinLnBrk="0" hangingPunct="1">
        <a:lnSpc>
          <a:spcPct val="90000"/>
        </a:lnSpc>
        <a:spcBef>
          <a:spcPts val="1323"/>
        </a:spcBef>
        <a:spcAft>
          <a:spcPts val="22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20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23336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24925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6513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28102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1253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3299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5345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7391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820863" y="4629150"/>
            <a:ext cx="64008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0000"/>
              </a:lnSpc>
              <a:spcBef>
                <a:spcPts val="700"/>
              </a:spcBef>
              <a:buClrTx/>
              <a:buSzPct val="65000"/>
              <a:buFontTx/>
              <a:buNone/>
            </a:pPr>
            <a:r>
              <a:rPr lang="en-US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Country Stats 2018 Full Year and Last Four Years</a:t>
            </a:r>
            <a:endParaRPr lang="en-US" altLang="en-US" sz="2400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algn="ctr" eaLnBrk="1">
              <a:lnSpc>
                <a:spcPct val="100000"/>
              </a:lnSpc>
              <a:spcBef>
                <a:spcPts val="700"/>
              </a:spcBef>
              <a:buClrTx/>
              <a:buSzPct val="65000"/>
              <a:buFontTx/>
              <a:buNone/>
            </a:pPr>
            <a:endParaRPr lang="en-US" altLang="en-US" sz="2400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algn="ctr" eaLnBrk="1">
              <a:lnSpc>
                <a:spcPct val="100000"/>
              </a:lnSpc>
              <a:spcBef>
                <a:spcPts val="700"/>
              </a:spcBef>
              <a:buClrTx/>
              <a:buSzPct val="65000"/>
              <a:buFontTx/>
              <a:buNone/>
            </a:pP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Source : Sri Lankan Airlines &amp; SLPA</a:t>
            </a:r>
          </a:p>
          <a:p>
            <a:pPr algn="ctr" eaLnBrk="1">
              <a:lnSpc>
                <a:spcPct val="100000"/>
              </a:lnSpc>
              <a:spcBef>
                <a:spcPts val="700"/>
              </a:spcBef>
              <a:buClrTx/>
              <a:buSzPct val="65000"/>
              <a:buFontTx/>
              <a:buNone/>
            </a:pPr>
            <a:endParaRPr lang="en-US" altLang="en-US" sz="2400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algn="ctr" eaLnBrk="1">
              <a:lnSpc>
                <a:spcPct val="100000"/>
              </a:lnSpc>
              <a:spcBef>
                <a:spcPts val="700"/>
              </a:spcBef>
              <a:buClrTx/>
              <a:buSzPct val="65000"/>
              <a:buFontTx/>
              <a:buNone/>
            </a:pPr>
            <a:endParaRPr lang="en-US" altLang="en-US" sz="2400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09613" y="2633663"/>
            <a:ext cx="86868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/>
            <a:r>
              <a:rPr lang="en-US" altLang="en-US" sz="2400" b="1" dirty="0" smtClean="0">
                <a:solidFill>
                  <a:srgbClr val="7030A0"/>
                </a:solidFill>
              </a:rPr>
              <a:t>2018 STATISTICS</a:t>
            </a:r>
          </a:p>
          <a:p>
            <a:pPr algn="ctr" eaLnBrk="1"/>
            <a:endParaRPr lang="en-US" altLang="en-US" sz="2400" b="1" dirty="0">
              <a:solidFill>
                <a:srgbClr val="7030A0"/>
              </a:solidFill>
            </a:endParaRPr>
          </a:p>
          <a:p>
            <a:pPr algn="ctr" eaLnBrk="1"/>
            <a:r>
              <a:rPr lang="en-US" altLang="en-US" sz="3200" b="1" dirty="0">
                <a:solidFill>
                  <a:srgbClr val="7030A0"/>
                </a:solidFill>
              </a:rPr>
              <a:t>SRI LANKA 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LOGISTICS &amp; FREIGHT </a:t>
            </a:r>
            <a:r>
              <a:rPr lang="en-US" altLang="en-US" sz="3200" b="1" dirty="0">
                <a:solidFill>
                  <a:srgbClr val="7030A0"/>
                </a:solidFill>
              </a:rPr>
              <a:t>FORWARDERS ASSOCIATION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9700" y="161132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122238"/>
            <a:ext cx="9067800" cy="811212"/>
          </a:xfrm>
        </p:spPr>
        <p:txBody>
          <a:bodyPr>
            <a:normAutofit fontScale="90000"/>
          </a:bodyPr>
          <a:lstStyle/>
          <a:p>
            <a:pPr algn="ctr"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Ocean Imports in 2018 Full Year and Last 4 Years (In TEU’s)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2196435"/>
              </p:ext>
            </p:extLst>
          </p:nvPr>
        </p:nvGraphicFramePr>
        <p:xfrm>
          <a:off x="239712" y="1112837"/>
          <a:ext cx="9677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9712" y="6866705"/>
            <a:ext cx="9638550" cy="659655"/>
          </a:xfrm>
          <a:prstGeom prst="rect">
            <a:avLst/>
          </a:prstGeom>
          <a:solidFill>
            <a:srgbClr val="00B0F0">
              <a:alpha val="6313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en-US" sz="1200" b="1" u="sng" dirty="0" smtClean="0"/>
              <a:t>2018 </a:t>
            </a:r>
            <a:r>
              <a:rPr lang="en-US" altLang="en-US" sz="1200" b="1" u="sng" dirty="0"/>
              <a:t>Full Year </a:t>
            </a:r>
            <a:r>
              <a:rPr lang="en-US" altLang="en-US" sz="1200" b="1" u="sng" dirty="0" smtClean="0"/>
              <a:t>Performance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dirty="0" smtClean="0"/>
              <a:t>Laden discharge throughput is reduced in 2018 compared to 2017 numbers </a:t>
            </a:r>
            <a:endParaRPr lang="en-US" altLang="en-US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450851"/>
            <a:ext cx="9067800" cy="1258888"/>
          </a:xfrm>
        </p:spPr>
        <p:txBody>
          <a:bodyPr/>
          <a:lstStyle/>
          <a:p>
            <a:pPr algn="ctr"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 Ocean Freight Imports in TEU’s – 2018 Full Year and Last 4 Years Quarterly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19088" y="6934017"/>
            <a:ext cx="9217025" cy="592343"/>
          </a:xfrm>
          <a:prstGeom prst="rect">
            <a:avLst/>
          </a:prstGeom>
          <a:solidFill>
            <a:srgbClr val="00B0F0">
              <a:alpha val="6313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en-US" sz="1200" b="1" u="sng" dirty="0" smtClean="0"/>
              <a:t>2018 </a:t>
            </a:r>
            <a:r>
              <a:rPr lang="en-US" altLang="en-US" sz="1200" b="1" u="sng" dirty="0"/>
              <a:t>Full Year Performance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b="1" dirty="0" smtClean="0"/>
              <a:t>2018 </a:t>
            </a:r>
            <a:r>
              <a:rPr lang="en-US" altLang="en-US" sz="1200" b="1" dirty="0"/>
              <a:t>full year Laden volume is </a:t>
            </a:r>
            <a:r>
              <a:rPr lang="en-US" altLang="en-US" sz="1200" b="1" dirty="0" smtClean="0"/>
              <a:t>3.04% behind </a:t>
            </a:r>
            <a:r>
              <a:rPr lang="en-US" altLang="en-US" sz="1200" b="1" dirty="0"/>
              <a:t>than </a:t>
            </a:r>
            <a:r>
              <a:rPr lang="en-US" altLang="en-US" sz="1200" b="1" dirty="0" smtClean="0"/>
              <a:t>2017 </a:t>
            </a:r>
            <a:r>
              <a:rPr lang="en-US" altLang="en-US" sz="1200" b="1" dirty="0"/>
              <a:t>full year</a:t>
            </a:r>
            <a:r>
              <a:rPr lang="en-US" altLang="en-US" sz="1200" b="1" dirty="0" smtClean="0"/>
              <a:t>. This could be a sign of major reduction in imports specially in Q3 and Q4</a:t>
            </a:r>
            <a:endParaRPr lang="en-US" altLang="en-US" sz="1200" b="1" dirty="0"/>
          </a:p>
          <a:p>
            <a:endParaRPr lang="en-US" altLang="en-US" sz="12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54695840"/>
              </p:ext>
            </p:extLst>
          </p:nvPr>
        </p:nvGraphicFramePr>
        <p:xfrm>
          <a:off x="165881" y="849429"/>
          <a:ext cx="9677402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8127337"/>
              </p:ext>
            </p:extLst>
          </p:nvPr>
        </p:nvGraphicFramePr>
        <p:xfrm>
          <a:off x="165881" y="4802734"/>
          <a:ext cx="9675034" cy="209749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650211"/>
                <a:gridCol w="1277584"/>
                <a:gridCol w="1277584"/>
                <a:gridCol w="1277584"/>
                <a:gridCol w="1277584"/>
                <a:gridCol w="1277584"/>
                <a:gridCol w="1636903"/>
              </a:tblGrid>
              <a:tr h="252059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2016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2017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2018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9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Discharging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Discharging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Discharging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Laden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Empty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Laden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Empty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Laden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Empty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1st Quarter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151329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11486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167929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9698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170160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9113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2nd Quarter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143257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8145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147825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8351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150753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8395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3rd Quarter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152054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10951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161755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12685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155745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11263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4th Quarter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166415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8331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172753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8176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153856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9617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613055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38913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650262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38910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630514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38388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79186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-374651"/>
            <a:ext cx="9067800" cy="1258888"/>
          </a:xfrm>
        </p:spPr>
        <p:txBody>
          <a:bodyPr/>
          <a:lstStyle/>
          <a:p>
            <a:pPr algn="ctr"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 Ocean Freight Transshipments in TEU’s – 2018 Full Year and Last 4 Years Quarterly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6945537"/>
              </p:ext>
            </p:extLst>
          </p:nvPr>
        </p:nvGraphicFramePr>
        <p:xfrm>
          <a:off x="220285" y="919500"/>
          <a:ext cx="9677403" cy="3261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8744090"/>
              </p:ext>
            </p:extLst>
          </p:nvPr>
        </p:nvGraphicFramePr>
        <p:xfrm>
          <a:off x="239712" y="4228687"/>
          <a:ext cx="9643809" cy="258996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77687"/>
                <a:gridCol w="1377687"/>
                <a:gridCol w="1377687"/>
                <a:gridCol w="1377687"/>
                <a:gridCol w="1377687"/>
                <a:gridCol w="1377687"/>
                <a:gridCol w="1377687"/>
              </a:tblGrid>
              <a:tr h="20990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2016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2017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2018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147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Transshipment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Transshipment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Transshipment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9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Laden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Empty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Laden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Empty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Laden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Empty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74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1st Quarter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467420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63632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501971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47596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577055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88620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74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2nd Quarter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470135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60702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516539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53162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601213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75165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74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3rd Quarter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505509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52986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542697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62981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633184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89294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74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4th Quarter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485869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69204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552856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89642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627073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105430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39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Total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1928933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246524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2114063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253381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2438525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358509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9712" y="6866705"/>
            <a:ext cx="9638550" cy="659655"/>
          </a:xfrm>
          <a:prstGeom prst="rect">
            <a:avLst/>
          </a:prstGeom>
          <a:solidFill>
            <a:srgbClr val="00B0F0">
              <a:alpha val="6313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en-US" sz="1200" b="1" u="sng" dirty="0" smtClean="0"/>
              <a:t>2018 </a:t>
            </a:r>
            <a:r>
              <a:rPr lang="en-US" altLang="en-US" sz="1200" b="1" u="sng" dirty="0"/>
              <a:t>Full Year Performance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dirty="0" smtClean="0"/>
              <a:t>Laden transshipments have increased in 2018 drastically, could be due to organic growth of the neighboring region. It is an even growth throughout the year in each quarter 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5874769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30225" y="228600"/>
            <a:ext cx="90709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Total Air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Exports 2018 Full Year + Last 4 Years </a:t>
            </a:r>
            <a:r>
              <a:rPr lang="en-US" altLang="en-US" sz="2400" b="1" dirty="0">
                <a:solidFill>
                  <a:srgbClr val="000000"/>
                </a:solidFill>
              </a:rPr>
              <a:t>(In Tons)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19008075"/>
              </p:ext>
            </p:extLst>
          </p:nvPr>
        </p:nvGraphicFramePr>
        <p:xfrm>
          <a:off x="257432" y="808035"/>
          <a:ext cx="9507277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8474878"/>
              </p:ext>
            </p:extLst>
          </p:nvPr>
        </p:nvGraphicFramePr>
        <p:xfrm>
          <a:off x="248571" y="3551235"/>
          <a:ext cx="9516138" cy="3276602"/>
        </p:xfrm>
        <a:graphic>
          <a:graphicData uri="http://schemas.openxmlformats.org/drawingml/2006/table">
            <a:tbl>
              <a:tblPr/>
              <a:tblGrid>
                <a:gridCol w="1597647"/>
                <a:gridCol w="1502549"/>
                <a:gridCol w="1572286"/>
                <a:gridCol w="1699084"/>
                <a:gridCol w="1572286"/>
                <a:gridCol w="1572286"/>
              </a:tblGrid>
              <a:tr h="2340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2340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9,619.15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9,782.15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10,601.33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10,601.33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14,028.34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40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9,144.79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9,866.98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10,870.11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10,870.11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13,801.10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40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11,315.28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12,260.25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12,555.19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12,555.19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16,244.86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40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10,046.28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10,729.69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10,989.35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10,989.35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14,901.63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40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10,539.37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11,110.20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11,259.31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11,259.31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14,472.57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40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10,559.76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10,573.24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11,478.27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11,478.27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13,375.31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40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11,351.46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11,552.15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11,780.23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11,780.23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14,094.70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40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10,757.08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10,875.09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11,778.75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11,778.75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14,868.58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40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10,301.01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10,617.86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11,483.48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11,483.48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13,845.34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40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10,788.33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10,960.85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12,267.37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12,267.37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14,457.10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40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10,789.41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10,582.44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11,931.32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11,931.32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14,011.27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40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11,059.33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10,915.23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11,958.06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11,958.06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13,894.25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40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126,271.23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129,826.12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138,952.77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138,952.78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171,995.03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7312" y="6904036"/>
            <a:ext cx="9875837" cy="609601"/>
          </a:xfrm>
          <a:prstGeom prst="rect">
            <a:avLst/>
          </a:prstGeom>
          <a:solidFill>
            <a:srgbClr val="00B0F0">
              <a:alpha val="6313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en-US" sz="1200" b="1" u="sng" dirty="0" smtClean="0"/>
              <a:t>2018 Full Year Performance</a:t>
            </a:r>
            <a:endParaRPr lang="en-US" altLang="en-US" sz="1200" b="1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b="1" dirty="0" smtClean="0"/>
              <a:t>2018 Full year figure </a:t>
            </a:r>
            <a:r>
              <a:rPr lang="en-US" altLang="en-US" sz="1200" b="1" dirty="0"/>
              <a:t>is the highest during past 5 years &amp; compared to </a:t>
            </a:r>
            <a:r>
              <a:rPr lang="en-US" altLang="en-US" sz="1200" b="1" dirty="0" smtClean="0"/>
              <a:t>2017, </a:t>
            </a:r>
            <a:r>
              <a:rPr lang="en-US" altLang="en-US" sz="1200" b="1" dirty="0"/>
              <a:t>the increase is </a:t>
            </a:r>
            <a:r>
              <a:rPr lang="en-US" altLang="en-US" sz="1200" b="1" dirty="0" smtClean="0"/>
              <a:t>6.09%.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b="1" dirty="0" smtClean="0"/>
              <a:t>Significant improvement of air exports compared to recent history</a:t>
            </a:r>
            <a:endParaRPr lang="en-US" altLang="en-US" sz="1200" b="1" dirty="0"/>
          </a:p>
          <a:p>
            <a:r>
              <a:rPr lang="en-US" altLang="en-US" sz="1200" b="1" dirty="0"/>
              <a:t> </a:t>
            </a:r>
            <a:endParaRPr lang="en-US" altLang="en-US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30225" y="228600"/>
            <a:ext cx="90709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Total Air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Exports 2018 full year and last 4 years </a:t>
            </a:r>
            <a:r>
              <a:rPr lang="en-US" altLang="en-US" sz="2400" b="1" dirty="0">
                <a:solidFill>
                  <a:srgbClr val="000000"/>
                </a:solidFill>
              </a:rPr>
              <a:t>(In Tons) Quarterly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76200" y="6751637"/>
            <a:ext cx="9917112" cy="762000"/>
          </a:xfrm>
          <a:prstGeom prst="rect">
            <a:avLst/>
          </a:prstGeom>
          <a:solidFill>
            <a:srgbClr val="00B0F0">
              <a:alpha val="6313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en-US" sz="1200" b="1" u="sng" dirty="0" smtClean="0"/>
              <a:t>2018 Full Year Performance</a:t>
            </a:r>
            <a:endParaRPr lang="en-US" altLang="en-US" sz="1200" b="1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b="1" dirty="0" smtClean="0"/>
              <a:t>The improvement of 2018 took place in Q1 and Q2 which then in fact reduced compared to 2017.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b="1" dirty="0"/>
          </a:p>
          <a:p>
            <a:r>
              <a:rPr lang="en-US" altLang="en-US" sz="1200" b="1" dirty="0"/>
              <a:t> </a:t>
            </a:r>
            <a:endParaRPr lang="en-US" altLang="en-US" sz="12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28585014"/>
              </p:ext>
            </p:extLst>
          </p:nvPr>
        </p:nvGraphicFramePr>
        <p:xfrm>
          <a:off x="174623" y="1070926"/>
          <a:ext cx="9666287" cy="2601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0472568"/>
              </p:ext>
            </p:extLst>
          </p:nvPr>
        </p:nvGraphicFramePr>
        <p:xfrm>
          <a:off x="174622" y="3927422"/>
          <a:ext cx="9666286" cy="263689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622854"/>
                <a:gridCol w="1526257"/>
                <a:gridCol w="1597094"/>
                <a:gridCol w="1725893"/>
                <a:gridCol w="1597094"/>
                <a:gridCol w="1597094"/>
              </a:tblGrid>
              <a:tr h="25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2014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2015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2016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2017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2018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15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1st Quarter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30,079.22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31,909.38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34,026.63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36,475.56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44,074.30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15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2nd Quarter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31,145.40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32,413.13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33,726.93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37,700.31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42,749.50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15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3rd Quarter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32,409.55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33,045.09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35,042.46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43,418.46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42,808.61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15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4th Quarter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32,637.07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32,458.51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36,156.75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44,520.37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42,362.61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91935">
                <a:tc>
                  <a:txBody>
                    <a:bodyPr/>
                    <a:lstStyle/>
                    <a:p>
                      <a:pPr algn="ctr" fontAlgn="b"/>
                      <a:endParaRPr lang="en-US" sz="16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126,271.24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129,826.11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138,952.77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162,114.70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171,995.02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30225" y="228600"/>
            <a:ext cx="90709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Total Air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Imports 2018 Full Year and Last 4 Years </a:t>
            </a:r>
            <a:r>
              <a:rPr lang="en-US" altLang="en-US" sz="2400" b="1" dirty="0">
                <a:solidFill>
                  <a:srgbClr val="000000"/>
                </a:solidFill>
              </a:rPr>
              <a:t>(In Tons)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54057825"/>
              </p:ext>
            </p:extLst>
          </p:nvPr>
        </p:nvGraphicFramePr>
        <p:xfrm>
          <a:off x="179621" y="731837"/>
          <a:ext cx="96774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3268710"/>
              </p:ext>
            </p:extLst>
          </p:nvPr>
        </p:nvGraphicFramePr>
        <p:xfrm>
          <a:off x="195731" y="3582284"/>
          <a:ext cx="9661290" cy="3251794"/>
        </p:xfrm>
        <a:graphic>
          <a:graphicData uri="http://schemas.openxmlformats.org/drawingml/2006/table">
            <a:tbl>
              <a:tblPr/>
              <a:tblGrid>
                <a:gridCol w="1831399"/>
                <a:gridCol w="1512894"/>
                <a:gridCol w="1512894"/>
                <a:gridCol w="1512894"/>
                <a:gridCol w="1512894"/>
                <a:gridCol w="1778315"/>
              </a:tblGrid>
              <a:tr h="232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232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3,043.23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3,429.92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4,085.15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4,085.15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4,649.34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2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2,399.86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3,120.15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3,848.90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3,848.90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4,104.60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2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3,707.14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4,183.99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5,644.30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5,644.30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4,852.32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2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2,814.07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3,298.26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4,310.27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4,310.27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4,055.56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2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3,353.11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3,859.04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5,458.26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5,458.26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4,774.01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2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3,233.05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3,795.06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6,057.82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6,057.82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4,757.45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2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3,243.01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3,870.49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5,064.26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5,064.26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5,526.74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2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3,203.97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3,697.21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4,844.06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4,844.06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5,252.79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2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3,634.51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3,961.04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4,966.18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4,966.18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5,251.96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2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4,004.78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4,686.75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5,789.04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5,789.04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5,539.59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2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4,091.84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4,439.48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5,407.82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5,407.82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5,228.63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2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3,867.86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4,232.48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5,366.05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5,366.05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5,278.39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2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40,596.43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46,573.86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60,842.10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60,842.10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59,271.38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0890" y="6865125"/>
            <a:ext cx="9766223" cy="648512"/>
          </a:xfrm>
          <a:prstGeom prst="rect">
            <a:avLst/>
          </a:prstGeom>
          <a:solidFill>
            <a:srgbClr val="00B0F0">
              <a:alpha val="6313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en-US" sz="1200" b="1" u="sng" dirty="0" smtClean="0"/>
              <a:t>Full Year Performance</a:t>
            </a:r>
            <a:endParaRPr lang="en-US" altLang="en-US" sz="1200" b="1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b="1" dirty="0" smtClean="0"/>
              <a:t>2018 Full Year figure </a:t>
            </a:r>
            <a:r>
              <a:rPr lang="en-US" altLang="en-US" sz="1200" b="1" dirty="0"/>
              <a:t>is </a:t>
            </a:r>
            <a:r>
              <a:rPr lang="en-US" altLang="en-US" sz="1200" b="1" dirty="0" smtClean="0"/>
              <a:t>slightly lower </a:t>
            </a:r>
            <a:r>
              <a:rPr lang="en-US" altLang="en-US" sz="1200" b="1" dirty="0"/>
              <a:t>than </a:t>
            </a:r>
            <a:r>
              <a:rPr lang="en-US" altLang="en-US" sz="1200" b="1" dirty="0" smtClean="0"/>
              <a:t>2017 and </a:t>
            </a:r>
            <a:r>
              <a:rPr lang="en-US" altLang="en-US" sz="1200" b="1" dirty="0"/>
              <a:t>the drop is  </a:t>
            </a:r>
            <a:r>
              <a:rPr lang="en-US" altLang="en-US" sz="1200" b="1" dirty="0" smtClean="0"/>
              <a:t>-1.27%.</a:t>
            </a:r>
            <a:endParaRPr lang="en-US" altLang="en-US" sz="1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b="1" dirty="0" smtClean="0"/>
              <a:t>Similar performance in 2018 and 2017</a:t>
            </a:r>
            <a:endParaRPr lang="en-US" altLang="en-US" sz="1200" b="1" dirty="0"/>
          </a:p>
          <a:p>
            <a:endParaRPr lang="en-US" altLang="en-US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30225" y="228600"/>
            <a:ext cx="90709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Total Air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Imports 2018 full year and last 4 years </a:t>
            </a:r>
            <a:r>
              <a:rPr lang="en-US" altLang="en-US" sz="2400" b="1" dirty="0">
                <a:solidFill>
                  <a:srgbClr val="000000"/>
                </a:solidFill>
              </a:rPr>
              <a:t>(In Tons) Quarterly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50890" y="6481629"/>
            <a:ext cx="9766223" cy="803408"/>
          </a:xfrm>
          <a:prstGeom prst="rect">
            <a:avLst/>
          </a:prstGeom>
          <a:solidFill>
            <a:srgbClr val="00B0F0">
              <a:alpha val="6313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en-US" sz="1200" b="1" u="sng" dirty="0" smtClean="0"/>
              <a:t>Full Year Performance</a:t>
            </a:r>
            <a:endParaRPr lang="en-US" altLang="en-US" sz="1200" b="1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b="1" dirty="0" smtClean="0"/>
              <a:t>Quarterly comparison is almost the same between 2017 and 2018</a:t>
            </a:r>
            <a:endParaRPr lang="en-US" altLang="en-US" sz="1200" b="1" dirty="0"/>
          </a:p>
          <a:p>
            <a:endParaRPr lang="en-US" altLang="en-US" sz="1200" b="1" dirty="0"/>
          </a:p>
          <a:p>
            <a:endParaRPr lang="en-US" altLang="en-US" sz="12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8393910"/>
              </p:ext>
            </p:extLst>
          </p:nvPr>
        </p:nvGraphicFramePr>
        <p:xfrm>
          <a:off x="173114" y="956403"/>
          <a:ext cx="9667666" cy="3276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3829334"/>
              </p:ext>
            </p:extLst>
          </p:nvPr>
        </p:nvGraphicFramePr>
        <p:xfrm>
          <a:off x="173114" y="4348029"/>
          <a:ext cx="9743999" cy="209880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847077"/>
                <a:gridCol w="1525846"/>
                <a:gridCol w="1525846"/>
                <a:gridCol w="1525846"/>
                <a:gridCol w="1525846"/>
                <a:gridCol w="1793538"/>
              </a:tblGrid>
              <a:tr h="34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2014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2015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2016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2017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2018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98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1st Quarter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9,150.23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10,734.07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13,578.36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14,665.93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13,606.26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98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2nd Quarter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9,400.23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10,952.36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15,826.35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13,993.52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13,587.01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98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3rd Quarter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10,081.49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11,528.73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14,874.50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15,324.50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16,031.50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98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4th Quarter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11,964.48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13,358.71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16,562.90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16,052.10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16,046.61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98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40,596.43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46,573.87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60,842.11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60,036.05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59,271.39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30225" y="228600"/>
            <a:ext cx="90709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Total Air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Transshipments in 2018 Full Year and Last 4 Years </a:t>
            </a:r>
            <a:r>
              <a:rPr lang="en-US" altLang="en-US" sz="2000" b="1" dirty="0">
                <a:solidFill>
                  <a:srgbClr val="000000"/>
                </a:solidFill>
              </a:rPr>
              <a:t>(In Tons) Quarterly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63514" y="6599236"/>
            <a:ext cx="9753600" cy="768271"/>
          </a:xfrm>
          <a:prstGeom prst="rect">
            <a:avLst/>
          </a:prstGeom>
          <a:solidFill>
            <a:srgbClr val="00B0F0">
              <a:alpha val="6313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en-US" sz="1200" b="1" u="sng" dirty="0" smtClean="0"/>
              <a:t>2018 Full Year Performance</a:t>
            </a:r>
            <a:endParaRPr lang="en-US" altLang="en-US" sz="1200" b="1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b="1" dirty="0" smtClean="0"/>
              <a:t>2018 Full Year figure is </a:t>
            </a:r>
            <a:r>
              <a:rPr lang="en-US" altLang="en-US" sz="1200" b="1" dirty="0"/>
              <a:t>the highest during past 5 years &amp; compared to </a:t>
            </a:r>
            <a:r>
              <a:rPr lang="en-US" altLang="en-US" sz="1200" b="1" dirty="0" smtClean="0"/>
              <a:t>2017, the </a:t>
            </a:r>
            <a:r>
              <a:rPr lang="en-US" altLang="en-US" sz="1200" b="1" dirty="0"/>
              <a:t>increase is </a:t>
            </a:r>
            <a:r>
              <a:rPr lang="en-US" altLang="en-US" sz="1200" b="1" dirty="0" smtClean="0"/>
              <a:t>6.95%.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b="1" dirty="0" smtClean="0"/>
              <a:t>The transshipments have a significant increase in Q1 and Q2, meaning the total export growth in 2018 was mainly due to transshipments </a:t>
            </a:r>
            <a:endParaRPr lang="en-US" altLang="en-US" sz="12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789646"/>
              </p:ext>
            </p:extLst>
          </p:nvPr>
        </p:nvGraphicFramePr>
        <p:xfrm>
          <a:off x="174625" y="993775"/>
          <a:ext cx="9742488" cy="3186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6523873"/>
              </p:ext>
            </p:extLst>
          </p:nvPr>
        </p:nvGraphicFramePr>
        <p:xfrm>
          <a:off x="174625" y="4180641"/>
          <a:ext cx="9742488" cy="218999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783887"/>
                <a:gridCol w="1598972"/>
                <a:gridCol w="2121084"/>
                <a:gridCol w="1479321"/>
                <a:gridCol w="1598972"/>
                <a:gridCol w="1160252"/>
              </a:tblGrid>
              <a:tr h="364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2014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2015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2016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2017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2018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4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1st Quarter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6,297.50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9,526.23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9,174.83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8,266.84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12,560.46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4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2nd Quarter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8,112.81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9,482.16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10,348.89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10,766.31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12,720.85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4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3rd Quarter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9,162.56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7,998.68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10,304.68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12,036.99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11,380.16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4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4th Quarter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9,216.15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8,870.78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10,011.97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13,320.18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10,815.24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4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TOTAL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32,789.02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35,877.85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39,840.37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44,390.31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47,476.71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0" y="0"/>
            <a:ext cx="10080625" cy="12588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00794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291" kern="1200" spc="-55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Tx/>
              <a:buSzTx/>
              <a:buFont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Air Freight Throughput in 2018 Full Year and Last 4 Years (Exports, Imports &amp; Transshipments) in Ton’s</a:t>
            </a:r>
            <a:b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7851921"/>
              </p:ext>
            </p:extLst>
          </p:nvPr>
        </p:nvGraphicFramePr>
        <p:xfrm>
          <a:off x="200726" y="1036637"/>
          <a:ext cx="9640186" cy="210502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003790"/>
                <a:gridCol w="1796080"/>
                <a:gridCol w="2382556"/>
                <a:gridCol w="1661680"/>
                <a:gridCol w="1796080"/>
              </a:tblGrid>
              <a:tr h="6858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u="none" strike="noStrike" dirty="0">
                          <a:effectLst/>
                        </a:rPr>
                        <a:t>UPLIFT (Tons)</a:t>
                      </a:r>
                      <a:r>
                        <a:rPr lang="en-US" sz="2400" b="1" u="none" strike="noStrike" dirty="0">
                          <a:effectLst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u="none" strike="noStrike" dirty="0">
                          <a:effectLst/>
                        </a:rPr>
                        <a:t>DISCHARGE (Tons) Excluding Transshipment</a:t>
                      </a:r>
                      <a:r>
                        <a:rPr lang="en-US" sz="2400" b="1" u="none" strike="noStrike" dirty="0">
                          <a:effectLst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u="none" strike="noStrike">
                          <a:effectLst/>
                        </a:rPr>
                        <a:t>TRANSSHIPMENT  (Tons)</a:t>
                      </a:r>
                      <a:r>
                        <a:rPr lang="en-US" sz="2400" b="1" u="none" strike="noStrike">
                          <a:effectLst/>
                        </a:rPr>
                        <a:t> 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u="none" strike="noStrike" dirty="0">
                          <a:effectLst/>
                        </a:rPr>
                        <a:t>TTL (Tons)</a:t>
                      </a:r>
                      <a:r>
                        <a:rPr lang="en-US" sz="2400" b="1" u="none" strike="noStrike" dirty="0">
                          <a:effectLst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  <a:tr h="26359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>
                          <a:effectLst/>
                        </a:rPr>
                        <a:t>2014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u="none" strike="noStrike">
                          <a:effectLst/>
                        </a:rPr>
                        <a:t>126,271.24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42900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u="none" strike="noStrike">
                          <a:effectLst/>
                        </a:rPr>
                        <a:t>40,596.43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42900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u="none" strike="noStrike">
                          <a:effectLst/>
                        </a:rPr>
                        <a:t>32,789.02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42900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u="none" strike="noStrike">
                          <a:effectLst/>
                        </a:rPr>
                        <a:t>199,656.69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42900" marT="9525" marB="0"/>
                </a:tc>
              </a:tr>
              <a:tr h="26359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>
                          <a:effectLst/>
                        </a:rPr>
                        <a:t>2015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u="none" strike="noStrike">
                          <a:effectLst/>
                        </a:rPr>
                        <a:t>129,826.11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42900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u="none" strike="noStrike">
                          <a:effectLst/>
                        </a:rPr>
                        <a:t>46,573.87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42900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u="none" strike="noStrike">
                          <a:effectLst/>
                        </a:rPr>
                        <a:t>35,877.85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42900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u="none" strike="noStrike">
                          <a:effectLst/>
                        </a:rPr>
                        <a:t>212,277.83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42900" marT="9525" marB="0"/>
                </a:tc>
              </a:tr>
              <a:tr h="26359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>
                          <a:effectLst/>
                        </a:rPr>
                        <a:t>2016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u="none" strike="noStrike">
                          <a:effectLst/>
                        </a:rPr>
                        <a:t>138,952.77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42900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u="none" strike="noStrike">
                          <a:effectLst/>
                        </a:rPr>
                        <a:t>60,842.11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42900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u="none" strike="noStrike">
                          <a:effectLst/>
                        </a:rPr>
                        <a:t>39,840.37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42900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u="none" strike="noStrike">
                          <a:effectLst/>
                        </a:rPr>
                        <a:t>239,635.25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42900" marT="9525" marB="0"/>
                </a:tc>
              </a:tr>
              <a:tr h="26359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>
                          <a:effectLst/>
                        </a:rPr>
                        <a:t>2017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u="none" strike="noStrike">
                          <a:effectLst/>
                        </a:rPr>
                        <a:t>162,114.70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42900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u="none" strike="noStrike">
                          <a:effectLst/>
                        </a:rPr>
                        <a:t>60,036.04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42900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u="none" strike="noStrike">
                          <a:effectLst/>
                        </a:rPr>
                        <a:t>44,390.32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42900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u="none" strike="noStrike">
                          <a:effectLst/>
                        </a:rPr>
                        <a:t>266,541.06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42900" marT="9525" marB="0"/>
                </a:tc>
              </a:tr>
              <a:tr h="26359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>
                          <a:effectLst/>
                        </a:rPr>
                        <a:t>2018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u="none" strike="noStrike">
                          <a:effectLst/>
                        </a:rPr>
                        <a:t>171,995.03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42900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u="none" strike="noStrike">
                          <a:effectLst/>
                        </a:rPr>
                        <a:t>59,271.38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42900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u="none" strike="noStrike">
                          <a:effectLst/>
                        </a:rPr>
                        <a:t>47,476.71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42900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u="none" strike="noStrike" dirty="0">
                          <a:effectLst/>
                        </a:rPr>
                        <a:t>278,743.12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42900" marT="9525" marB="0"/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06427106"/>
              </p:ext>
            </p:extLst>
          </p:nvPr>
        </p:nvGraphicFramePr>
        <p:xfrm>
          <a:off x="307219" y="3228751"/>
          <a:ext cx="9667799" cy="3835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19088" y="7063842"/>
            <a:ext cx="9217025" cy="468089"/>
          </a:xfrm>
          <a:prstGeom prst="rect">
            <a:avLst/>
          </a:prstGeom>
          <a:solidFill>
            <a:srgbClr val="00B0F0">
              <a:alpha val="6313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en-US" sz="1200" b="1" u="sng" dirty="0" smtClean="0"/>
              <a:t>2018 </a:t>
            </a:r>
            <a:r>
              <a:rPr lang="en-US" altLang="en-US" sz="1200" b="1" u="sng" dirty="0"/>
              <a:t>Full Year Performance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b="1" dirty="0" smtClean="0"/>
              <a:t>The growth of through put in 2018 is mainly due to the increase in transshipments </a:t>
            </a:r>
            <a:endParaRPr lang="en-US" altLang="en-US" sz="1200" b="1" dirty="0"/>
          </a:p>
          <a:p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4206386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-298451"/>
            <a:ext cx="9067800" cy="1258888"/>
          </a:xfrm>
        </p:spPr>
        <p:txBody>
          <a:bodyPr/>
          <a:lstStyle/>
          <a:p>
            <a:pPr algn="ctr"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Ocean Exports 2018 Full Year and Last 4 Years (In TEU’s)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63143452"/>
              </p:ext>
            </p:extLst>
          </p:nvPr>
        </p:nvGraphicFramePr>
        <p:xfrm>
          <a:off x="163512" y="1036637"/>
          <a:ext cx="9677400" cy="5562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9712" y="6866705"/>
            <a:ext cx="9638550" cy="659655"/>
          </a:xfrm>
          <a:prstGeom prst="rect">
            <a:avLst/>
          </a:prstGeom>
          <a:solidFill>
            <a:srgbClr val="00B0F0">
              <a:alpha val="6313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en-US" sz="1200" b="1" u="sng" dirty="0" smtClean="0"/>
              <a:t>2018 </a:t>
            </a:r>
            <a:r>
              <a:rPr lang="en-US" altLang="en-US" sz="1200" b="1" u="sng" dirty="0"/>
              <a:t>Full Year Performance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dirty="0" smtClean="0"/>
              <a:t>Exports out of Sri Lanka is almost the same as 2017 with no significant growth</a:t>
            </a:r>
            <a:endParaRPr lang="en-US" altLang="en-US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450851"/>
            <a:ext cx="9067800" cy="1258888"/>
          </a:xfrm>
        </p:spPr>
        <p:txBody>
          <a:bodyPr/>
          <a:lstStyle/>
          <a:p>
            <a:pPr algn="ctr"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 Ocean Freight Exports in TEU’s – 2018 Full Year and Last 4 Years - Quarterly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29904868"/>
              </p:ext>
            </p:extLst>
          </p:nvPr>
        </p:nvGraphicFramePr>
        <p:xfrm>
          <a:off x="263786" y="932864"/>
          <a:ext cx="9577123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4342309"/>
              </p:ext>
            </p:extLst>
          </p:nvPr>
        </p:nvGraphicFramePr>
        <p:xfrm>
          <a:off x="263786" y="4666664"/>
          <a:ext cx="9577122" cy="235944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15313"/>
                <a:gridCol w="1315313"/>
                <a:gridCol w="1315313"/>
                <a:gridCol w="1315313"/>
                <a:gridCol w="1315313"/>
                <a:gridCol w="1685244"/>
                <a:gridCol w="1315313"/>
              </a:tblGrid>
              <a:tr h="237597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2016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2017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2018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5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Loading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Loading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Loading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Laden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Empty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Laden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Empty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Laden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Empty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6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1st Quarter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71730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89135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73785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101930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76437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103482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6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2nd Quarter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67977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86115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70515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92253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70265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93287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6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3rd Quarter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74811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84152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77725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97959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80991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87271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6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4th Quarter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72522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101440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74002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105710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77500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85614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75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Total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287040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360842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296027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397852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305193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369654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19088" y="7026104"/>
            <a:ext cx="9217025" cy="505827"/>
          </a:xfrm>
          <a:prstGeom prst="rect">
            <a:avLst/>
          </a:prstGeom>
          <a:solidFill>
            <a:srgbClr val="00B0F0">
              <a:alpha val="6313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en-US" sz="1200" b="1" u="sng" dirty="0" smtClean="0"/>
              <a:t>2018 </a:t>
            </a:r>
            <a:r>
              <a:rPr lang="en-US" altLang="en-US" sz="1200" b="1" u="sng" dirty="0"/>
              <a:t>Full Year Performance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b="1" dirty="0" smtClean="0"/>
              <a:t>2018 </a:t>
            </a:r>
            <a:r>
              <a:rPr lang="en-US" altLang="en-US" sz="1200" b="1" dirty="0"/>
              <a:t>full year Laden volume is </a:t>
            </a:r>
            <a:r>
              <a:rPr lang="en-US" altLang="en-US" sz="1200" b="1" dirty="0" smtClean="0"/>
              <a:t>3.10% </a:t>
            </a:r>
            <a:r>
              <a:rPr lang="en-US" altLang="en-US" sz="1200" b="1" dirty="0"/>
              <a:t>more than </a:t>
            </a:r>
            <a:r>
              <a:rPr lang="en-US" altLang="en-US" sz="1200" b="1" dirty="0" smtClean="0"/>
              <a:t>2017 </a:t>
            </a:r>
            <a:r>
              <a:rPr lang="en-US" altLang="en-US" sz="1200" b="1" dirty="0"/>
              <a:t>full </a:t>
            </a:r>
            <a:r>
              <a:rPr lang="en-US" altLang="en-US" sz="1200" b="1" dirty="0" smtClean="0"/>
              <a:t>year. Empty has reduced while laden is increased </a:t>
            </a:r>
            <a:endParaRPr lang="en-US" altLang="en-US" sz="1200" b="1" dirty="0"/>
          </a:p>
          <a:p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1820008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999</Words>
  <Application>Microsoft Office PowerPoint</Application>
  <PresentationFormat>Custom</PresentationFormat>
  <Paragraphs>518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Retrospect</vt:lpstr>
      <vt:lpstr>Slide 1</vt:lpstr>
      <vt:lpstr>Slide 2</vt:lpstr>
      <vt:lpstr>Slide 3</vt:lpstr>
      <vt:lpstr>Slide 4</vt:lpstr>
      <vt:lpstr>Slide 5</vt:lpstr>
      <vt:lpstr>Slide 6</vt:lpstr>
      <vt:lpstr>Slide 7</vt:lpstr>
      <vt:lpstr>Total Ocean Exports 2018 Full Year and Last 4 Years (In TEU’s)</vt:lpstr>
      <vt:lpstr>2018 Ocean Freight Exports in TEU’s – 2018 Full Year and Last 4 Years - Quarterly</vt:lpstr>
      <vt:lpstr>Total Ocean Imports in 2018 Full Year and Last 4 Years (In TEU’s)</vt:lpstr>
      <vt:lpstr>2018 Ocean Freight Imports in TEU’s – 2018 Full Year and Last 4 Years Quarterly</vt:lpstr>
      <vt:lpstr>2018 Ocean Freight Transshipments in TEU’s – 2018 Full Year and Last 4 Years Quarterly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2012-10-31T07:56:12Z</dcterms:created>
  <dcterms:modified xsi:type="dcterms:W3CDTF">2019-08-07T05:02:41Z</dcterms:modified>
</cp:coreProperties>
</file>